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37"/>
  </p:notesMasterIdLst>
  <p:handoutMasterIdLst>
    <p:handoutMasterId r:id="rId38"/>
  </p:handoutMasterIdLst>
  <p:sldIdLst>
    <p:sldId id="296" r:id="rId2"/>
    <p:sldId id="309" r:id="rId3"/>
    <p:sldId id="308" r:id="rId4"/>
    <p:sldId id="310" r:id="rId5"/>
    <p:sldId id="257" r:id="rId6"/>
    <p:sldId id="311" r:id="rId7"/>
    <p:sldId id="312" r:id="rId8"/>
    <p:sldId id="339" r:id="rId9"/>
    <p:sldId id="313" r:id="rId10"/>
    <p:sldId id="314" r:id="rId11"/>
    <p:sldId id="315" r:id="rId12"/>
    <p:sldId id="316" r:id="rId13"/>
    <p:sldId id="341" r:id="rId14"/>
    <p:sldId id="317" r:id="rId15"/>
    <p:sldId id="318" r:id="rId16"/>
    <p:sldId id="319" r:id="rId17"/>
    <p:sldId id="340" r:id="rId18"/>
    <p:sldId id="321" r:id="rId19"/>
    <p:sldId id="322" r:id="rId20"/>
    <p:sldId id="323" r:id="rId21"/>
    <p:sldId id="324" r:id="rId22"/>
    <p:sldId id="325" r:id="rId23"/>
    <p:sldId id="326" r:id="rId24"/>
    <p:sldId id="327" r:id="rId25"/>
    <p:sldId id="329" r:id="rId26"/>
    <p:sldId id="330" r:id="rId27"/>
    <p:sldId id="342" r:id="rId28"/>
    <p:sldId id="331" r:id="rId29"/>
    <p:sldId id="332" r:id="rId30"/>
    <p:sldId id="333" r:id="rId31"/>
    <p:sldId id="334" r:id="rId32"/>
    <p:sldId id="335" r:id="rId33"/>
    <p:sldId id="304" r:id="rId34"/>
    <p:sldId id="336" r:id="rId35"/>
    <p:sldId id="337" r:id="rId36"/>
  </p:sldIdLst>
  <p:sldSz cx="9144000" cy="6858000" type="screen4x3"/>
  <p:notesSz cx="6797675" cy="9928225"/>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rednji slog 2 – poudarek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660B408-B3CF-4A94-85FC-2B1E0A45F4A2}" styleName="Temni slog 2 – poudarek 1/poudarek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EB9631B5-78F2-41C9-869B-9F39066F8104}" styleName="Srednji slog 3 – poudarek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91EBBBCC-DAD2-459C-BE2E-F6DE35CF9A28}" styleName="Temni slog 2 – poudarek 3/poudarek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93296810-A885-4BE3-A3E7-6D5BEEA58F35}" styleName="Srednji slog 2 – poudarek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12" autoAdjust="0"/>
    <p:restoredTop sz="94660"/>
  </p:normalViewPr>
  <p:slideViewPr>
    <p:cSldViewPr>
      <p:cViewPr varScale="1">
        <p:scale>
          <a:sx n="106" d="100"/>
          <a:sy n="106" d="100"/>
        </p:scale>
        <p:origin x="153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3" y="0"/>
            <a:ext cx="2945659" cy="496411"/>
          </a:xfrm>
          <a:prstGeom prst="rect">
            <a:avLst/>
          </a:prstGeom>
        </p:spPr>
        <p:txBody>
          <a:bodyPr vert="horz" lIns="95525" tIns="47763" rIns="95525" bIns="47763" rtlCol="0"/>
          <a:lstStyle>
            <a:lvl1pPr algn="l">
              <a:defRPr sz="1300"/>
            </a:lvl1pPr>
          </a:lstStyle>
          <a:p>
            <a:endParaRPr lang="sl-SI"/>
          </a:p>
        </p:txBody>
      </p:sp>
      <p:sp>
        <p:nvSpPr>
          <p:cNvPr id="3" name="Ograda datuma 2"/>
          <p:cNvSpPr>
            <a:spLocks noGrp="1"/>
          </p:cNvSpPr>
          <p:nvPr>
            <p:ph type="dt" sz="quarter" idx="1"/>
          </p:nvPr>
        </p:nvSpPr>
        <p:spPr>
          <a:xfrm>
            <a:off x="3850446" y="0"/>
            <a:ext cx="2945659" cy="496411"/>
          </a:xfrm>
          <a:prstGeom prst="rect">
            <a:avLst/>
          </a:prstGeom>
        </p:spPr>
        <p:txBody>
          <a:bodyPr vert="horz" lIns="95525" tIns="47763" rIns="95525" bIns="47763" rtlCol="0"/>
          <a:lstStyle>
            <a:lvl1pPr algn="r">
              <a:defRPr sz="1300"/>
            </a:lvl1pPr>
          </a:lstStyle>
          <a:p>
            <a:endParaRPr lang="sl-SI"/>
          </a:p>
        </p:txBody>
      </p:sp>
      <p:sp>
        <p:nvSpPr>
          <p:cNvPr id="4" name="Ograda noge 3"/>
          <p:cNvSpPr>
            <a:spLocks noGrp="1"/>
          </p:cNvSpPr>
          <p:nvPr>
            <p:ph type="ftr" sz="quarter" idx="2"/>
          </p:nvPr>
        </p:nvSpPr>
        <p:spPr>
          <a:xfrm>
            <a:off x="3" y="9430093"/>
            <a:ext cx="2945659" cy="496411"/>
          </a:xfrm>
          <a:prstGeom prst="rect">
            <a:avLst/>
          </a:prstGeom>
        </p:spPr>
        <p:txBody>
          <a:bodyPr vert="horz" lIns="95525" tIns="47763" rIns="95525" bIns="47763" rtlCol="0" anchor="b"/>
          <a:lstStyle>
            <a:lvl1pPr algn="l">
              <a:defRPr sz="1300"/>
            </a:lvl1pPr>
          </a:lstStyle>
          <a:p>
            <a:r>
              <a:rPr lang="sl-SI" smtClean="0"/>
              <a:t>september, 2013</a:t>
            </a:r>
            <a:endParaRPr lang="sl-SI"/>
          </a:p>
        </p:txBody>
      </p:sp>
      <p:sp>
        <p:nvSpPr>
          <p:cNvPr id="5" name="Ograda številke diapozitiva 4"/>
          <p:cNvSpPr>
            <a:spLocks noGrp="1"/>
          </p:cNvSpPr>
          <p:nvPr>
            <p:ph type="sldNum" sz="quarter" idx="3"/>
          </p:nvPr>
        </p:nvSpPr>
        <p:spPr>
          <a:xfrm>
            <a:off x="3850446" y="9430093"/>
            <a:ext cx="2945659" cy="496411"/>
          </a:xfrm>
          <a:prstGeom prst="rect">
            <a:avLst/>
          </a:prstGeom>
        </p:spPr>
        <p:txBody>
          <a:bodyPr vert="horz" lIns="95525" tIns="47763" rIns="95525" bIns="47763" rtlCol="0" anchor="b"/>
          <a:lstStyle>
            <a:lvl1pPr algn="r">
              <a:defRPr sz="1300"/>
            </a:lvl1pPr>
          </a:lstStyle>
          <a:p>
            <a:fld id="{6ECBC0DA-5FCC-4DEB-8B89-D55D0B973036}" type="slidenum">
              <a:rPr lang="sl-SI" smtClean="0"/>
              <a:t>‹#›</a:t>
            </a:fld>
            <a:endParaRPr lang="sl-SI"/>
          </a:p>
        </p:txBody>
      </p:sp>
    </p:spTree>
    <p:extLst>
      <p:ext uri="{BB962C8B-B14F-4D97-AF65-F5344CB8AC3E}">
        <p14:creationId xmlns:p14="http://schemas.microsoft.com/office/powerpoint/2010/main" val="1916374215"/>
      </p:ext>
    </p:extLst>
  </p:cSld>
  <p:clrMap bg1="lt1" tx1="dk1" bg2="lt2" tx2="dk2" accent1="accent1" accent2="accent2" accent3="accent3" accent4="accent4" accent5="accent5" accent6="accent6" hlink="hlink" folHlink="folHlink"/>
  <p:hf sldNum="0"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3" y="0"/>
            <a:ext cx="2945659" cy="496411"/>
          </a:xfrm>
          <a:prstGeom prst="rect">
            <a:avLst/>
          </a:prstGeom>
        </p:spPr>
        <p:txBody>
          <a:bodyPr vert="horz" lIns="95525" tIns="47763" rIns="95525" bIns="47763" rtlCol="0"/>
          <a:lstStyle>
            <a:lvl1pPr algn="l">
              <a:defRPr sz="1300"/>
            </a:lvl1pPr>
          </a:lstStyle>
          <a:p>
            <a:endParaRPr lang="sl-SI"/>
          </a:p>
        </p:txBody>
      </p:sp>
      <p:sp>
        <p:nvSpPr>
          <p:cNvPr id="3" name="Ograda datuma 2"/>
          <p:cNvSpPr>
            <a:spLocks noGrp="1"/>
          </p:cNvSpPr>
          <p:nvPr>
            <p:ph type="dt" idx="1"/>
          </p:nvPr>
        </p:nvSpPr>
        <p:spPr>
          <a:xfrm>
            <a:off x="3850446" y="0"/>
            <a:ext cx="2945659" cy="496411"/>
          </a:xfrm>
          <a:prstGeom prst="rect">
            <a:avLst/>
          </a:prstGeom>
        </p:spPr>
        <p:txBody>
          <a:bodyPr vert="horz" lIns="95525" tIns="47763" rIns="95525" bIns="47763" rtlCol="0"/>
          <a:lstStyle>
            <a:lvl1pPr algn="r">
              <a:defRPr sz="1300"/>
            </a:lvl1pPr>
          </a:lstStyle>
          <a:p>
            <a:endParaRPr lang="sl-SI"/>
          </a:p>
        </p:txBody>
      </p:sp>
      <p:sp>
        <p:nvSpPr>
          <p:cNvPr id="4" name="Ograda stranske slike 3"/>
          <p:cNvSpPr>
            <a:spLocks noGrp="1" noRot="1" noChangeAspect="1"/>
          </p:cNvSpPr>
          <p:nvPr>
            <p:ph type="sldImg" idx="2"/>
          </p:nvPr>
        </p:nvSpPr>
        <p:spPr>
          <a:xfrm>
            <a:off x="919163" y="744538"/>
            <a:ext cx="4960937" cy="3722687"/>
          </a:xfrm>
          <a:prstGeom prst="rect">
            <a:avLst/>
          </a:prstGeom>
          <a:noFill/>
          <a:ln w="12700">
            <a:solidFill>
              <a:prstClr val="black"/>
            </a:solidFill>
          </a:ln>
        </p:spPr>
        <p:txBody>
          <a:bodyPr vert="horz" lIns="95525" tIns="47763" rIns="95525" bIns="47763" rtlCol="0" anchor="ctr"/>
          <a:lstStyle/>
          <a:p>
            <a:endParaRPr lang="sl-SI"/>
          </a:p>
        </p:txBody>
      </p:sp>
      <p:sp>
        <p:nvSpPr>
          <p:cNvPr id="5" name="Ograda opomb 4"/>
          <p:cNvSpPr>
            <a:spLocks noGrp="1"/>
          </p:cNvSpPr>
          <p:nvPr>
            <p:ph type="body" sz="quarter" idx="3"/>
          </p:nvPr>
        </p:nvSpPr>
        <p:spPr>
          <a:xfrm>
            <a:off x="679768" y="4715909"/>
            <a:ext cx="5438140" cy="4467701"/>
          </a:xfrm>
          <a:prstGeom prst="rect">
            <a:avLst/>
          </a:prstGeom>
        </p:spPr>
        <p:txBody>
          <a:bodyPr vert="horz" lIns="95525" tIns="47763" rIns="95525" bIns="47763" rtlCol="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grada noge 5"/>
          <p:cNvSpPr>
            <a:spLocks noGrp="1"/>
          </p:cNvSpPr>
          <p:nvPr>
            <p:ph type="ftr" sz="quarter" idx="4"/>
          </p:nvPr>
        </p:nvSpPr>
        <p:spPr>
          <a:xfrm>
            <a:off x="3" y="9430093"/>
            <a:ext cx="2945659" cy="496411"/>
          </a:xfrm>
          <a:prstGeom prst="rect">
            <a:avLst/>
          </a:prstGeom>
        </p:spPr>
        <p:txBody>
          <a:bodyPr vert="horz" lIns="95525" tIns="47763" rIns="95525" bIns="47763" rtlCol="0" anchor="b"/>
          <a:lstStyle>
            <a:lvl1pPr algn="l">
              <a:defRPr sz="1300"/>
            </a:lvl1pPr>
          </a:lstStyle>
          <a:p>
            <a:r>
              <a:rPr lang="sl-SI" smtClean="0"/>
              <a:t>september, 2013</a:t>
            </a:r>
            <a:endParaRPr lang="sl-SI"/>
          </a:p>
        </p:txBody>
      </p:sp>
      <p:sp>
        <p:nvSpPr>
          <p:cNvPr id="7" name="Ograda številke diapozitiva 6"/>
          <p:cNvSpPr>
            <a:spLocks noGrp="1"/>
          </p:cNvSpPr>
          <p:nvPr>
            <p:ph type="sldNum" sz="quarter" idx="5"/>
          </p:nvPr>
        </p:nvSpPr>
        <p:spPr>
          <a:xfrm>
            <a:off x="3850446" y="9430093"/>
            <a:ext cx="2945659" cy="496411"/>
          </a:xfrm>
          <a:prstGeom prst="rect">
            <a:avLst/>
          </a:prstGeom>
        </p:spPr>
        <p:txBody>
          <a:bodyPr vert="horz" lIns="95525" tIns="47763" rIns="95525" bIns="47763" rtlCol="0" anchor="b"/>
          <a:lstStyle>
            <a:lvl1pPr algn="r">
              <a:defRPr sz="1300"/>
            </a:lvl1pPr>
          </a:lstStyle>
          <a:p>
            <a:fld id="{CDED3C34-E8C5-452D-83BC-E2149E3BD1C1}" type="slidenum">
              <a:rPr lang="sl-SI" smtClean="0"/>
              <a:t>‹#›</a:t>
            </a:fld>
            <a:endParaRPr lang="sl-SI"/>
          </a:p>
        </p:txBody>
      </p:sp>
    </p:spTree>
    <p:extLst>
      <p:ext uri="{BB962C8B-B14F-4D97-AF65-F5344CB8AC3E}">
        <p14:creationId xmlns:p14="http://schemas.microsoft.com/office/powerpoint/2010/main" val="2720654245"/>
      </p:ext>
    </p:extLst>
  </p:cSld>
  <p:clrMap bg1="lt1" tx1="dk1" bg2="lt2" tx2="dk2" accent1="accent1" accent2="accent2" accent3="accent3" accent4="accent4" accent5="accent5" accent6="accent6" hlink="hlink" folHlink="folHlink"/>
  <p:hf sldNum="0"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datuma 3"/>
          <p:cNvSpPr>
            <a:spLocks noGrp="1"/>
          </p:cNvSpPr>
          <p:nvPr>
            <p:ph type="dt" idx="10"/>
          </p:nvPr>
        </p:nvSpPr>
        <p:spPr/>
        <p:txBody>
          <a:bodyPr/>
          <a:lstStyle/>
          <a:p>
            <a:endParaRPr lang="sl-SI"/>
          </a:p>
        </p:txBody>
      </p:sp>
      <p:sp>
        <p:nvSpPr>
          <p:cNvPr id="5" name="Označba mesta noge 4"/>
          <p:cNvSpPr>
            <a:spLocks noGrp="1"/>
          </p:cNvSpPr>
          <p:nvPr>
            <p:ph type="ftr" sz="quarter" idx="11"/>
          </p:nvPr>
        </p:nvSpPr>
        <p:spPr/>
        <p:txBody>
          <a:bodyPr/>
          <a:lstStyle/>
          <a:p>
            <a:r>
              <a:rPr lang="sl-SI" smtClean="0"/>
              <a:t>september, 2013</a:t>
            </a:r>
            <a:endParaRPr lang="sl-SI"/>
          </a:p>
        </p:txBody>
      </p:sp>
    </p:spTree>
    <p:extLst>
      <p:ext uri="{BB962C8B-B14F-4D97-AF65-F5344CB8AC3E}">
        <p14:creationId xmlns:p14="http://schemas.microsoft.com/office/powerpoint/2010/main" val="2662702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datuma 3"/>
          <p:cNvSpPr>
            <a:spLocks noGrp="1"/>
          </p:cNvSpPr>
          <p:nvPr>
            <p:ph type="dt" idx="10"/>
          </p:nvPr>
        </p:nvSpPr>
        <p:spPr/>
        <p:txBody>
          <a:bodyPr/>
          <a:lstStyle/>
          <a:p>
            <a:endParaRPr lang="sl-SI"/>
          </a:p>
        </p:txBody>
      </p:sp>
      <p:sp>
        <p:nvSpPr>
          <p:cNvPr id="5" name="Označba mesta noge 4"/>
          <p:cNvSpPr>
            <a:spLocks noGrp="1"/>
          </p:cNvSpPr>
          <p:nvPr>
            <p:ph type="ftr" sz="quarter" idx="11"/>
          </p:nvPr>
        </p:nvSpPr>
        <p:spPr/>
        <p:txBody>
          <a:bodyPr/>
          <a:lstStyle/>
          <a:p>
            <a:r>
              <a:rPr lang="sl-SI" smtClean="0"/>
              <a:t>september, 2013</a:t>
            </a:r>
            <a:endParaRPr lang="sl-SI"/>
          </a:p>
        </p:txBody>
      </p:sp>
    </p:spTree>
    <p:extLst>
      <p:ext uri="{BB962C8B-B14F-4D97-AF65-F5344CB8AC3E}">
        <p14:creationId xmlns:p14="http://schemas.microsoft.com/office/powerpoint/2010/main" val="3566709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datuma 3"/>
          <p:cNvSpPr>
            <a:spLocks noGrp="1"/>
          </p:cNvSpPr>
          <p:nvPr>
            <p:ph type="dt" idx="10"/>
          </p:nvPr>
        </p:nvSpPr>
        <p:spPr/>
        <p:txBody>
          <a:bodyPr/>
          <a:lstStyle/>
          <a:p>
            <a:endParaRPr lang="sl-SI"/>
          </a:p>
        </p:txBody>
      </p:sp>
      <p:sp>
        <p:nvSpPr>
          <p:cNvPr id="5" name="Označba mesta noge 4"/>
          <p:cNvSpPr>
            <a:spLocks noGrp="1"/>
          </p:cNvSpPr>
          <p:nvPr>
            <p:ph type="ftr" sz="quarter" idx="11"/>
          </p:nvPr>
        </p:nvSpPr>
        <p:spPr/>
        <p:txBody>
          <a:bodyPr/>
          <a:lstStyle/>
          <a:p>
            <a:r>
              <a:rPr lang="sl-SI" smtClean="0"/>
              <a:t>september, 2013</a:t>
            </a:r>
            <a:endParaRPr lang="sl-SI"/>
          </a:p>
        </p:txBody>
      </p:sp>
    </p:spTree>
    <p:extLst>
      <p:ext uri="{BB962C8B-B14F-4D97-AF65-F5344CB8AC3E}">
        <p14:creationId xmlns:p14="http://schemas.microsoft.com/office/powerpoint/2010/main" val="2797183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143000" y="1122363"/>
            <a:ext cx="6858000" cy="2387600"/>
          </a:xfrm>
        </p:spPr>
        <p:txBody>
          <a:bodyPr anchor="b"/>
          <a:lstStyle>
            <a:lvl1pPr algn="ctr">
              <a:defRPr sz="4500"/>
            </a:lvl1pPr>
          </a:lstStyle>
          <a:p>
            <a:r>
              <a:rPr lang="sl-SI" smtClean="0"/>
              <a:t>Uredite slog naslova matrice</a:t>
            </a:r>
            <a:endParaRPr lang="sl-SI"/>
          </a:p>
        </p:txBody>
      </p:sp>
      <p:sp>
        <p:nvSpPr>
          <p:cNvPr id="3" name="Podnaslov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l-SI" smtClean="0"/>
              <a:t>Uredite slog podnaslova matrice</a:t>
            </a:r>
            <a:endParaRPr lang="sl-SI"/>
          </a:p>
        </p:txBody>
      </p:sp>
      <p:sp>
        <p:nvSpPr>
          <p:cNvPr id="4" name="Označba mesta datuma 3"/>
          <p:cNvSpPr>
            <a:spLocks noGrp="1"/>
          </p:cNvSpPr>
          <p:nvPr>
            <p:ph type="dt" sz="half" idx="10"/>
          </p:nvPr>
        </p:nvSpPr>
        <p:spPr/>
        <p:txBody>
          <a:bodyPr/>
          <a:lstStyle/>
          <a:p>
            <a:fld id="{49957C4D-0E81-4D56-B718-6E69D7448335}" type="datetime1">
              <a:rPr lang="sl-SI" smtClean="0"/>
              <a:t>23.9.2016</a:t>
            </a:fld>
            <a:endParaRPr lang="sl-SI"/>
          </a:p>
        </p:txBody>
      </p:sp>
      <p:sp>
        <p:nvSpPr>
          <p:cNvPr id="5" name="Označba mesta noge 4"/>
          <p:cNvSpPr>
            <a:spLocks noGrp="1"/>
          </p:cNvSpPr>
          <p:nvPr>
            <p:ph type="ftr" sz="quarter" idx="11"/>
          </p:nvPr>
        </p:nvSpPr>
        <p:spPr/>
        <p:txBody>
          <a:bodyPr/>
          <a:lstStyle/>
          <a:p>
            <a:r>
              <a:rPr lang="sl-SI" smtClean="0"/>
              <a:t>                   Šol. l. 2015 / 2016</a:t>
            </a:r>
            <a:endParaRPr lang="sl-SI"/>
          </a:p>
        </p:txBody>
      </p:sp>
      <p:sp>
        <p:nvSpPr>
          <p:cNvPr id="6" name="Označba mesta številke diapozitiva 5"/>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4271463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1C8C70B1-0494-4368-9220-4BCA1D41B472}" type="datetime1">
              <a:rPr lang="sl-SI" smtClean="0"/>
              <a:t>23.9.2016</a:t>
            </a:fld>
            <a:endParaRPr lang="sl-SI"/>
          </a:p>
        </p:txBody>
      </p:sp>
      <p:sp>
        <p:nvSpPr>
          <p:cNvPr id="5" name="Označba mesta noge 4"/>
          <p:cNvSpPr>
            <a:spLocks noGrp="1"/>
          </p:cNvSpPr>
          <p:nvPr>
            <p:ph type="ftr" sz="quarter" idx="11"/>
          </p:nvPr>
        </p:nvSpPr>
        <p:spPr/>
        <p:txBody>
          <a:bodyPr/>
          <a:lstStyle/>
          <a:p>
            <a:r>
              <a:rPr lang="sl-SI" smtClean="0"/>
              <a:t>                   Šol. l. 2015 / 2016</a:t>
            </a:r>
            <a:endParaRPr lang="sl-SI"/>
          </a:p>
        </p:txBody>
      </p:sp>
      <p:sp>
        <p:nvSpPr>
          <p:cNvPr id="6" name="Označba mesta številke diapozitiva 5"/>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2035052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543675" y="365125"/>
            <a:ext cx="1971675" cy="5811838"/>
          </a:xfrm>
        </p:spPr>
        <p:txBody>
          <a:bodyPr vert="eaVert"/>
          <a:lstStyle/>
          <a:p>
            <a:r>
              <a:rPr lang="sl-SI" smtClean="0"/>
              <a:t>Uredite slog naslova matrice</a:t>
            </a:r>
            <a:endParaRPr lang="sl-SI"/>
          </a:p>
        </p:txBody>
      </p:sp>
      <p:sp>
        <p:nvSpPr>
          <p:cNvPr id="3" name="Označba mesta navpičnega besedila 2"/>
          <p:cNvSpPr>
            <a:spLocks noGrp="1"/>
          </p:cNvSpPr>
          <p:nvPr>
            <p:ph type="body" orient="vert" idx="1"/>
          </p:nvPr>
        </p:nvSpPr>
        <p:spPr>
          <a:xfrm>
            <a:off x="628650" y="365125"/>
            <a:ext cx="5800725"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F8CDA773-9058-4922-BA08-E7CEC86C3424}" type="datetime1">
              <a:rPr lang="sl-SI" smtClean="0"/>
              <a:t>23.9.2016</a:t>
            </a:fld>
            <a:endParaRPr lang="sl-SI"/>
          </a:p>
        </p:txBody>
      </p:sp>
      <p:sp>
        <p:nvSpPr>
          <p:cNvPr id="5" name="Označba mesta noge 4"/>
          <p:cNvSpPr>
            <a:spLocks noGrp="1"/>
          </p:cNvSpPr>
          <p:nvPr>
            <p:ph type="ftr" sz="quarter" idx="11"/>
          </p:nvPr>
        </p:nvSpPr>
        <p:spPr/>
        <p:txBody>
          <a:bodyPr/>
          <a:lstStyle/>
          <a:p>
            <a:r>
              <a:rPr lang="sl-SI" smtClean="0"/>
              <a:t>                   Šol. l. 2015 / 2016</a:t>
            </a:r>
            <a:endParaRPr lang="sl-SI"/>
          </a:p>
        </p:txBody>
      </p:sp>
      <p:sp>
        <p:nvSpPr>
          <p:cNvPr id="6" name="Označba mesta številke diapozitiva 5"/>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1426305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020A0831-128D-44BE-BD97-B3B558B2A3BA}" type="datetime1">
              <a:rPr lang="sl-SI" smtClean="0"/>
              <a:t>23.9.2016</a:t>
            </a:fld>
            <a:endParaRPr lang="sl-SI"/>
          </a:p>
        </p:txBody>
      </p:sp>
      <p:sp>
        <p:nvSpPr>
          <p:cNvPr id="5" name="Označba mesta noge 4"/>
          <p:cNvSpPr>
            <a:spLocks noGrp="1"/>
          </p:cNvSpPr>
          <p:nvPr>
            <p:ph type="ftr" sz="quarter" idx="11"/>
          </p:nvPr>
        </p:nvSpPr>
        <p:spPr/>
        <p:txBody>
          <a:bodyPr/>
          <a:lstStyle/>
          <a:p>
            <a:r>
              <a:rPr lang="sl-SI" smtClean="0"/>
              <a:t>                   Šol. l. 2015 / 2016</a:t>
            </a:r>
            <a:endParaRPr lang="sl-SI"/>
          </a:p>
        </p:txBody>
      </p:sp>
      <p:sp>
        <p:nvSpPr>
          <p:cNvPr id="6" name="Označba mesta številke diapozitiva 5"/>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4082165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623888" y="1709739"/>
            <a:ext cx="7886700" cy="2852737"/>
          </a:xfrm>
        </p:spPr>
        <p:txBody>
          <a:bodyPr anchor="b"/>
          <a:lstStyle>
            <a:lvl1pPr>
              <a:defRPr sz="4500"/>
            </a:lvl1pPr>
          </a:lstStyle>
          <a:p>
            <a:r>
              <a:rPr lang="sl-SI" smtClean="0"/>
              <a:t>Uredite slog naslova matrice</a:t>
            </a:r>
            <a:endParaRPr lang="sl-SI"/>
          </a:p>
        </p:txBody>
      </p:sp>
      <p:sp>
        <p:nvSpPr>
          <p:cNvPr id="3" name="Označba mesta besedila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l-SI" smtClean="0"/>
              <a:t>Uredite sloge besedila matrice</a:t>
            </a:r>
          </a:p>
        </p:txBody>
      </p:sp>
      <p:sp>
        <p:nvSpPr>
          <p:cNvPr id="4" name="Označba mesta datuma 3"/>
          <p:cNvSpPr>
            <a:spLocks noGrp="1"/>
          </p:cNvSpPr>
          <p:nvPr>
            <p:ph type="dt" sz="half" idx="10"/>
          </p:nvPr>
        </p:nvSpPr>
        <p:spPr/>
        <p:txBody>
          <a:bodyPr/>
          <a:lstStyle/>
          <a:p>
            <a:fld id="{2ABA1163-7DA4-49CD-9A76-7B3D22000B67}" type="datetime1">
              <a:rPr lang="sl-SI" smtClean="0"/>
              <a:t>23.9.2016</a:t>
            </a:fld>
            <a:endParaRPr lang="sl-SI"/>
          </a:p>
        </p:txBody>
      </p:sp>
      <p:sp>
        <p:nvSpPr>
          <p:cNvPr id="5" name="Označba mesta noge 4"/>
          <p:cNvSpPr>
            <a:spLocks noGrp="1"/>
          </p:cNvSpPr>
          <p:nvPr>
            <p:ph type="ftr" sz="quarter" idx="11"/>
          </p:nvPr>
        </p:nvSpPr>
        <p:spPr/>
        <p:txBody>
          <a:bodyPr/>
          <a:lstStyle/>
          <a:p>
            <a:r>
              <a:rPr lang="sl-SI" smtClean="0"/>
              <a:t>                   Šol. l. 2015 / 2016</a:t>
            </a:r>
            <a:endParaRPr lang="sl-SI"/>
          </a:p>
        </p:txBody>
      </p:sp>
      <p:sp>
        <p:nvSpPr>
          <p:cNvPr id="6" name="Označba mesta številke diapozitiva 5"/>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2550511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sz="half" idx="1"/>
          </p:nvPr>
        </p:nvSpPr>
        <p:spPr>
          <a:xfrm>
            <a:off x="628650" y="1825625"/>
            <a:ext cx="38862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vsebine 3"/>
          <p:cNvSpPr>
            <a:spLocks noGrp="1"/>
          </p:cNvSpPr>
          <p:nvPr>
            <p:ph sz="half" idx="2"/>
          </p:nvPr>
        </p:nvSpPr>
        <p:spPr>
          <a:xfrm>
            <a:off x="4629150" y="1825625"/>
            <a:ext cx="38862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datuma 4"/>
          <p:cNvSpPr>
            <a:spLocks noGrp="1"/>
          </p:cNvSpPr>
          <p:nvPr>
            <p:ph type="dt" sz="half" idx="10"/>
          </p:nvPr>
        </p:nvSpPr>
        <p:spPr/>
        <p:txBody>
          <a:bodyPr/>
          <a:lstStyle/>
          <a:p>
            <a:fld id="{E5AFE0F2-001B-432A-AAF5-79242E5DE45C}" type="datetime1">
              <a:rPr lang="sl-SI" smtClean="0"/>
              <a:t>23.9.2016</a:t>
            </a:fld>
            <a:endParaRPr lang="sl-SI"/>
          </a:p>
        </p:txBody>
      </p:sp>
      <p:sp>
        <p:nvSpPr>
          <p:cNvPr id="6" name="Označba mesta noge 5"/>
          <p:cNvSpPr>
            <a:spLocks noGrp="1"/>
          </p:cNvSpPr>
          <p:nvPr>
            <p:ph type="ftr" sz="quarter" idx="11"/>
          </p:nvPr>
        </p:nvSpPr>
        <p:spPr/>
        <p:txBody>
          <a:bodyPr/>
          <a:lstStyle/>
          <a:p>
            <a:r>
              <a:rPr lang="sl-SI" smtClean="0"/>
              <a:t>                   Šol. l. 2015 / 2016</a:t>
            </a:r>
            <a:endParaRPr lang="sl-SI"/>
          </a:p>
        </p:txBody>
      </p:sp>
      <p:sp>
        <p:nvSpPr>
          <p:cNvPr id="7" name="Označba mesta številke diapozitiva 6"/>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4087495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629841" y="365126"/>
            <a:ext cx="7886700" cy="1325563"/>
          </a:xfrm>
        </p:spPr>
        <p:txBody>
          <a:bodyPr/>
          <a:lstStyle/>
          <a:p>
            <a:r>
              <a:rPr lang="sl-SI" smtClean="0"/>
              <a:t>Uredite slog naslova matrice</a:t>
            </a:r>
            <a:endParaRPr lang="sl-SI"/>
          </a:p>
        </p:txBody>
      </p:sp>
      <p:sp>
        <p:nvSpPr>
          <p:cNvPr id="3" name="Označba mesta besedila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l-SI" smtClean="0"/>
              <a:t>Uredite sloge besedila matrice</a:t>
            </a:r>
          </a:p>
        </p:txBody>
      </p:sp>
      <p:sp>
        <p:nvSpPr>
          <p:cNvPr id="4" name="Označba mesta vsebine 3"/>
          <p:cNvSpPr>
            <a:spLocks noGrp="1"/>
          </p:cNvSpPr>
          <p:nvPr>
            <p:ph sz="half" idx="2"/>
          </p:nvPr>
        </p:nvSpPr>
        <p:spPr>
          <a:xfrm>
            <a:off x="629842" y="2505075"/>
            <a:ext cx="3868340"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besedila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l-SI" smtClean="0"/>
              <a:t>Uredite sloge besedila matrice</a:t>
            </a:r>
          </a:p>
        </p:txBody>
      </p:sp>
      <p:sp>
        <p:nvSpPr>
          <p:cNvPr id="6" name="Označba mesta vsebine 5"/>
          <p:cNvSpPr>
            <a:spLocks noGrp="1"/>
          </p:cNvSpPr>
          <p:nvPr>
            <p:ph sz="quarter" idx="4"/>
          </p:nvPr>
        </p:nvSpPr>
        <p:spPr>
          <a:xfrm>
            <a:off x="4629150" y="2505075"/>
            <a:ext cx="3887391"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značba mesta datuma 6"/>
          <p:cNvSpPr>
            <a:spLocks noGrp="1"/>
          </p:cNvSpPr>
          <p:nvPr>
            <p:ph type="dt" sz="half" idx="10"/>
          </p:nvPr>
        </p:nvSpPr>
        <p:spPr/>
        <p:txBody>
          <a:bodyPr/>
          <a:lstStyle/>
          <a:p>
            <a:fld id="{3DD0DEBB-6B86-42D0-AD41-28ECC895D52F}" type="datetime1">
              <a:rPr lang="sl-SI" smtClean="0"/>
              <a:t>23.9.2016</a:t>
            </a:fld>
            <a:endParaRPr lang="sl-SI"/>
          </a:p>
        </p:txBody>
      </p:sp>
      <p:sp>
        <p:nvSpPr>
          <p:cNvPr id="8" name="Označba mesta noge 7"/>
          <p:cNvSpPr>
            <a:spLocks noGrp="1"/>
          </p:cNvSpPr>
          <p:nvPr>
            <p:ph type="ftr" sz="quarter" idx="11"/>
          </p:nvPr>
        </p:nvSpPr>
        <p:spPr/>
        <p:txBody>
          <a:bodyPr/>
          <a:lstStyle/>
          <a:p>
            <a:r>
              <a:rPr lang="sl-SI" smtClean="0"/>
              <a:t>                   Šol. l. 2015 / 2016</a:t>
            </a:r>
            <a:endParaRPr lang="sl-SI"/>
          </a:p>
        </p:txBody>
      </p:sp>
      <p:sp>
        <p:nvSpPr>
          <p:cNvPr id="9" name="Označba mesta številke diapozitiva 8"/>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763117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datuma 2"/>
          <p:cNvSpPr>
            <a:spLocks noGrp="1"/>
          </p:cNvSpPr>
          <p:nvPr>
            <p:ph type="dt" sz="half" idx="10"/>
          </p:nvPr>
        </p:nvSpPr>
        <p:spPr/>
        <p:txBody>
          <a:bodyPr/>
          <a:lstStyle/>
          <a:p>
            <a:fld id="{01E8510A-114A-4188-8EEE-B42BD98F2929}" type="datetime1">
              <a:rPr lang="sl-SI" smtClean="0"/>
              <a:t>23.9.2016</a:t>
            </a:fld>
            <a:endParaRPr lang="sl-SI"/>
          </a:p>
        </p:txBody>
      </p:sp>
      <p:sp>
        <p:nvSpPr>
          <p:cNvPr id="4" name="Označba mesta noge 3"/>
          <p:cNvSpPr>
            <a:spLocks noGrp="1"/>
          </p:cNvSpPr>
          <p:nvPr>
            <p:ph type="ftr" sz="quarter" idx="11"/>
          </p:nvPr>
        </p:nvSpPr>
        <p:spPr/>
        <p:txBody>
          <a:bodyPr/>
          <a:lstStyle/>
          <a:p>
            <a:r>
              <a:rPr lang="sl-SI" smtClean="0"/>
              <a:t>                   Šol. l. 2015 / 2016</a:t>
            </a:r>
            <a:endParaRPr lang="sl-SI"/>
          </a:p>
        </p:txBody>
      </p:sp>
      <p:sp>
        <p:nvSpPr>
          <p:cNvPr id="5" name="Označba mesta številke diapozitiva 4"/>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704719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5E4ECC17-D3B0-4DBA-B694-D9157094AEB1}" type="datetime1">
              <a:rPr lang="sl-SI" smtClean="0"/>
              <a:t>23.9.2016</a:t>
            </a:fld>
            <a:endParaRPr lang="sl-SI"/>
          </a:p>
        </p:txBody>
      </p:sp>
      <p:sp>
        <p:nvSpPr>
          <p:cNvPr id="3" name="Označba mesta noge 2"/>
          <p:cNvSpPr>
            <a:spLocks noGrp="1"/>
          </p:cNvSpPr>
          <p:nvPr>
            <p:ph type="ftr" sz="quarter" idx="11"/>
          </p:nvPr>
        </p:nvSpPr>
        <p:spPr/>
        <p:txBody>
          <a:bodyPr/>
          <a:lstStyle/>
          <a:p>
            <a:r>
              <a:rPr lang="sl-SI" smtClean="0"/>
              <a:t>                   Šol. l. 2015 / 2016</a:t>
            </a:r>
            <a:endParaRPr lang="sl-SI"/>
          </a:p>
        </p:txBody>
      </p:sp>
      <p:sp>
        <p:nvSpPr>
          <p:cNvPr id="4" name="Označba mesta številke diapozitiva 3"/>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3278803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629841" y="457200"/>
            <a:ext cx="2949178" cy="1600200"/>
          </a:xfrm>
        </p:spPr>
        <p:txBody>
          <a:bodyPr anchor="b"/>
          <a:lstStyle>
            <a:lvl1pPr>
              <a:defRPr sz="2400"/>
            </a:lvl1pPr>
          </a:lstStyle>
          <a:p>
            <a:r>
              <a:rPr lang="sl-SI" smtClean="0"/>
              <a:t>Uredite slog naslova matrice</a:t>
            </a:r>
            <a:endParaRPr lang="sl-SI"/>
          </a:p>
        </p:txBody>
      </p:sp>
      <p:sp>
        <p:nvSpPr>
          <p:cNvPr id="3" name="Označba mesta vsebine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besedila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A5ABDE5B-E476-488C-9993-8F9E8D005BB3}" type="datetime1">
              <a:rPr lang="sl-SI" smtClean="0"/>
              <a:t>23.9.2016</a:t>
            </a:fld>
            <a:endParaRPr lang="sl-SI"/>
          </a:p>
        </p:txBody>
      </p:sp>
      <p:sp>
        <p:nvSpPr>
          <p:cNvPr id="6" name="Označba mesta noge 5"/>
          <p:cNvSpPr>
            <a:spLocks noGrp="1"/>
          </p:cNvSpPr>
          <p:nvPr>
            <p:ph type="ftr" sz="quarter" idx="11"/>
          </p:nvPr>
        </p:nvSpPr>
        <p:spPr/>
        <p:txBody>
          <a:bodyPr/>
          <a:lstStyle/>
          <a:p>
            <a:r>
              <a:rPr lang="sl-SI" smtClean="0"/>
              <a:t>                   Šol. l. 2015 / 2016</a:t>
            </a:r>
            <a:endParaRPr lang="sl-SI"/>
          </a:p>
        </p:txBody>
      </p:sp>
      <p:sp>
        <p:nvSpPr>
          <p:cNvPr id="7" name="Označba mesta številke diapozitiva 6"/>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3764790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629841" y="457200"/>
            <a:ext cx="2949178" cy="1600200"/>
          </a:xfrm>
        </p:spPr>
        <p:txBody>
          <a:bodyPr anchor="b"/>
          <a:lstStyle>
            <a:lvl1pPr>
              <a:defRPr sz="2400"/>
            </a:lvl1pPr>
          </a:lstStyle>
          <a:p>
            <a:r>
              <a:rPr lang="sl-SI" smtClean="0"/>
              <a:t>Uredite slog naslova matrice</a:t>
            </a:r>
            <a:endParaRPr lang="sl-SI"/>
          </a:p>
        </p:txBody>
      </p:sp>
      <p:sp>
        <p:nvSpPr>
          <p:cNvPr id="3" name="Označba mesta slike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sl-SI"/>
          </a:p>
        </p:txBody>
      </p:sp>
      <p:sp>
        <p:nvSpPr>
          <p:cNvPr id="4" name="Označba mesta besedila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720230FD-63E8-40B3-89C0-BC1E59562F8F}" type="datetime1">
              <a:rPr lang="sl-SI" smtClean="0"/>
              <a:t>23.9.2016</a:t>
            </a:fld>
            <a:endParaRPr lang="sl-SI"/>
          </a:p>
        </p:txBody>
      </p:sp>
      <p:sp>
        <p:nvSpPr>
          <p:cNvPr id="6" name="Označba mesta noge 5"/>
          <p:cNvSpPr>
            <a:spLocks noGrp="1"/>
          </p:cNvSpPr>
          <p:nvPr>
            <p:ph type="ftr" sz="quarter" idx="11"/>
          </p:nvPr>
        </p:nvSpPr>
        <p:spPr/>
        <p:txBody>
          <a:bodyPr/>
          <a:lstStyle/>
          <a:p>
            <a:r>
              <a:rPr lang="sl-SI" smtClean="0"/>
              <a:t>                   Šol. l. 2015 / 2016</a:t>
            </a:r>
            <a:endParaRPr lang="sl-SI"/>
          </a:p>
        </p:txBody>
      </p:sp>
      <p:sp>
        <p:nvSpPr>
          <p:cNvPr id="7" name="Označba mesta številke diapozitiva 6"/>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2203412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značba mesta besedila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E3203A5-A8BA-4513-983A-DF1A129C2955}" type="datetime1">
              <a:rPr lang="sl-SI" smtClean="0"/>
              <a:t>23.9.2016</a:t>
            </a:fld>
            <a:endParaRPr lang="sl-SI"/>
          </a:p>
        </p:txBody>
      </p:sp>
      <p:sp>
        <p:nvSpPr>
          <p:cNvPr id="5" name="Označba mesta noge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sl-SI" smtClean="0"/>
              <a:t>                   Šol. l. 2015 / 2016</a:t>
            </a:r>
            <a:endParaRPr lang="sl-SI"/>
          </a:p>
        </p:txBody>
      </p:sp>
      <p:sp>
        <p:nvSpPr>
          <p:cNvPr id="6" name="Označba mesta številke diapoz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1098D97-D47F-4185-AB0A-1FBD1691CD49}" type="slidenum">
              <a:rPr lang="sl-SI" smtClean="0"/>
              <a:pPr/>
              <a:t>‹#›</a:t>
            </a:fld>
            <a:endParaRPr lang="sl-SI"/>
          </a:p>
        </p:txBody>
      </p:sp>
    </p:spTree>
    <p:extLst>
      <p:ext uri="{BB962C8B-B14F-4D97-AF65-F5344CB8AC3E}">
        <p14:creationId xmlns:p14="http://schemas.microsoft.com/office/powerpoint/2010/main" val="3821319998"/>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l-SI"/>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www.osagpostojna.si/"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gi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os.antona-globocnika-po@guest.arnes.si"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hyperlink" Target="mailto:sabina.ilersic@guest.arnes.si"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mailto:projekt5.osagpo@guest.arnes.si"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http://branjejekul.weebly.com/"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hyperlink" Target="mailto:projekt5.osagpo@guest.arnes.si"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1219.gvs.arnes.si/joomla/"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https://www.uradni-list.si/1/content?id=113609"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hyperlink" Target="http://1219.gvs.arnes.si/joomla/index.php?option=com_content&amp;view=article&amp;id=110&amp;Itemid=98"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51000"/>
          </a:schemeClr>
        </a:solidFill>
        <a:effectLst/>
      </p:bgPr>
    </p:bg>
    <p:spTree>
      <p:nvGrpSpPr>
        <p:cNvPr id="1" name=""/>
        <p:cNvGrpSpPr/>
        <p:nvPr/>
      </p:nvGrpSpPr>
      <p:grpSpPr>
        <a:xfrm>
          <a:off x="0" y="0"/>
          <a:ext cx="0" cy="0"/>
          <a:chOff x="0" y="0"/>
          <a:chExt cx="0" cy="0"/>
        </a:xfrm>
      </p:grpSpPr>
      <p:pic>
        <p:nvPicPr>
          <p:cNvPr id="11" name="Picture 2" descr="http://www.osagpostojna.si/arhiv/os3naslovnica.jpg"/>
          <p:cNvPicPr>
            <a:picLocks noChangeAspect="1" noChangeArrowheads="1"/>
          </p:cNvPicPr>
          <p:nvPr/>
        </p:nvPicPr>
        <p:blipFill rotWithShape="1">
          <a:blip r:embed="rId3">
            <a:extLst>
              <a:ext uri="{28A0092B-C50C-407E-A947-70E740481C1C}">
                <a14:useLocalDpi xmlns:a14="http://schemas.microsoft.com/office/drawing/2010/main" val="0"/>
              </a:ext>
            </a:extLst>
          </a:blip>
          <a:srcRect t="11877" b="38992"/>
          <a:stretch/>
        </p:blipFill>
        <p:spPr bwMode="auto">
          <a:xfrm>
            <a:off x="4661222" y="5379457"/>
            <a:ext cx="3961596" cy="1035612"/>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049" name="Slika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1087152"/>
            <a:ext cx="822325" cy="942975"/>
          </a:xfrm>
          <a:prstGeom prst="rect">
            <a:avLst/>
          </a:prstGeom>
          <a:noFill/>
          <a:extLst>
            <a:ext uri="{909E8E84-426E-40DD-AFC4-6F175D3DCCD1}">
              <a14:hiddenFill xmlns:a14="http://schemas.microsoft.com/office/drawing/2010/main">
                <a:solidFill>
                  <a:srgbClr val="FFFFFF"/>
                </a:solidFill>
              </a14:hiddenFill>
            </a:ext>
          </a:extLst>
        </p:spPr>
      </p:pic>
      <p:pic>
        <p:nvPicPr>
          <p:cNvPr id="2050" name="Slika 4" descr="http://os-brsljin.si/kulturna_sola/logotip_kul_sola_10.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1077613"/>
            <a:ext cx="2664296" cy="502663"/>
          </a:xfrm>
          <a:prstGeom prst="rect">
            <a:avLst/>
          </a:prstGeom>
          <a:noFill/>
          <a:extLst>
            <a:ext uri="{909E8E84-426E-40DD-AFC4-6F175D3DCCD1}">
              <a14:hiddenFill xmlns:a14="http://schemas.microsoft.com/office/drawing/2010/main">
                <a:solidFill>
                  <a:srgbClr val="FFFFFF"/>
                </a:solidFill>
              </a14:hiddenFill>
            </a:ext>
          </a:extLst>
        </p:spPr>
      </p:pic>
      <p:pic>
        <p:nvPicPr>
          <p:cNvPr id="2051" name="Slika 3" descr="http://zelenikras.si/si/imagelib/source/default/zeleni-kras/znamka-zeleni-kras/o-znamki/zeleni-kras-logotip.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92280" y="1063985"/>
            <a:ext cx="1158922" cy="47148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l-SI"/>
          </a:p>
        </p:txBody>
      </p:sp>
      <p:sp>
        <p:nvSpPr>
          <p:cNvPr id="4" name="Rectangle 5"/>
          <p:cNvSpPr>
            <a:spLocks noChangeArrowheads="1"/>
          </p:cNvSpPr>
          <p:nvPr/>
        </p:nvSpPr>
        <p:spPr bwMode="auto">
          <a:xfrm>
            <a:off x="412750" y="991282"/>
            <a:ext cx="3147015" cy="87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l-SI"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OŠ Antona Globočnika Postojna</a:t>
            </a:r>
            <a:endParaRPr kumimoji="0" lang="sl-SI"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l-SI"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Cesta na Kremenco 2</a:t>
            </a:r>
            <a:endParaRPr kumimoji="0" lang="sl-SI"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l-SI"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6230 Postojna</a:t>
            </a:r>
            <a:endParaRPr kumimoji="0" lang="sl-SI"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l-SI"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Tel: 05 7000 300, Fax: 05 7000 314</a:t>
            </a:r>
            <a:endParaRPr kumimoji="0" lang="sl-SI"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l-SI"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sl-SI"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7"/>
              </a:rPr>
              <a:t>http://www.osagpostojna.si/</a:t>
            </a:r>
            <a:endParaRPr kumimoji="0" lang="sl-SI"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l-SI"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E-mail: os.antona-globocnika-po@guest.arnes.si</a:t>
            </a:r>
            <a:endParaRPr kumimoji="0" lang="sl-SI"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Pravokotnik 4"/>
          <p:cNvSpPr/>
          <p:nvPr/>
        </p:nvSpPr>
        <p:spPr>
          <a:xfrm>
            <a:off x="180637" y="2671049"/>
            <a:ext cx="8496944" cy="1631216"/>
          </a:xfrm>
          <a:prstGeom prst="rect">
            <a:avLst/>
          </a:prstGeom>
        </p:spPr>
        <p:txBody>
          <a:bodyPr wrap="square">
            <a:spAutoFit/>
          </a:bodyPr>
          <a:lstStyle/>
          <a:p>
            <a:pPr algn="ctr"/>
            <a:r>
              <a:rPr lang="sl-SI" sz="3600" b="1" spc="-100" dirty="0" smtClean="0">
                <a:solidFill>
                  <a:srgbClr val="00B050"/>
                </a:solidFill>
                <a:ea typeface="+mj-ea"/>
                <a:cs typeface="+mj-cs"/>
              </a:rPr>
              <a:t>PUBLIKACIJA</a:t>
            </a:r>
            <a:r>
              <a:rPr lang="sl-SI" sz="3200" b="1" spc="-100" dirty="0" smtClean="0">
                <a:solidFill>
                  <a:srgbClr val="00B050"/>
                </a:solidFill>
                <a:ea typeface="+mj-ea"/>
                <a:cs typeface="+mj-cs"/>
              </a:rPr>
              <a:t> </a:t>
            </a:r>
          </a:p>
          <a:p>
            <a:pPr algn="ctr"/>
            <a:r>
              <a:rPr lang="sl-SI" sz="3200" b="1" spc="-100" dirty="0" smtClean="0">
                <a:solidFill>
                  <a:srgbClr val="00B050"/>
                </a:solidFill>
                <a:ea typeface="+mj-ea"/>
                <a:cs typeface="+mj-cs"/>
              </a:rPr>
              <a:t>OŠ ANTONA GLOBOČNIKA POSTOJNA  </a:t>
            </a:r>
          </a:p>
          <a:p>
            <a:pPr algn="ctr"/>
            <a:r>
              <a:rPr lang="sl-SI" sz="2800" b="1" spc="-100" dirty="0" smtClean="0">
                <a:solidFill>
                  <a:srgbClr val="00B050"/>
                </a:solidFill>
                <a:ea typeface="+mj-ea"/>
                <a:cs typeface="+mj-cs"/>
              </a:rPr>
              <a:t>šol. l.  2016 / 2017    </a:t>
            </a:r>
            <a:endParaRPr lang="sl-SI" sz="2800" dirty="0">
              <a:solidFill>
                <a:srgbClr val="00B050"/>
              </a:solidFill>
            </a:endParaRPr>
          </a:p>
        </p:txBody>
      </p:sp>
      <p:sp>
        <p:nvSpPr>
          <p:cNvPr id="13" name="Pravokotnik 12"/>
          <p:cNvSpPr/>
          <p:nvPr/>
        </p:nvSpPr>
        <p:spPr>
          <a:xfrm>
            <a:off x="412750" y="4363794"/>
            <a:ext cx="8496944" cy="1015663"/>
          </a:xfrm>
          <a:prstGeom prst="rect">
            <a:avLst/>
          </a:prstGeom>
        </p:spPr>
        <p:txBody>
          <a:bodyPr wrap="square">
            <a:spAutoFit/>
          </a:bodyPr>
          <a:lstStyle/>
          <a:p>
            <a:r>
              <a:rPr lang="sl-SI" sz="1000" b="1" dirty="0" smtClean="0">
                <a:solidFill>
                  <a:srgbClr val="002060"/>
                </a:solidFill>
              </a:rPr>
              <a:t>                                                        VIZIJA: </a:t>
            </a:r>
            <a:r>
              <a:rPr lang="sl-SI" sz="1000" dirty="0" smtClean="0">
                <a:solidFill>
                  <a:srgbClr val="002060"/>
                </a:solidFill>
              </a:rPr>
              <a:t>Želimo postati šola prepoznavna po kakovosti, inovativnosti in multikulturnosti</a:t>
            </a:r>
          </a:p>
          <a:p>
            <a:pPr algn="ctr"/>
            <a:endParaRPr lang="sl-SI" sz="1000" b="1" dirty="0" smtClean="0">
              <a:solidFill>
                <a:srgbClr val="002060"/>
              </a:solidFill>
            </a:endParaRPr>
          </a:p>
          <a:p>
            <a:pPr algn="ctr"/>
            <a:r>
              <a:rPr lang="sl-SI" sz="1000" b="1" dirty="0" smtClean="0">
                <a:solidFill>
                  <a:srgbClr val="002060"/>
                </a:solidFill>
              </a:rPr>
              <a:t>POSLANSTVO: </a:t>
            </a:r>
            <a:r>
              <a:rPr lang="sl-SI" sz="1000" dirty="0" smtClean="0">
                <a:solidFill>
                  <a:srgbClr val="002060"/>
                </a:solidFill>
              </a:rPr>
              <a:t>Smo šola  v zelenem in varnem okolju. Naše poslanstvo je razvijati spoštljive, zadovoljne in uspešne   </a:t>
            </a:r>
          </a:p>
          <a:p>
            <a:pPr algn="ctr"/>
            <a:r>
              <a:rPr lang="sl-SI" sz="1000" dirty="0">
                <a:solidFill>
                  <a:srgbClr val="002060"/>
                </a:solidFill>
              </a:rPr>
              <a:t> </a:t>
            </a:r>
            <a:r>
              <a:rPr lang="sl-SI" sz="1000" dirty="0" smtClean="0">
                <a:solidFill>
                  <a:srgbClr val="002060"/>
                </a:solidFill>
              </a:rPr>
              <a:t>                         učence, odgovorne do sebe, družbe in okolja.</a:t>
            </a:r>
          </a:p>
          <a:p>
            <a:pPr algn="ctr"/>
            <a:endParaRPr lang="sl-SI" sz="1000" b="1" dirty="0" smtClean="0">
              <a:solidFill>
                <a:srgbClr val="002060"/>
              </a:solidFill>
            </a:endParaRPr>
          </a:p>
          <a:p>
            <a:r>
              <a:rPr lang="sl-SI" sz="1000" b="1" dirty="0" smtClean="0">
                <a:solidFill>
                  <a:srgbClr val="002060"/>
                </a:solidFill>
              </a:rPr>
              <a:t>                                               VREDNOTE: </a:t>
            </a:r>
            <a:r>
              <a:rPr lang="sl-SI" sz="1000" dirty="0" smtClean="0">
                <a:solidFill>
                  <a:srgbClr val="002060"/>
                </a:solidFill>
              </a:rPr>
              <a:t>Spoštovanje, odgovornost, varnost, znanje.</a:t>
            </a:r>
            <a:endParaRPr lang="sl-SI" sz="1000" dirty="0">
              <a:solidFill>
                <a:srgbClr val="002060"/>
              </a:solidFill>
            </a:endParaRPr>
          </a:p>
        </p:txBody>
      </p:sp>
    </p:spTree>
    <p:extLst>
      <p:ext uri="{BB962C8B-B14F-4D97-AF65-F5344CB8AC3E}">
        <p14:creationId xmlns:p14="http://schemas.microsoft.com/office/powerpoint/2010/main" val="20418751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1"/>
          <p:cNvSpPr txBox="1">
            <a:spLocks/>
          </p:cNvSpPr>
          <p:nvPr/>
        </p:nvSpPr>
        <p:spPr>
          <a:xfrm>
            <a:off x="624047" y="764704"/>
            <a:ext cx="7886700" cy="3960440"/>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400" b="1" dirty="0" smtClean="0">
                <a:latin typeface="Calibri" panose="020F0502020204030204" pitchFamily="34" charset="0"/>
              </a:rPr>
              <a:t>DODATNI IN DOPOLNILNI POUK</a:t>
            </a:r>
          </a:p>
          <a:p>
            <a:pPr algn="just"/>
            <a:endParaRPr lang="sl-SI" sz="1600" dirty="0" smtClean="0"/>
          </a:p>
          <a:p>
            <a:pPr algn="just"/>
            <a:r>
              <a:rPr lang="sl-SI" sz="1200" b="1" dirty="0">
                <a:latin typeface="+mn-lt"/>
              </a:rPr>
              <a:t>Dodatni pouk </a:t>
            </a:r>
            <a:r>
              <a:rPr lang="sl-SI" sz="1200" dirty="0">
                <a:latin typeface="+mn-lt"/>
              </a:rPr>
              <a:t>se organizira za učence, ki pri posameznih predmetih presegajo določene standarde </a:t>
            </a:r>
            <a:r>
              <a:rPr lang="sl-SI" sz="1200" dirty="0" smtClean="0">
                <a:latin typeface="+mn-lt"/>
              </a:rPr>
              <a:t>znanja. Učenci se vanj vključujejo prostovoljno in po dogovoru z učitelji. Ti učenci običajno tekmujejo v znanju.</a:t>
            </a:r>
          </a:p>
          <a:p>
            <a:pPr algn="just"/>
            <a:endParaRPr lang="sl-SI" sz="1200" dirty="0">
              <a:latin typeface="+mn-lt"/>
            </a:endParaRPr>
          </a:p>
          <a:p>
            <a:pPr algn="just"/>
            <a:r>
              <a:rPr lang="sl-SI" sz="1200" b="1" dirty="0" smtClean="0">
                <a:latin typeface="+mn-lt"/>
              </a:rPr>
              <a:t>Dopolnilni </a:t>
            </a:r>
            <a:r>
              <a:rPr lang="sl-SI" sz="1200" b="1" dirty="0">
                <a:latin typeface="+mn-lt"/>
              </a:rPr>
              <a:t>pouk </a:t>
            </a:r>
            <a:r>
              <a:rPr lang="sl-SI" sz="1200" dirty="0">
                <a:latin typeface="+mn-lt"/>
              </a:rPr>
              <a:t>se organizira za učence, ki potrebujejo pomoč pri </a:t>
            </a:r>
            <a:r>
              <a:rPr lang="sl-SI" sz="1200" dirty="0" smtClean="0">
                <a:latin typeface="+mn-lt"/>
              </a:rPr>
              <a:t>učenju. Predlog za obiskovanje poda učitelj predmeta , ki ugotovi vzroke za učenčevo neuspešnost in redno spremlja učenčev napredek.</a:t>
            </a:r>
          </a:p>
          <a:p>
            <a:pPr algn="just"/>
            <a:endParaRPr lang="sl-SI" sz="1200" dirty="0">
              <a:latin typeface="+mn-lt"/>
            </a:endParaRPr>
          </a:p>
          <a:p>
            <a:pPr algn="just"/>
            <a:r>
              <a:rPr lang="sl-SI" sz="1200" dirty="0" smtClean="0">
                <a:latin typeface="+mn-lt"/>
              </a:rPr>
              <a:t>Dodatni in dopolnilni pouk poteka po urniku, dogovorjenem v septembru pred ali po pouku.</a:t>
            </a:r>
          </a:p>
          <a:p>
            <a:pPr algn="just"/>
            <a:endParaRPr lang="sl-SI" sz="1200" dirty="0" smtClean="0">
              <a:latin typeface="+mn-lt"/>
            </a:endParaRPr>
          </a:p>
          <a:p>
            <a:pPr algn="just"/>
            <a:endParaRPr lang="sl-SI" sz="1200" dirty="0" smtClean="0">
              <a:latin typeface="+mn-lt"/>
            </a:endParaRPr>
          </a:p>
          <a:p>
            <a:pPr algn="just"/>
            <a:endParaRPr lang="sl-SI" sz="1200" dirty="0">
              <a:latin typeface="+mn-lt"/>
            </a:endParaRPr>
          </a:p>
          <a:p>
            <a:pPr algn="just"/>
            <a:endParaRPr lang="sl-SI" sz="1200" dirty="0" smtClean="0">
              <a:latin typeface="+mn-lt"/>
            </a:endParaRPr>
          </a:p>
          <a:p>
            <a:pPr algn="just"/>
            <a:endParaRPr lang="sl-SI" sz="1200" b="1" dirty="0">
              <a:latin typeface="+mn-lt"/>
            </a:endParaRPr>
          </a:p>
          <a:p>
            <a:pPr algn="ctr"/>
            <a:r>
              <a:rPr lang="sl-SI" sz="1400" b="1" dirty="0">
                <a:latin typeface="+mn-lt"/>
              </a:rPr>
              <a:t>INDIVIDUALNA IN SKUPINSKA UČNA </a:t>
            </a:r>
            <a:r>
              <a:rPr lang="sl-SI" sz="1400" b="1" dirty="0" smtClean="0">
                <a:latin typeface="+mn-lt"/>
              </a:rPr>
              <a:t>POMOČ</a:t>
            </a:r>
          </a:p>
          <a:p>
            <a:pPr algn="ctr"/>
            <a:endParaRPr lang="sl-SI" sz="1400" b="1" dirty="0" smtClean="0">
              <a:latin typeface="+mn-lt"/>
            </a:endParaRPr>
          </a:p>
          <a:p>
            <a:pPr algn="just"/>
            <a:r>
              <a:rPr lang="sl-SI" sz="1200" dirty="0" smtClean="0">
                <a:latin typeface="+mn-lt"/>
              </a:rPr>
              <a:t>Namenjena je učencem, ki kljub obiskovanju dopolnilnega pouka  ne dosegajo minimalnih standardov znanja. </a:t>
            </a:r>
            <a:r>
              <a:rPr lang="sl-SI" sz="1200" dirty="0">
                <a:latin typeface="+mn-lt"/>
              </a:rPr>
              <a:t>Pouk se vodi individualno ali v zelo majhnih skupinah učencev. </a:t>
            </a:r>
            <a:r>
              <a:rPr lang="sl-SI" sz="1200" dirty="0" smtClean="0">
                <a:latin typeface="+mn-lt"/>
              </a:rPr>
              <a:t> Izvajajo ga strokovni delavci šole.</a:t>
            </a:r>
            <a:endParaRPr lang="sl-SI" sz="1600" b="1" dirty="0">
              <a:latin typeface="Calibri" panose="020F0502020204030204" pitchFamily="34" charset="0"/>
            </a:endParaRPr>
          </a:p>
        </p:txBody>
      </p:sp>
      <p:sp>
        <p:nvSpPr>
          <p:cNvPr id="4" name="Naslov 1"/>
          <p:cNvSpPr txBox="1">
            <a:spLocks/>
          </p:cNvSpPr>
          <p:nvPr/>
        </p:nvSpPr>
        <p:spPr>
          <a:xfrm>
            <a:off x="422311" y="4797152"/>
            <a:ext cx="8088436" cy="1224136"/>
          </a:xfrm>
          <a:prstGeom prst="rect">
            <a:avLst/>
          </a:prstGeom>
        </p:spPr>
        <p:txBody>
          <a:bodyPr>
            <a:normAutofit lnSpcReduction="1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400" b="1" dirty="0" smtClean="0">
                <a:latin typeface="Calibri" panose="020F0502020204030204" pitchFamily="34" charset="0"/>
              </a:rPr>
              <a:t>DODATNA STROKOVNA POMOČ</a:t>
            </a:r>
          </a:p>
          <a:p>
            <a:pPr algn="ctr"/>
            <a:endParaRPr lang="sl-SI" sz="1400" b="1" dirty="0" smtClean="0">
              <a:latin typeface="Calibri" panose="020F0502020204030204" pitchFamily="34" charset="0"/>
            </a:endParaRPr>
          </a:p>
          <a:p>
            <a:pPr algn="just"/>
            <a:r>
              <a:rPr lang="sl-SI" sz="1200" dirty="0" smtClean="0">
                <a:latin typeface="Calibri" panose="020F0502020204030204" pitchFamily="34" charset="0"/>
              </a:rPr>
              <a:t>Dodatna strokovna pomoč je namenjena učencem s posebnimi potrebami.  To so učenci s primanjkljaji na posameznih področjih učenj, učenci s čustvenimi in vedenjskimi motnjami, gibalno ovirani učenci, slepi in slabovidni, gluhi in naglušni, učenci z govorno-jezikovnimi motnjami, dolgotrajno bolni učenci, učenci z motnjo v duševnem razvoju.</a:t>
            </a:r>
          </a:p>
          <a:p>
            <a:pPr algn="just"/>
            <a:r>
              <a:rPr lang="sl-SI" sz="1200" dirty="0" smtClean="0">
                <a:latin typeface="Calibri" panose="020F0502020204030204" pitchFamily="34" charset="0"/>
              </a:rPr>
              <a:t>Odločbo o usmeritvi učenca v izobraževalni program s prilagojenim izvajanjem in dodatno strokovno pomočjo, izda ZRSŠ na osnovi zahtevka staršev in na osnovi strokovnega mnenja komisije za usmerjanje otrok s posebnimi potrebami. </a:t>
            </a:r>
          </a:p>
          <a:p>
            <a:pPr algn="just"/>
            <a:endParaRPr lang="sl-SI" sz="1200" dirty="0">
              <a:latin typeface="Calibri" panose="020F0502020204030204" pitchFamily="34" charset="0"/>
            </a:endParaRPr>
          </a:p>
        </p:txBody>
      </p:sp>
      <p:sp>
        <p:nvSpPr>
          <p:cNvPr id="5" name="Označba mesta številke diapozitiva 4"/>
          <p:cNvSpPr>
            <a:spLocks noGrp="1"/>
          </p:cNvSpPr>
          <p:nvPr>
            <p:ph type="sldNum" sz="quarter" idx="12"/>
          </p:nvPr>
        </p:nvSpPr>
        <p:spPr/>
        <p:txBody>
          <a:bodyPr/>
          <a:lstStyle/>
          <a:p>
            <a:fld id="{C1098D97-D47F-4185-AB0A-1FBD1691CD49}" type="slidenum">
              <a:rPr lang="sl-SI" smtClean="0"/>
              <a:pPr/>
              <a:t>10</a:t>
            </a:fld>
            <a:endParaRPr lang="sl-SI"/>
          </a:p>
        </p:txBody>
      </p:sp>
    </p:spTree>
    <p:extLst>
      <p:ext uri="{BB962C8B-B14F-4D97-AF65-F5344CB8AC3E}">
        <p14:creationId xmlns:p14="http://schemas.microsoft.com/office/powerpoint/2010/main" val="11533201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1"/>
          <p:cNvSpPr txBox="1">
            <a:spLocks/>
          </p:cNvSpPr>
          <p:nvPr/>
        </p:nvSpPr>
        <p:spPr>
          <a:xfrm>
            <a:off x="467544" y="2611935"/>
            <a:ext cx="7886700" cy="1584176"/>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400" b="1" dirty="0" smtClean="0">
                <a:latin typeface="Calibri" panose="020F0502020204030204" pitchFamily="34" charset="0"/>
              </a:rPr>
              <a:t>POVEZOVANJE ŠOLE Z OKOLJEM</a:t>
            </a:r>
          </a:p>
          <a:p>
            <a:pPr algn="just"/>
            <a:endParaRPr lang="sl-SI" sz="1600" dirty="0">
              <a:latin typeface="Calibri" panose="020F0502020204030204" pitchFamily="34" charset="0"/>
            </a:endParaRPr>
          </a:p>
          <a:p>
            <a:pPr algn="just"/>
            <a:r>
              <a:rPr lang="sl-SI" sz="1200" dirty="0" smtClean="0">
                <a:latin typeface="Calibri" panose="020F0502020204030204" pitchFamily="34" charset="0"/>
              </a:rPr>
              <a:t>Strokovni delavci šole se bodo skupaj z učenci in pripravljenim programom vključevali v dejavnosti okolja in potrebe kraja. Sodelovali bodo na prireditvah v sklopu KS, podjetij, organizacij in zavodov. Šola se bo vključila tudi v dejavnosti humanitarnih organizacij in svoje delo predstavljala v lokalnih medijih in tudi širše. Zgledno bo nadaljevala sodelovanje z Vrtcem Postojna, šolskimi ambulantami ZD Postojna, Glasbeno šolo in sosednjima šolama v občini. Šola se bo uspešno povezovala tudi s Pedagoškimi Fakultetami v Ljubljani, Mariboru in Kopru, Filozofsko fakulteto v </a:t>
            </a:r>
            <a:r>
              <a:rPr lang="sl-SI" sz="1200" dirty="0">
                <a:latin typeface="Calibri" panose="020F0502020204030204" pitchFamily="34" charset="0"/>
              </a:rPr>
              <a:t>L</a:t>
            </a:r>
            <a:r>
              <a:rPr lang="sl-SI" sz="1200" dirty="0" smtClean="0">
                <a:latin typeface="Calibri" panose="020F0502020204030204" pitchFamily="34" charset="0"/>
              </a:rPr>
              <a:t>jubljani ter Pedagoškim inštitutom v Ljubljani, Agencijo RS za okolje. </a:t>
            </a:r>
          </a:p>
          <a:p>
            <a:pPr algn="ctr"/>
            <a:endParaRPr lang="sl-SI" sz="1600" b="1" dirty="0">
              <a:latin typeface="Calibri" panose="020F0502020204030204" pitchFamily="34" charset="0"/>
            </a:endParaRPr>
          </a:p>
        </p:txBody>
      </p:sp>
      <p:sp>
        <p:nvSpPr>
          <p:cNvPr id="5" name="Naslov 1"/>
          <p:cNvSpPr txBox="1">
            <a:spLocks/>
          </p:cNvSpPr>
          <p:nvPr/>
        </p:nvSpPr>
        <p:spPr>
          <a:xfrm>
            <a:off x="653457" y="557268"/>
            <a:ext cx="7886700" cy="1868967"/>
          </a:xfrm>
          <a:prstGeom prst="rect">
            <a:avLst/>
          </a:prstGeom>
        </p:spPr>
        <p:txBody>
          <a:bodyPr>
            <a:normAutofit fontScale="92500" lnSpcReduction="2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500" b="1" dirty="0" smtClean="0">
                <a:latin typeface="Calibri" panose="020F0502020204030204" pitchFamily="34" charset="0"/>
              </a:rPr>
              <a:t>RAZVOJNA STRATEGIJA ŠOLE</a:t>
            </a:r>
          </a:p>
          <a:p>
            <a:pPr algn="just"/>
            <a:endParaRPr lang="sl-SI" sz="1300" b="1" dirty="0" smtClean="0">
              <a:latin typeface="Calibri" panose="020F0502020204030204" pitchFamily="34" charset="0"/>
            </a:endParaRPr>
          </a:p>
          <a:p>
            <a:pPr algn="just"/>
            <a:r>
              <a:rPr lang="sl-SI" sz="1300" dirty="0" smtClean="0">
                <a:latin typeface="Calibri" panose="020F0502020204030204" pitchFamily="34" charset="0"/>
              </a:rPr>
              <a:t>V vizijo šole smo zapisali, da želimo postati šola prepoznavna po kakovosti, inovativnosti in multikulturnosti.</a:t>
            </a:r>
          </a:p>
          <a:p>
            <a:pPr algn="just"/>
            <a:r>
              <a:rPr lang="sl-SI" sz="1300" dirty="0" smtClean="0">
                <a:latin typeface="Calibri" panose="020F0502020204030204" pitchFamily="34" charset="0"/>
              </a:rPr>
              <a:t>Svojo vizijo izpolnjujemo tudi s sodelovanjem v različnih projektih in humanitarnih dejavnostih.</a:t>
            </a:r>
          </a:p>
          <a:p>
            <a:pPr algn="just"/>
            <a:r>
              <a:rPr lang="sl-SI" sz="1300" dirty="0" smtClean="0">
                <a:latin typeface="Calibri" panose="020F0502020204030204" pitchFamily="34" charset="0"/>
              </a:rPr>
              <a:t>V šolskem letu 2016/2017 bomo na šoli nadaljevali z dejavnostmi: Sestavljamo mavrico vrednot,  e-</a:t>
            </a:r>
            <a:r>
              <a:rPr lang="sl-SI" sz="1300" dirty="0" err="1" smtClean="0">
                <a:latin typeface="Calibri" panose="020F0502020204030204" pitchFamily="34" charset="0"/>
              </a:rPr>
              <a:t>twinning</a:t>
            </a:r>
            <a:r>
              <a:rPr lang="sl-SI" sz="1300" dirty="0" smtClean="0">
                <a:latin typeface="Calibri" panose="020F0502020204030204" pitchFamily="34" charset="0"/>
              </a:rPr>
              <a:t>,  </a:t>
            </a:r>
            <a:r>
              <a:rPr lang="sl-SI" sz="1300" dirty="0">
                <a:latin typeface="Calibri" panose="020F0502020204030204" pitchFamily="34" charset="0"/>
              </a:rPr>
              <a:t> </a:t>
            </a:r>
            <a:r>
              <a:rPr lang="sl-SI" sz="1300" dirty="0" smtClean="0">
                <a:latin typeface="Calibri" panose="020F0502020204030204" pitchFamily="34" charset="0"/>
              </a:rPr>
              <a:t>Kulturna šola, KzP, šolska mediacija, bralne urice.</a:t>
            </a:r>
          </a:p>
          <a:p>
            <a:pPr algn="just"/>
            <a:endParaRPr lang="sl-SI" sz="1300" dirty="0">
              <a:latin typeface="Calibri" panose="020F0502020204030204" pitchFamily="34" charset="0"/>
            </a:endParaRPr>
          </a:p>
          <a:p>
            <a:pPr algn="just"/>
            <a:r>
              <a:rPr lang="sl-SI" sz="1300" dirty="0" smtClean="0">
                <a:latin typeface="Calibri" panose="020F0502020204030204" pitchFamily="34" charset="0"/>
              </a:rPr>
              <a:t>Vključeni pa smo tudi v dva nova projekta:</a:t>
            </a:r>
          </a:p>
          <a:p>
            <a:pPr marL="171450" indent="-171450" algn="just">
              <a:buFont typeface="Arial" panose="020B0604020202020204" pitchFamily="34" charset="0"/>
              <a:buChar char="•"/>
            </a:pPr>
            <a:r>
              <a:rPr lang="sl-SI" sz="1300" b="1" dirty="0" smtClean="0">
                <a:latin typeface="Calibri" panose="020F0502020204030204" pitchFamily="34" charset="0"/>
              </a:rPr>
              <a:t>PROJEKT ESS SOOČANJE Z IZZIVI MEDKULTURNEGA SOBIVANJA </a:t>
            </a:r>
            <a:r>
              <a:rPr lang="sl-SI" sz="1300" dirty="0" smtClean="0">
                <a:latin typeface="Calibri" panose="020F0502020204030204" pitchFamily="34" charset="0"/>
              </a:rPr>
              <a:t>( Izvajanje učne pomoči za učence priseljence – petletni  program )</a:t>
            </a:r>
            <a:r>
              <a:rPr lang="sl-SI" sz="1300" b="1" dirty="0" smtClean="0">
                <a:latin typeface="Calibri" panose="020F0502020204030204" pitchFamily="34" charset="0"/>
              </a:rPr>
              <a:t> </a:t>
            </a:r>
            <a:r>
              <a:rPr lang="sl-SI" sz="1300" dirty="0" smtClean="0">
                <a:latin typeface="Calibri" panose="020F0502020204030204" pitchFamily="34" charset="0"/>
              </a:rPr>
              <a:t>in</a:t>
            </a:r>
          </a:p>
          <a:p>
            <a:pPr marL="171450" indent="-171450" algn="just">
              <a:buFont typeface="Arial" panose="020B0604020202020204" pitchFamily="34" charset="0"/>
              <a:buChar char="•"/>
            </a:pPr>
            <a:r>
              <a:rPr lang="sl-SI" sz="1300" b="1" dirty="0" smtClean="0">
                <a:latin typeface="Calibri" panose="020F0502020204030204" pitchFamily="34" charset="0"/>
              </a:rPr>
              <a:t>MEDNARODNI PROJEKT YOUTH STAR IZZIVI PODJETNOSTI ZA MLADE 3. IN 7. R</a:t>
            </a:r>
            <a:r>
              <a:rPr lang="sl-SI" sz="1300" dirty="0" smtClean="0">
                <a:latin typeface="Calibri" panose="020F0502020204030204" pitchFamily="34" charset="0"/>
              </a:rPr>
              <a:t>, ki bodo skozi šolsko leto skupaj z učitelji izvedli pet izzivov ( Ideja. Perspektiva. Vrednost odpadkov. Empatija. Moj osebni izziv.)</a:t>
            </a:r>
          </a:p>
          <a:p>
            <a:pPr algn="just"/>
            <a:endParaRPr lang="sl-SI" sz="1200" dirty="0">
              <a:solidFill>
                <a:srgbClr val="FF0000"/>
              </a:solidFill>
              <a:latin typeface="Calibri" panose="020F0502020204030204" pitchFamily="34" charset="0"/>
            </a:endParaRPr>
          </a:p>
          <a:p>
            <a:pPr algn="just"/>
            <a:endParaRPr lang="sl-SI" sz="1200" dirty="0" smtClean="0">
              <a:solidFill>
                <a:srgbClr val="FF0000"/>
              </a:solidFill>
              <a:latin typeface="Calibri" panose="020F0502020204030204" pitchFamily="34" charset="0"/>
            </a:endParaRPr>
          </a:p>
        </p:txBody>
      </p:sp>
      <p:sp>
        <p:nvSpPr>
          <p:cNvPr id="4" name="Naslov 1"/>
          <p:cNvSpPr txBox="1">
            <a:spLocks/>
          </p:cNvSpPr>
          <p:nvPr/>
        </p:nvSpPr>
        <p:spPr>
          <a:xfrm>
            <a:off x="548892" y="5276231"/>
            <a:ext cx="7886700" cy="1080120"/>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400" b="1" dirty="0" smtClean="0">
                <a:latin typeface="Calibri" panose="020F0502020204030204" pitchFamily="34" charset="0"/>
              </a:rPr>
              <a:t>INTERESNE DEJAVNOSTI</a:t>
            </a:r>
          </a:p>
          <a:p>
            <a:pPr algn="just"/>
            <a:endParaRPr lang="sl-SI" sz="1600" dirty="0">
              <a:latin typeface="Calibri" panose="020F0502020204030204" pitchFamily="34" charset="0"/>
            </a:endParaRPr>
          </a:p>
          <a:p>
            <a:pPr algn="just"/>
            <a:r>
              <a:rPr lang="sl-SI" sz="1200" dirty="0" smtClean="0">
                <a:latin typeface="Calibri" panose="020F0502020204030204" pitchFamily="34" charset="0"/>
              </a:rPr>
              <a:t>Na šoli si želimo, da se vsak učenec vključi v  vsaj eno interesno dejavnost, kjer se lahko sprošča in razvija svoje sposobnosti. Vključitev v interesno dejavnost je prostovoljna, vendar pričakujemo, da jo bo učenec po prijavi  redno obiskoval.</a:t>
            </a:r>
          </a:p>
          <a:p>
            <a:pPr algn="ctr"/>
            <a:endParaRPr lang="sl-SI" sz="1600" b="1" dirty="0">
              <a:latin typeface="Calibri" panose="020F0502020204030204" pitchFamily="34" charset="0"/>
            </a:endParaRPr>
          </a:p>
        </p:txBody>
      </p:sp>
      <p:sp>
        <p:nvSpPr>
          <p:cNvPr id="6" name="Označba mesta številke diapozitiva 5"/>
          <p:cNvSpPr>
            <a:spLocks noGrp="1"/>
          </p:cNvSpPr>
          <p:nvPr>
            <p:ph type="sldNum" sz="quarter" idx="12"/>
          </p:nvPr>
        </p:nvSpPr>
        <p:spPr/>
        <p:txBody>
          <a:bodyPr/>
          <a:lstStyle/>
          <a:p>
            <a:fld id="{C1098D97-D47F-4185-AB0A-1FBD1691CD49}" type="slidenum">
              <a:rPr lang="sl-SI" smtClean="0"/>
              <a:pPr/>
              <a:t>11</a:t>
            </a:fld>
            <a:endParaRPr lang="sl-SI"/>
          </a:p>
        </p:txBody>
      </p:sp>
      <p:sp>
        <p:nvSpPr>
          <p:cNvPr id="7" name="Naslov 1"/>
          <p:cNvSpPr txBox="1">
            <a:spLocks/>
          </p:cNvSpPr>
          <p:nvPr/>
        </p:nvSpPr>
        <p:spPr>
          <a:xfrm>
            <a:off x="543135" y="4376130"/>
            <a:ext cx="7886700" cy="781061"/>
          </a:xfrm>
          <a:prstGeom prst="rect">
            <a:avLst/>
          </a:prstGeom>
        </p:spPr>
        <p:txBody>
          <a:bodyPr>
            <a:normAutofit lnSpcReduction="1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500" b="1" dirty="0" smtClean="0">
                <a:latin typeface="Calibri" panose="020F0502020204030204" pitchFamily="34" charset="0"/>
              </a:rPr>
              <a:t>SKUPNOST UČENCEV</a:t>
            </a:r>
          </a:p>
          <a:p>
            <a:pPr algn="just"/>
            <a:endParaRPr lang="sl-SI" sz="500" b="1" dirty="0">
              <a:latin typeface="Calibri" panose="020F0502020204030204" pitchFamily="34" charset="0"/>
            </a:endParaRPr>
          </a:p>
          <a:p>
            <a:pPr algn="just"/>
            <a:r>
              <a:rPr lang="sl-SI" sz="1200" dirty="0" smtClean="0">
                <a:latin typeface="Calibri" panose="020F0502020204030204" pitchFamily="34" charset="0"/>
              </a:rPr>
              <a:t>Oddelčne skupnosti se povezujejo v skupnost učencev šole. Ustanovijo jo učenci v šolskem parlamentu, ki ga skliče ravnatelj v začetku šolskega leta v mesecu septembru. Mentorici skupnosti sta v tem šolskem letu </a:t>
            </a:r>
            <a:r>
              <a:rPr lang="sl-SI" sz="1200" dirty="0">
                <a:latin typeface="Calibri" panose="020F0502020204030204" pitchFamily="34" charset="0"/>
              </a:rPr>
              <a:t>š</a:t>
            </a:r>
            <a:r>
              <a:rPr lang="sl-SI" sz="1200" dirty="0" smtClean="0">
                <a:latin typeface="Calibri" panose="020F0502020204030204" pitchFamily="34" charset="0"/>
              </a:rPr>
              <a:t>olska pedagoginja Petra Košnik in Martina Sedej-Filipčič. </a:t>
            </a:r>
            <a:endParaRPr lang="sl-SI" sz="1200" dirty="0">
              <a:latin typeface="Calibri" panose="020F0502020204030204" pitchFamily="34" charset="0"/>
            </a:endParaRPr>
          </a:p>
        </p:txBody>
      </p:sp>
    </p:spTree>
    <p:extLst>
      <p:ext uri="{BB962C8B-B14F-4D97-AF65-F5344CB8AC3E}">
        <p14:creationId xmlns:p14="http://schemas.microsoft.com/office/powerpoint/2010/main" val="1430961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1"/>
          <p:cNvSpPr txBox="1">
            <a:spLocks/>
          </p:cNvSpPr>
          <p:nvPr/>
        </p:nvSpPr>
        <p:spPr>
          <a:xfrm>
            <a:off x="539552" y="635272"/>
            <a:ext cx="7886700" cy="39957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600" b="1" dirty="0" smtClean="0">
                <a:latin typeface="Calibri" panose="020F0502020204030204" pitchFamily="34" charset="0"/>
              </a:rPr>
              <a:t>INTERESNE DEJAVNOSTI - MATIČNA ŠOLA </a:t>
            </a:r>
            <a:endParaRPr lang="sl-SI" sz="1600" b="1" dirty="0">
              <a:latin typeface="Calibri" panose="020F0502020204030204" pitchFamily="34" charset="0"/>
            </a:endParaRPr>
          </a:p>
        </p:txBody>
      </p:sp>
      <p:graphicFrame>
        <p:nvGraphicFramePr>
          <p:cNvPr id="4" name="Tabela 3"/>
          <p:cNvGraphicFramePr>
            <a:graphicFrameLocks noGrp="1"/>
          </p:cNvGraphicFramePr>
          <p:nvPr>
            <p:extLst>
              <p:ext uri="{D42A27DB-BD31-4B8C-83A1-F6EECF244321}">
                <p14:modId xmlns:p14="http://schemas.microsoft.com/office/powerpoint/2010/main" val="842501409"/>
              </p:ext>
            </p:extLst>
          </p:nvPr>
        </p:nvGraphicFramePr>
        <p:xfrm>
          <a:off x="774490" y="1180734"/>
          <a:ext cx="7416824" cy="4849722"/>
        </p:xfrm>
        <a:graphic>
          <a:graphicData uri="http://schemas.openxmlformats.org/drawingml/2006/table">
            <a:tbl>
              <a:tblPr firstRow="1" bandRow="1">
                <a:tableStyleId>{93296810-A885-4BE3-A3E7-6D5BEEA58F35}</a:tableStyleId>
              </a:tblPr>
              <a:tblGrid>
                <a:gridCol w="2592288"/>
                <a:gridCol w="1584176"/>
                <a:gridCol w="864096"/>
                <a:gridCol w="2376264"/>
              </a:tblGrid>
              <a:tr h="254984">
                <a:tc>
                  <a:txBody>
                    <a:bodyPr/>
                    <a:lstStyle/>
                    <a:p>
                      <a:pPr algn="ctr"/>
                      <a:r>
                        <a:rPr lang="sl-SI" sz="1300" dirty="0" smtClean="0"/>
                        <a:t>DEJAVNOST</a:t>
                      </a:r>
                      <a:endParaRPr lang="sl-SI" sz="1300" dirty="0"/>
                    </a:p>
                  </a:txBody>
                  <a:tcPr/>
                </a:tc>
                <a:tc>
                  <a:txBody>
                    <a:bodyPr/>
                    <a:lstStyle/>
                    <a:p>
                      <a:pPr algn="ctr"/>
                      <a:r>
                        <a:rPr lang="sl-SI" sz="1300" dirty="0" smtClean="0"/>
                        <a:t>MENTOR</a:t>
                      </a:r>
                      <a:endParaRPr lang="sl-SI" sz="1300" dirty="0"/>
                    </a:p>
                  </a:txBody>
                  <a:tcPr/>
                </a:tc>
                <a:tc>
                  <a:txBody>
                    <a:bodyPr/>
                    <a:lstStyle/>
                    <a:p>
                      <a:pPr algn="ctr"/>
                      <a:r>
                        <a:rPr lang="sl-SI" sz="1300" dirty="0" smtClean="0"/>
                        <a:t>RAZRED</a:t>
                      </a:r>
                      <a:endParaRPr lang="sl-SI" sz="1300" dirty="0"/>
                    </a:p>
                  </a:txBody>
                  <a:tcPr/>
                </a:tc>
                <a:tc>
                  <a:txBody>
                    <a:bodyPr/>
                    <a:lstStyle/>
                    <a:p>
                      <a:pPr algn="ctr"/>
                      <a:r>
                        <a:rPr lang="sl-SI" sz="1300" dirty="0" smtClean="0"/>
                        <a:t>DAN / URA / PROSTOR</a:t>
                      </a:r>
                      <a:endParaRPr lang="sl-SI" sz="1300" dirty="0"/>
                    </a:p>
                  </a:txBody>
                  <a:tcPr/>
                </a:tc>
              </a:tr>
              <a:tr h="302522">
                <a:tc>
                  <a:txBody>
                    <a:bodyPr/>
                    <a:lstStyle/>
                    <a:p>
                      <a:pPr algn="l"/>
                      <a:r>
                        <a:rPr lang="sl-SI" sz="1200" dirty="0" smtClean="0"/>
                        <a:t>Atletika</a:t>
                      </a:r>
                      <a:endParaRPr lang="sl-SI" sz="1200" dirty="0"/>
                    </a:p>
                  </a:txBody>
                  <a:tcPr/>
                </a:tc>
                <a:tc>
                  <a:txBody>
                    <a:bodyPr/>
                    <a:lstStyle/>
                    <a:p>
                      <a:pPr algn="l"/>
                      <a:r>
                        <a:rPr lang="sl-SI" sz="1200" dirty="0" smtClean="0"/>
                        <a:t>Tjaša Paternost</a:t>
                      </a:r>
                      <a:endParaRPr lang="sl-SI" sz="1200" dirty="0"/>
                    </a:p>
                  </a:txBody>
                  <a:tcPr/>
                </a:tc>
                <a:tc>
                  <a:txBody>
                    <a:bodyPr/>
                    <a:lstStyle/>
                    <a:p>
                      <a:pPr algn="l"/>
                      <a:r>
                        <a:rPr lang="sl-SI" sz="1200" dirty="0" smtClean="0"/>
                        <a:t>3. – 4.</a:t>
                      </a:r>
                      <a:endParaRPr lang="sl-SI" sz="1200" dirty="0"/>
                    </a:p>
                  </a:txBody>
                  <a:tcPr/>
                </a:tc>
                <a:tc>
                  <a:txBody>
                    <a:bodyPr/>
                    <a:lstStyle/>
                    <a:p>
                      <a:pPr algn="l"/>
                      <a:r>
                        <a:rPr lang="sl-SI" sz="1200" dirty="0" smtClean="0"/>
                        <a:t>ponedeljek,  14.25 – 15.10</a:t>
                      </a:r>
                      <a:endParaRPr lang="sl-SI" sz="1200" dirty="0"/>
                    </a:p>
                  </a:txBody>
                  <a:tcPr/>
                </a:tc>
              </a:tr>
              <a:tr h="209217">
                <a:tc>
                  <a:txBody>
                    <a:bodyPr/>
                    <a:lstStyle/>
                    <a:p>
                      <a:pPr algn="l"/>
                      <a:r>
                        <a:rPr lang="sl-SI" sz="1200" dirty="0" smtClean="0"/>
                        <a:t>Čipkarski</a:t>
                      </a:r>
                      <a:r>
                        <a:rPr lang="sl-SI" sz="1200" baseline="0" dirty="0" smtClean="0"/>
                        <a:t> krožek</a:t>
                      </a:r>
                      <a:endParaRPr lang="sl-SI" sz="1200" dirty="0"/>
                    </a:p>
                  </a:txBody>
                  <a:tcPr/>
                </a:tc>
                <a:tc>
                  <a:txBody>
                    <a:bodyPr/>
                    <a:lstStyle/>
                    <a:p>
                      <a:pPr algn="l"/>
                      <a:r>
                        <a:rPr lang="sl-SI" sz="1200" dirty="0" smtClean="0"/>
                        <a:t>Martina Sedej-Filipčič</a:t>
                      </a:r>
                      <a:endParaRPr lang="sl-SI" sz="1200" dirty="0"/>
                    </a:p>
                  </a:txBody>
                  <a:tcPr/>
                </a:tc>
                <a:tc>
                  <a:txBody>
                    <a:bodyPr/>
                    <a:lstStyle/>
                    <a:p>
                      <a:pPr algn="l"/>
                      <a:r>
                        <a:rPr lang="sl-SI" sz="1200" dirty="0" smtClean="0"/>
                        <a:t>5. – 9.</a:t>
                      </a:r>
                      <a:endParaRPr lang="sl-SI" sz="1200" dirty="0"/>
                    </a:p>
                  </a:txBody>
                  <a:tcPr/>
                </a:tc>
                <a:tc>
                  <a:txBody>
                    <a:bodyPr/>
                    <a:lstStyle/>
                    <a:p>
                      <a:pPr algn="l"/>
                      <a:r>
                        <a:rPr lang="sl-SI" sz="1200" dirty="0" smtClean="0"/>
                        <a:t>ponedeljek</a:t>
                      </a:r>
                      <a:r>
                        <a:rPr lang="sl-SI" sz="1200" baseline="0" dirty="0" smtClean="0"/>
                        <a:t>,   1</a:t>
                      </a:r>
                      <a:r>
                        <a:rPr lang="sl-SI" sz="1200" dirty="0" smtClean="0"/>
                        <a:t>4.00 - 15.30     </a:t>
                      </a:r>
                      <a:r>
                        <a:rPr lang="sl-SI" sz="1200" baseline="0" dirty="0" smtClean="0"/>
                        <a:t> / </a:t>
                      </a:r>
                      <a:r>
                        <a:rPr lang="sl-SI" sz="1200" dirty="0" smtClean="0"/>
                        <a:t>učilnica št. 37</a:t>
                      </a:r>
                      <a:endParaRPr lang="sl-SI" sz="1200" dirty="0"/>
                    </a:p>
                  </a:txBody>
                  <a:tcPr/>
                </a:tc>
              </a:tr>
              <a:tr h="209217">
                <a:tc>
                  <a:txBody>
                    <a:bodyPr/>
                    <a:lstStyle/>
                    <a:p>
                      <a:pPr algn="l"/>
                      <a:r>
                        <a:rPr lang="sl-SI" sz="1200" dirty="0" smtClean="0"/>
                        <a:t>Folklorne urice 1</a:t>
                      </a:r>
                    </a:p>
                    <a:p>
                      <a:pPr algn="l"/>
                      <a:r>
                        <a:rPr lang="sl-SI" sz="1200" dirty="0" smtClean="0"/>
                        <a:t>Folklorne urice 2</a:t>
                      </a:r>
                      <a:endParaRPr lang="sl-SI" sz="1200" dirty="0"/>
                    </a:p>
                  </a:txBody>
                  <a:tcPr/>
                </a:tc>
                <a:tc>
                  <a:txBody>
                    <a:bodyPr/>
                    <a:lstStyle/>
                    <a:p>
                      <a:pPr algn="l"/>
                      <a:r>
                        <a:rPr lang="sl-SI" sz="1200" dirty="0" smtClean="0"/>
                        <a:t>Brigita Blaško</a:t>
                      </a:r>
                      <a:endParaRPr lang="sl-SI" sz="1200" dirty="0"/>
                    </a:p>
                  </a:txBody>
                  <a:tcPr/>
                </a:tc>
                <a:tc>
                  <a:txBody>
                    <a:bodyPr/>
                    <a:lstStyle/>
                    <a:p>
                      <a:pPr algn="l"/>
                      <a:r>
                        <a:rPr lang="sl-SI" sz="1200" dirty="0" smtClean="0"/>
                        <a:t>1. – 2.</a:t>
                      </a:r>
                    </a:p>
                    <a:p>
                      <a:pPr algn="l"/>
                      <a:r>
                        <a:rPr lang="sl-SI" sz="1200" dirty="0" smtClean="0"/>
                        <a:t>3.</a:t>
                      </a:r>
                      <a:r>
                        <a:rPr lang="sl-SI" sz="1200" baseline="0" dirty="0" smtClean="0"/>
                        <a:t> – 4. </a:t>
                      </a:r>
                      <a:endParaRPr lang="sl-SI" sz="1200" dirty="0"/>
                    </a:p>
                  </a:txBody>
                  <a:tcPr/>
                </a:tc>
                <a:tc>
                  <a:txBody>
                    <a:bodyPr/>
                    <a:lstStyle/>
                    <a:p>
                      <a:pPr algn="l"/>
                      <a:r>
                        <a:rPr lang="sl-SI" sz="1200" dirty="0" smtClean="0"/>
                        <a:t>petek,    12.30 – 13.15</a:t>
                      </a:r>
                    </a:p>
                    <a:p>
                      <a:pPr algn="l"/>
                      <a:r>
                        <a:rPr lang="sl-SI" sz="1200" dirty="0" smtClean="0"/>
                        <a:t>torek,    13.00 – 13.45</a:t>
                      </a:r>
                      <a:endParaRPr lang="sl-SI" sz="1200" dirty="0"/>
                    </a:p>
                  </a:txBody>
                  <a:tcPr/>
                </a:tc>
              </a:tr>
              <a:tr h="237728">
                <a:tc>
                  <a:txBody>
                    <a:bodyPr/>
                    <a:lstStyle/>
                    <a:p>
                      <a:pPr algn="l"/>
                      <a:r>
                        <a:rPr lang="sl-SI" sz="1200" dirty="0" smtClean="0"/>
                        <a:t>Geografski krožek – priprava na geografsko tekmovanje</a:t>
                      </a:r>
                      <a:endParaRPr lang="sl-SI" sz="1200" dirty="0"/>
                    </a:p>
                  </a:txBody>
                  <a:tcPr/>
                </a:tc>
                <a:tc>
                  <a:txBody>
                    <a:bodyPr/>
                    <a:lstStyle/>
                    <a:p>
                      <a:pPr algn="l"/>
                      <a:r>
                        <a:rPr lang="sl-SI" sz="1200" dirty="0" smtClean="0"/>
                        <a:t>Mirela Bubnič</a:t>
                      </a:r>
                      <a:endParaRPr lang="sl-SI" sz="1200" dirty="0"/>
                    </a:p>
                  </a:txBody>
                  <a:tcPr/>
                </a:tc>
                <a:tc>
                  <a:txBody>
                    <a:bodyPr/>
                    <a:lstStyle/>
                    <a:p>
                      <a:pPr algn="l"/>
                      <a:r>
                        <a:rPr lang="sl-SI" sz="1200" dirty="0" smtClean="0"/>
                        <a:t>7. – 9.</a:t>
                      </a:r>
                      <a:endParaRPr lang="sl-SI" sz="1200" dirty="0"/>
                    </a:p>
                  </a:txBody>
                  <a:tcPr/>
                </a:tc>
                <a:tc>
                  <a:txBody>
                    <a:bodyPr/>
                    <a:lstStyle/>
                    <a:p>
                      <a:pPr algn="l"/>
                      <a:r>
                        <a:rPr lang="sl-SI" sz="1200" dirty="0" smtClean="0"/>
                        <a:t>po dogovoru</a:t>
                      </a:r>
                      <a:endParaRPr lang="sl-SI" sz="1200" dirty="0" smtClean="0">
                        <a:solidFill>
                          <a:schemeClr val="tx1"/>
                        </a:solidFill>
                      </a:endParaRPr>
                    </a:p>
                  </a:txBody>
                  <a:tcPr/>
                </a:tc>
              </a:tr>
              <a:tr h="254984">
                <a:tc>
                  <a:txBody>
                    <a:bodyPr/>
                    <a:lstStyle/>
                    <a:p>
                      <a:pPr algn="l"/>
                      <a:r>
                        <a:rPr lang="sl-SI" sz="1200" dirty="0" smtClean="0"/>
                        <a:t>Košarka – dečki in deklice</a:t>
                      </a:r>
                      <a:endParaRPr lang="sl-SI" sz="1200" dirty="0"/>
                    </a:p>
                  </a:txBody>
                  <a:tcPr/>
                </a:tc>
                <a:tc>
                  <a:txBody>
                    <a:bodyPr/>
                    <a:lstStyle/>
                    <a:p>
                      <a:pPr algn="l"/>
                      <a:r>
                        <a:rPr lang="sl-SI" sz="1200" dirty="0" smtClean="0"/>
                        <a:t>Igor Rojko</a:t>
                      </a:r>
                      <a:endParaRPr lang="sl-SI" sz="1200" dirty="0"/>
                    </a:p>
                  </a:txBody>
                  <a:tcPr/>
                </a:tc>
                <a:tc>
                  <a:txBody>
                    <a:bodyPr/>
                    <a:lstStyle/>
                    <a:p>
                      <a:pPr algn="l"/>
                      <a:r>
                        <a:rPr lang="sl-SI" sz="1200" dirty="0" smtClean="0"/>
                        <a:t>4. – 6.</a:t>
                      </a:r>
                      <a:endParaRPr lang="sl-SI" sz="12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baseline="0" dirty="0" smtClean="0"/>
                        <a:t>četrtek ,  </a:t>
                      </a:r>
                      <a:r>
                        <a:rPr lang="sl-SI" sz="1200" dirty="0" smtClean="0"/>
                        <a:t> 14.30 – 16.00     </a:t>
                      </a:r>
                      <a:r>
                        <a:rPr lang="sl-SI" sz="1200" baseline="0" dirty="0" smtClean="0"/>
                        <a:t> / telovadnica</a:t>
                      </a:r>
                      <a:endParaRPr lang="sl-SI" sz="1200" dirty="0" smtClean="0"/>
                    </a:p>
                  </a:txBody>
                  <a:tcPr/>
                </a:tc>
              </a:tr>
              <a:tr h="331440">
                <a:tc>
                  <a:txBody>
                    <a:bodyPr/>
                    <a:lstStyle/>
                    <a:p>
                      <a:pPr algn="l"/>
                      <a:r>
                        <a:rPr lang="sl-SI" sz="1200" dirty="0" smtClean="0"/>
                        <a:t>Letalsko modelarstvo</a:t>
                      </a:r>
                      <a:endParaRPr lang="sl-SI" sz="1200" dirty="0"/>
                    </a:p>
                  </a:txBody>
                  <a:tcPr/>
                </a:tc>
                <a:tc>
                  <a:txBody>
                    <a:bodyPr/>
                    <a:lstStyle/>
                    <a:p>
                      <a:pPr algn="l"/>
                      <a:r>
                        <a:rPr lang="sl-SI" sz="1200" dirty="0" smtClean="0"/>
                        <a:t>Sašo Šantelj</a:t>
                      </a:r>
                      <a:endParaRPr lang="sl-SI" sz="1200" dirty="0"/>
                    </a:p>
                  </a:txBody>
                  <a:tcPr/>
                </a:tc>
                <a:tc>
                  <a:txBody>
                    <a:bodyPr/>
                    <a:lstStyle/>
                    <a:p>
                      <a:pPr algn="l"/>
                      <a:r>
                        <a:rPr lang="sl-SI" sz="1200" dirty="0" smtClean="0"/>
                        <a:t>4. – 9. </a:t>
                      </a:r>
                      <a:endParaRPr lang="sl-SI" sz="1200" dirty="0"/>
                    </a:p>
                  </a:txBody>
                  <a:tcPr/>
                </a:tc>
                <a:tc>
                  <a:txBody>
                    <a:bodyPr/>
                    <a:lstStyle/>
                    <a:p>
                      <a:pPr algn="l"/>
                      <a:r>
                        <a:rPr lang="sl-SI" sz="1200" baseline="0" dirty="0" smtClean="0"/>
                        <a:t>torek, 15.00 – 16.30</a:t>
                      </a:r>
                      <a:endParaRPr lang="sl-SI" sz="1200" dirty="0"/>
                    </a:p>
                  </a:txBody>
                  <a:tcPr/>
                </a:tc>
              </a:tr>
              <a:tr h="360040">
                <a:tc>
                  <a:txBody>
                    <a:bodyPr/>
                    <a:lstStyle/>
                    <a:p>
                      <a:pPr algn="l"/>
                      <a:r>
                        <a:rPr lang="sl-SI" sz="1200" dirty="0" smtClean="0"/>
                        <a:t>Literarni krožek</a:t>
                      </a:r>
                      <a:endParaRPr lang="sl-SI" sz="1200" dirty="0"/>
                    </a:p>
                  </a:txBody>
                  <a:tcPr/>
                </a:tc>
                <a:tc>
                  <a:txBody>
                    <a:bodyPr/>
                    <a:lstStyle/>
                    <a:p>
                      <a:pPr algn="l"/>
                      <a:r>
                        <a:rPr lang="sl-SI" sz="1200" dirty="0" smtClean="0"/>
                        <a:t>Erika</a:t>
                      </a:r>
                      <a:r>
                        <a:rPr lang="sl-SI" sz="1200" baseline="0" dirty="0" smtClean="0"/>
                        <a:t> Koren Plahuta</a:t>
                      </a:r>
                      <a:endParaRPr lang="sl-SI" sz="1200" dirty="0"/>
                    </a:p>
                  </a:txBody>
                  <a:tcPr/>
                </a:tc>
                <a:tc>
                  <a:txBody>
                    <a:bodyPr/>
                    <a:lstStyle/>
                    <a:p>
                      <a:pPr algn="l"/>
                      <a:r>
                        <a:rPr lang="sl-SI" sz="1200" dirty="0" smtClean="0"/>
                        <a:t>6. – 7.</a:t>
                      </a:r>
                      <a:endParaRPr lang="sl-SI" sz="1200" dirty="0"/>
                    </a:p>
                  </a:txBody>
                  <a:tcPr/>
                </a:tc>
                <a:tc>
                  <a:txBody>
                    <a:bodyPr/>
                    <a:lstStyle/>
                    <a:p>
                      <a:pPr algn="l"/>
                      <a:r>
                        <a:rPr lang="sl-SI" sz="1200" dirty="0" smtClean="0">
                          <a:solidFill>
                            <a:schemeClr val="tx1"/>
                          </a:solidFill>
                        </a:rPr>
                        <a:t>po dogovoru</a:t>
                      </a:r>
                      <a:endParaRPr lang="sl-SI" sz="1200" dirty="0">
                        <a:solidFill>
                          <a:schemeClr val="tx1"/>
                        </a:solidFill>
                      </a:endParaRPr>
                    </a:p>
                  </a:txBody>
                  <a:tcPr/>
                </a:tc>
              </a:tr>
              <a:tr h="254984">
                <a:tc>
                  <a:txBody>
                    <a:bodyPr/>
                    <a:lstStyle/>
                    <a:p>
                      <a:pPr algn="l"/>
                      <a:r>
                        <a:rPr lang="sl-SI" sz="1200" dirty="0" smtClean="0"/>
                        <a:t>Lutkarski krožek</a:t>
                      </a:r>
                      <a:endParaRPr lang="sl-SI" sz="1200" dirty="0"/>
                    </a:p>
                  </a:txBody>
                  <a:tcPr/>
                </a:tc>
                <a:tc>
                  <a:txBody>
                    <a:bodyPr/>
                    <a:lstStyle/>
                    <a:p>
                      <a:pPr algn="l"/>
                      <a:r>
                        <a:rPr lang="sl-SI" sz="1200" dirty="0" smtClean="0"/>
                        <a:t>Jožica Dujmović</a:t>
                      </a:r>
                      <a:endParaRPr lang="sl-SI" sz="1200" dirty="0"/>
                    </a:p>
                  </a:txBody>
                  <a:tcPr/>
                </a:tc>
                <a:tc>
                  <a:txBody>
                    <a:bodyPr/>
                    <a:lstStyle/>
                    <a:p>
                      <a:pPr algn="l"/>
                      <a:r>
                        <a:rPr lang="sl-SI" sz="1200" dirty="0" smtClean="0"/>
                        <a:t>4.</a:t>
                      </a:r>
                      <a:endParaRPr lang="sl-SI" sz="1200" dirty="0"/>
                    </a:p>
                  </a:txBody>
                  <a:tcPr/>
                </a:tc>
                <a:tc>
                  <a:txBody>
                    <a:bodyPr/>
                    <a:lstStyle/>
                    <a:p>
                      <a:pPr algn="l"/>
                      <a:r>
                        <a:rPr lang="sl-SI" sz="1200" dirty="0" smtClean="0"/>
                        <a:t>sreda, 14.45 – 15.30</a:t>
                      </a:r>
                      <a:endParaRPr lang="sl-SI" sz="1200" dirty="0"/>
                    </a:p>
                  </a:txBody>
                  <a:tcPr/>
                </a:tc>
              </a:tr>
              <a:tr h="254984">
                <a:tc>
                  <a:txBody>
                    <a:bodyPr/>
                    <a:lstStyle/>
                    <a:p>
                      <a:pPr algn="l"/>
                      <a:r>
                        <a:rPr lang="sl-SI" sz="1200" dirty="0" smtClean="0"/>
                        <a:t>Matematični krožek</a:t>
                      </a:r>
                      <a:endParaRPr lang="sl-SI" sz="1200" dirty="0"/>
                    </a:p>
                  </a:txBody>
                  <a:tcPr/>
                </a:tc>
                <a:tc>
                  <a:txBody>
                    <a:bodyPr/>
                    <a:lstStyle/>
                    <a:p>
                      <a:pPr algn="l"/>
                      <a:r>
                        <a:rPr lang="sl-SI" sz="1200" dirty="0" smtClean="0"/>
                        <a:t>Karmen Marolt</a:t>
                      </a:r>
                      <a:endParaRPr lang="sl-SI" sz="1200" dirty="0"/>
                    </a:p>
                  </a:txBody>
                  <a:tcPr/>
                </a:tc>
                <a:tc>
                  <a:txBody>
                    <a:bodyPr/>
                    <a:lstStyle/>
                    <a:p>
                      <a:pPr algn="l"/>
                      <a:r>
                        <a:rPr lang="sl-SI" sz="1200" dirty="0" smtClean="0"/>
                        <a:t>6.</a:t>
                      </a:r>
                      <a:endParaRPr lang="sl-SI" sz="1200" dirty="0"/>
                    </a:p>
                  </a:txBody>
                  <a:tcPr/>
                </a:tc>
                <a:tc>
                  <a:txBody>
                    <a:bodyPr/>
                    <a:lstStyle/>
                    <a:p>
                      <a:pPr algn="l"/>
                      <a:r>
                        <a:rPr lang="sl-SI" sz="1200" b="0" i="0" u="none" strike="noStrike" kern="1200" dirty="0" smtClean="0">
                          <a:solidFill>
                            <a:schemeClr val="dk1"/>
                          </a:solidFill>
                          <a:effectLst/>
                          <a:latin typeface="+mn-lt"/>
                          <a:ea typeface="+mn-ea"/>
                          <a:cs typeface="+mn-cs"/>
                        </a:rPr>
                        <a:t>pred tekmovanjem, po dogovoru</a:t>
                      </a:r>
                      <a:endParaRPr lang="sl-SI" sz="1200" dirty="0"/>
                    </a:p>
                  </a:txBody>
                  <a:tcPr/>
                </a:tc>
              </a:tr>
              <a:tr h="248680">
                <a:tc>
                  <a:txBody>
                    <a:bodyPr/>
                    <a:lstStyle/>
                    <a:p>
                      <a:pPr algn="l"/>
                      <a:r>
                        <a:rPr lang="sl-SI" sz="1200" dirty="0" smtClean="0"/>
                        <a:t>Naravosl. bio-ekološki krožek</a:t>
                      </a:r>
                      <a:r>
                        <a:rPr lang="sl-SI" sz="1200" baseline="0" dirty="0" smtClean="0"/>
                        <a:t> </a:t>
                      </a:r>
                      <a:r>
                        <a:rPr lang="sl-SI" sz="1200" dirty="0" smtClean="0"/>
                        <a:t>„Pestro učenje za življenje“</a:t>
                      </a:r>
                      <a:endParaRPr lang="sl-SI" sz="1200" dirty="0"/>
                    </a:p>
                  </a:txBody>
                  <a:tcPr/>
                </a:tc>
                <a:tc>
                  <a:txBody>
                    <a:bodyPr/>
                    <a:lstStyle/>
                    <a:p>
                      <a:pPr algn="l"/>
                      <a:r>
                        <a:rPr lang="sl-SI" sz="1200" dirty="0" smtClean="0"/>
                        <a:t>Magdalena Penko Šajn</a:t>
                      </a:r>
                      <a:endParaRPr lang="sl-SI" sz="1200" dirty="0"/>
                    </a:p>
                  </a:txBody>
                  <a:tcPr/>
                </a:tc>
                <a:tc>
                  <a:txBody>
                    <a:bodyPr/>
                    <a:lstStyle/>
                    <a:p>
                      <a:pPr algn="l"/>
                      <a:r>
                        <a:rPr lang="sl-SI" sz="1200" dirty="0" smtClean="0"/>
                        <a:t>6. – 9.</a:t>
                      </a:r>
                      <a:endParaRPr lang="sl-SI" sz="12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baseline="0" dirty="0" smtClean="0"/>
                        <a:t>sreda ,   </a:t>
                      </a:r>
                      <a:r>
                        <a:rPr lang="sl-SI" sz="1200" dirty="0" smtClean="0"/>
                        <a:t>12.45 – 13.30      </a:t>
                      </a:r>
                      <a:r>
                        <a:rPr lang="sl-SI" sz="1200" baseline="0" dirty="0" smtClean="0"/>
                        <a:t> / </a:t>
                      </a:r>
                      <a:r>
                        <a:rPr lang="sl-SI" sz="1200" dirty="0" smtClean="0"/>
                        <a:t>učilnica št. 32</a:t>
                      </a:r>
                    </a:p>
                  </a:txBody>
                  <a:tcPr/>
                </a:tc>
              </a:tr>
              <a:tr h="25498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l-SI" sz="1200" dirty="0" smtClean="0"/>
                        <a:t>Naravoslovno-raziskovalni krožek</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l-SI" sz="1200" dirty="0" smtClean="0"/>
                        <a:t>Suzana Vidmar</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l-SI" sz="1200" dirty="0" smtClean="0"/>
                        <a:t>5. – 9.</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l-SI" sz="1200" dirty="0" smtClean="0"/>
                        <a:t>po dogovoru ( četrtek 15.00 – delo na terenu</a:t>
                      </a:r>
                      <a:endParaRPr lang="sl-SI" sz="1200" dirty="0" smtClean="0">
                        <a:solidFill>
                          <a:srgbClr val="FF0000"/>
                        </a:solidFill>
                      </a:endParaRPr>
                    </a:p>
                  </a:txBody>
                  <a:tcPr/>
                </a:tc>
              </a:tr>
              <a:tr h="225106">
                <a:tc>
                  <a:txBody>
                    <a:bodyPr/>
                    <a:lstStyle/>
                    <a:p>
                      <a:pPr algn="l"/>
                      <a:r>
                        <a:rPr lang="sl-SI" sz="1200" dirty="0" smtClean="0"/>
                        <a:t>Naša mala knjižnica</a:t>
                      </a:r>
                      <a:endParaRPr lang="sl-SI" sz="1200" dirty="0"/>
                    </a:p>
                  </a:txBody>
                  <a:tcPr/>
                </a:tc>
                <a:tc>
                  <a:txBody>
                    <a:bodyPr/>
                    <a:lstStyle/>
                    <a:p>
                      <a:pPr algn="l"/>
                      <a:r>
                        <a:rPr lang="sl-SI" sz="1200" dirty="0" smtClean="0"/>
                        <a:t>Nevenka Mlinar</a:t>
                      </a:r>
                      <a:endParaRPr lang="sl-SI" sz="1200" dirty="0"/>
                    </a:p>
                  </a:txBody>
                  <a:tcPr/>
                </a:tc>
                <a:tc>
                  <a:txBody>
                    <a:bodyPr/>
                    <a:lstStyle/>
                    <a:p>
                      <a:pPr algn="l"/>
                      <a:r>
                        <a:rPr lang="sl-SI" sz="1200" dirty="0" smtClean="0"/>
                        <a:t>4. – 5.</a:t>
                      </a:r>
                      <a:endParaRPr lang="sl-SI" sz="1200" dirty="0"/>
                    </a:p>
                  </a:txBody>
                  <a:tcPr/>
                </a:tc>
                <a:tc>
                  <a:txBody>
                    <a:bodyPr/>
                    <a:lstStyle/>
                    <a:p>
                      <a:pPr algn="l"/>
                      <a:r>
                        <a:rPr lang="sl-SI" sz="1200" dirty="0" smtClean="0"/>
                        <a:t>sreda, 13.50 – 14.30</a:t>
                      </a:r>
                    </a:p>
                  </a:txBody>
                  <a:tcPr/>
                </a:tc>
              </a:tr>
            </a:tbl>
          </a:graphicData>
        </a:graphic>
      </p:graphicFrame>
      <p:sp>
        <p:nvSpPr>
          <p:cNvPr id="5" name="Označba mesta številke diapozitiva 4"/>
          <p:cNvSpPr>
            <a:spLocks noGrp="1"/>
          </p:cNvSpPr>
          <p:nvPr>
            <p:ph type="sldNum" sz="quarter" idx="12"/>
          </p:nvPr>
        </p:nvSpPr>
        <p:spPr/>
        <p:txBody>
          <a:bodyPr/>
          <a:lstStyle/>
          <a:p>
            <a:fld id="{C1098D97-D47F-4185-AB0A-1FBD1691CD49}" type="slidenum">
              <a:rPr lang="sl-SI" smtClean="0"/>
              <a:pPr/>
              <a:t>12</a:t>
            </a:fld>
            <a:endParaRPr lang="sl-SI"/>
          </a:p>
        </p:txBody>
      </p:sp>
    </p:spTree>
    <p:extLst>
      <p:ext uri="{BB962C8B-B14F-4D97-AF65-F5344CB8AC3E}">
        <p14:creationId xmlns:p14="http://schemas.microsoft.com/office/powerpoint/2010/main" val="26153993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1"/>
          <p:cNvSpPr txBox="1">
            <a:spLocks/>
          </p:cNvSpPr>
          <p:nvPr/>
        </p:nvSpPr>
        <p:spPr>
          <a:xfrm>
            <a:off x="628650" y="692696"/>
            <a:ext cx="7886700" cy="39957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600" b="1" dirty="0" smtClean="0">
                <a:latin typeface="Calibri" panose="020F0502020204030204" pitchFamily="34" charset="0"/>
              </a:rPr>
              <a:t>INTERESNE DEJAVNOSTI - MATIČNA ŠOLA </a:t>
            </a:r>
            <a:endParaRPr lang="sl-SI" sz="1600" b="1" dirty="0">
              <a:latin typeface="Calibri" panose="020F0502020204030204" pitchFamily="34" charset="0"/>
            </a:endParaRPr>
          </a:p>
        </p:txBody>
      </p:sp>
      <p:graphicFrame>
        <p:nvGraphicFramePr>
          <p:cNvPr id="4" name="Tabela 3"/>
          <p:cNvGraphicFramePr>
            <a:graphicFrameLocks noGrp="1"/>
          </p:cNvGraphicFramePr>
          <p:nvPr>
            <p:extLst>
              <p:ext uri="{D42A27DB-BD31-4B8C-83A1-F6EECF244321}">
                <p14:modId xmlns:p14="http://schemas.microsoft.com/office/powerpoint/2010/main" val="755881271"/>
              </p:ext>
            </p:extLst>
          </p:nvPr>
        </p:nvGraphicFramePr>
        <p:xfrm>
          <a:off x="827584" y="1268760"/>
          <a:ext cx="7416824" cy="4564380"/>
        </p:xfrm>
        <a:graphic>
          <a:graphicData uri="http://schemas.openxmlformats.org/drawingml/2006/table">
            <a:tbl>
              <a:tblPr firstRow="1" bandRow="1">
                <a:tableStyleId>{93296810-A885-4BE3-A3E7-6D5BEEA58F35}</a:tableStyleId>
              </a:tblPr>
              <a:tblGrid>
                <a:gridCol w="2592288"/>
                <a:gridCol w="1584176"/>
                <a:gridCol w="864096"/>
                <a:gridCol w="2376264"/>
              </a:tblGrid>
              <a:tr h="254984">
                <a:tc>
                  <a:txBody>
                    <a:bodyPr/>
                    <a:lstStyle/>
                    <a:p>
                      <a:pPr algn="ctr"/>
                      <a:r>
                        <a:rPr lang="sl-SI" sz="1300" dirty="0" smtClean="0"/>
                        <a:t>DEJAVNOST</a:t>
                      </a:r>
                      <a:endParaRPr lang="sl-SI" sz="1300" dirty="0"/>
                    </a:p>
                  </a:txBody>
                  <a:tcPr/>
                </a:tc>
                <a:tc>
                  <a:txBody>
                    <a:bodyPr/>
                    <a:lstStyle/>
                    <a:p>
                      <a:pPr algn="ctr"/>
                      <a:r>
                        <a:rPr lang="sl-SI" sz="1300" dirty="0" smtClean="0"/>
                        <a:t>MENTOR</a:t>
                      </a:r>
                      <a:endParaRPr lang="sl-SI" sz="1300" dirty="0"/>
                    </a:p>
                  </a:txBody>
                  <a:tcPr/>
                </a:tc>
                <a:tc>
                  <a:txBody>
                    <a:bodyPr/>
                    <a:lstStyle/>
                    <a:p>
                      <a:pPr algn="ctr"/>
                      <a:r>
                        <a:rPr lang="sl-SI" sz="1300" dirty="0" smtClean="0"/>
                        <a:t>RAZRED</a:t>
                      </a:r>
                      <a:endParaRPr lang="sl-SI" sz="1300" dirty="0"/>
                    </a:p>
                  </a:txBody>
                  <a:tcPr/>
                </a:tc>
                <a:tc>
                  <a:txBody>
                    <a:bodyPr/>
                    <a:lstStyle/>
                    <a:p>
                      <a:pPr algn="ctr"/>
                      <a:r>
                        <a:rPr lang="sl-SI" sz="1300" dirty="0" smtClean="0"/>
                        <a:t>DAN / URA / PROSTOR</a:t>
                      </a:r>
                      <a:endParaRPr lang="sl-SI" sz="1300" dirty="0"/>
                    </a:p>
                  </a:txBody>
                  <a:tcPr/>
                </a:tc>
              </a:tr>
              <a:tr h="20921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l-SI" sz="1200" dirty="0" smtClean="0"/>
                        <a:t>Nogomet</a:t>
                      </a:r>
                    </a:p>
                    <a:p>
                      <a:pPr marL="0" marR="0" lvl="0" indent="0" algn="l" defTabSz="685800" rtl="0" eaLnBrk="1" fontAlgn="auto" latinLnBrk="0" hangingPunct="1">
                        <a:lnSpc>
                          <a:spcPct val="100000"/>
                        </a:lnSpc>
                        <a:spcBef>
                          <a:spcPts val="0"/>
                        </a:spcBef>
                        <a:spcAft>
                          <a:spcPts val="0"/>
                        </a:spcAft>
                        <a:buClrTx/>
                        <a:buSzTx/>
                        <a:buFontTx/>
                        <a:buNone/>
                        <a:tabLst/>
                        <a:defRPr/>
                      </a:pPr>
                      <a:r>
                        <a:rPr lang="sl-SI" sz="1200" dirty="0" smtClean="0"/>
                        <a:t>Nogomet –</a:t>
                      </a:r>
                      <a:r>
                        <a:rPr lang="sl-SI" sz="1200" baseline="0" dirty="0" smtClean="0"/>
                        <a:t> dečki, deklice</a:t>
                      </a:r>
                      <a:endParaRPr lang="sl-SI" sz="1200" dirty="0" smtClean="0"/>
                    </a:p>
                  </a:txBody>
                  <a:tcPr/>
                </a:tc>
                <a:tc>
                  <a:txBody>
                    <a:bodyPr/>
                    <a:lstStyle/>
                    <a:p>
                      <a:pPr algn="l"/>
                      <a:r>
                        <a:rPr lang="sl-SI" sz="1200" dirty="0" smtClean="0"/>
                        <a:t>Matjaž Čelhar</a:t>
                      </a:r>
                      <a:endParaRPr lang="sl-SI" sz="1200" dirty="0"/>
                    </a:p>
                  </a:txBody>
                  <a:tcPr/>
                </a:tc>
                <a:tc>
                  <a:txBody>
                    <a:bodyPr/>
                    <a:lstStyle/>
                    <a:p>
                      <a:pPr algn="l"/>
                      <a:r>
                        <a:rPr lang="sl-SI" sz="1200" dirty="0" smtClean="0"/>
                        <a:t>1. – 3.</a:t>
                      </a:r>
                    </a:p>
                    <a:p>
                      <a:pPr algn="l"/>
                      <a:r>
                        <a:rPr lang="sl-SI" sz="1200" dirty="0" smtClean="0"/>
                        <a:t>4.</a:t>
                      </a:r>
                      <a:r>
                        <a:rPr lang="sl-SI" sz="1200" baseline="0" dirty="0" smtClean="0"/>
                        <a:t> – 6.</a:t>
                      </a:r>
                      <a:endParaRPr lang="sl-SI" sz="12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l-SI" sz="1200" dirty="0" smtClean="0"/>
                        <a:t>torek,      14.30</a:t>
                      </a:r>
                      <a:r>
                        <a:rPr lang="sl-SI" sz="1200" baseline="0" dirty="0" smtClean="0"/>
                        <a:t> – 16.00</a:t>
                      </a:r>
                      <a:endParaRPr lang="sl-SI" sz="1200" dirty="0" smtClean="0"/>
                    </a:p>
                    <a:p>
                      <a:pPr algn="l"/>
                      <a:r>
                        <a:rPr lang="sl-SI" sz="1200" dirty="0" smtClean="0"/>
                        <a:t>petek,     15.15</a:t>
                      </a:r>
                      <a:r>
                        <a:rPr lang="sl-SI" sz="1200" baseline="0" dirty="0" smtClean="0"/>
                        <a:t> – 16.00</a:t>
                      </a:r>
                    </a:p>
                  </a:txBody>
                  <a:tcPr/>
                </a:tc>
              </a:tr>
              <a:tr h="209217">
                <a:tc>
                  <a:txBody>
                    <a:bodyPr/>
                    <a:lstStyle/>
                    <a:p>
                      <a:pPr algn="l"/>
                      <a:r>
                        <a:rPr lang="sl-SI" sz="1200" dirty="0" smtClean="0"/>
                        <a:t>Odbojkarska šola – dečki in deklice</a:t>
                      </a:r>
                      <a:endParaRPr lang="sl-SI" sz="1200" dirty="0"/>
                    </a:p>
                  </a:txBody>
                  <a:tcPr/>
                </a:tc>
                <a:tc>
                  <a:txBody>
                    <a:bodyPr/>
                    <a:lstStyle/>
                    <a:p>
                      <a:pPr algn="l"/>
                      <a:r>
                        <a:rPr lang="sl-SI" sz="1200" dirty="0" smtClean="0"/>
                        <a:t>OK Logatec / Miha Blaznik</a:t>
                      </a:r>
                      <a:endParaRPr lang="sl-SI" sz="1200" dirty="0"/>
                    </a:p>
                  </a:txBody>
                  <a:tcPr/>
                </a:tc>
                <a:tc>
                  <a:txBody>
                    <a:bodyPr/>
                    <a:lstStyle/>
                    <a:p>
                      <a:pPr algn="l"/>
                      <a:r>
                        <a:rPr lang="sl-SI" sz="1200" dirty="0" smtClean="0"/>
                        <a:t>3. – 6.</a:t>
                      </a:r>
                    </a:p>
                    <a:p>
                      <a:pPr algn="l"/>
                      <a:r>
                        <a:rPr lang="sl-SI" sz="1200" dirty="0" smtClean="0"/>
                        <a:t>7. – 9.</a:t>
                      </a:r>
                    </a:p>
                    <a:p>
                      <a:pPr algn="l"/>
                      <a:r>
                        <a:rPr lang="sl-SI" sz="1200" dirty="0" smtClean="0"/>
                        <a:t>3. – 9.</a:t>
                      </a:r>
                      <a:endParaRPr lang="sl-SI" sz="1200" dirty="0"/>
                    </a:p>
                  </a:txBody>
                  <a:tcPr/>
                </a:tc>
                <a:tc>
                  <a:txBody>
                    <a:bodyPr/>
                    <a:lstStyle/>
                    <a:p>
                      <a:pPr algn="l"/>
                      <a:r>
                        <a:rPr lang="sl-SI" sz="1200" dirty="0" smtClean="0"/>
                        <a:t>ponedeljek,   14.25 – 16.25</a:t>
                      </a:r>
                    </a:p>
                    <a:p>
                      <a:pPr algn="l"/>
                      <a:r>
                        <a:rPr lang="sl-SI" sz="1200" dirty="0" smtClean="0"/>
                        <a:t>sreda,             15.15 – 16.30</a:t>
                      </a:r>
                    </a:p>
                    <a:p>
                      <a:pPr algn="l"/>
                      <a:r>
                        <a:rPr lang="sl-SI" sz="1200" dirty="0" smtClean="0"/>
                        <a:t>petek,             15.15. – 16.50</a:t>
                      </a:r>
                      <a:endParaRPr lang="sl-SI" sz="1200" dirty="0"/>
                    </a:p>
                  </a:txBody>
                  <a:tcPr/>
                </a:tc>
              </a:tr>
              <a:tr h="209217">
                <a:tc>
                  <a:txBody>
                    <a:bodyPr/>
                    <a:lstStyle/>
                    <a:p>
                      <a:pPr algn="l"/>
                      <a:r>
                        <a:rPr lang="sl-SI" sz="1200" dirty="0" smtClean="0"/>
                        <a:t>Pevski zbor - MPZ</a:t>
                      </a:r>
                      <a:endParaRPr lang="sl-SI" sz="1200" dirty="0"/>
                    </a:p>
                  </a:txBody>
                  <a:tcPr/>
                </a:tc>
                <a:tc>
                  <a:txBody>
                    <a:bodyPr/>
                    <a:lstStyle/>
                    <a:p>
                      <a:pPr algn="l"/>
                      <a:r>
                        <a:rPr lang="sl-SI" sz="1200" dirty="0" smtClean="0"/>
                        <a:t>Barbara Dolgan</a:t>
                      </a:r>
                      <a:endParaRPr lang="sl-SI" sz="1200" dirty="0"/>
                    </a:p>
                  </a:txBody>
                  <a:tcPr/>
                </a:tc>
                <a:tc>
                  <a:txBody>
                    <a:bodyPr/>
                    <a:lstStyle/>
                    <a:p>
                      <a:pPr algn="l"/>
                      <a:r>
                        <a:rPr lang="sl-SI" sz="1200" dirty="0" smtClean="0"/>
                        <a:t>5. – 9.</a:t>
                      </a:r>
                      <a:endParaRPr lang="sl-SI" sz="1200" dirty="0"/>
                    </a:p>
                  </a:txBody>
                  <a:tcPr/>
                </a:tc>
                <a:tc>
                  <a:txBody>
                    <a:bodyPr/>
                    <a:lstStyle/>
                    <a:p>
                      <a:pPr algn="l"/>
                      <a:endParaRPr lang="sl-SI" sz="1200" dirty="0" smtClean="0">
                        <a:solidFill>
                          <a:schemeClr val="tx1"/>
                        </a:solidFill>
                      </a:endParaRPr>
                    </a:p>
                    <a:p>
                      <a:pPr algn="l"/>
                      <a:r>
                        <a:rPr lang="sl-SI" sz="1200" dirty="0" smtClean="0">
                          <a:solidFill>
                            <a:schemeClr val="tx1"/>
                          </a:solidFill>
                        </a:rPr>
                        <a:t>Šol. l. 2016/17  učil. št. 4</a:t>
                      </a:r>
                    </a:p>
                    <a:p>
                      <a:pPr algn="l"/>
                      <a:endParaRPr lang="sl-SI" sz="1200" dirty="0" smtClean="0">
                        <a:solidFill>
                          <a:srgbClr val="FF0000"/>
                        </a:solidFill>
                      </a:endParaRPr>
                    </a:p>
                  </a:txBody>
                  <a:tcPr/>
                </a:tc>
              </a:tr>
              <a:tr h="237728">
                <a:tc>
                  <a:txBody>
                    <a:bodyPr/>
                    <a:lstStyle/>
                    <a:p>
                      <a:pPr algn="l"/>
                      <a:r>
                        <a:rPr lang="sl-SI" sz="1200" dirty="0" smtClean="0"/>
                        <a:t>Pevski zbor - OPZ</a:t>
                      </a:r>
                      <a:endParaRPr lang="sl-SI" sz="1200" dirty="0"/>
                    </a:p>
                  </a:txBody>
                  <a:tcPr/>
                </a:tc>
                <a:tc>
                  <a:txBody>
                    <a:bodyPr/>
                    <a:lstStyle/>
                    <a:p>
                      <a:pPr algn="l"/>
                      <a:r>
                        <a:rPr lang="sl-SI" sz="1200" dirty="0" smtClean="0"/>
                        <a:t>Barbara Dolgan</a:t>
                      </a:r>
                      <a:endParaRPr lang="sl-SI" sz="1200" dirty="0"/>
                    </a:p>
                  </a:txBody>
                  <a:tcPr/>
                </a:tc>
                <a:tc>
                  <a:txBody>
                    <a:bodyPr/>
                    <a:lstStyle/>
                    <a:p>
                      <a:pPr algn="l"/>
                      <a:r>
                        <a:rPr lang="sl-SI" sz="1200" dirty="0" smtClean="0"/>
                        <a:t>1. – 4.</a:t>
                      </a:r>
                      <a:endParaRPr lang="sl-SI" sz="1200" dirty="0"/>
                    </a:p>
                  </a:txBody>
                  <a:tcPr/>
                </a:tc>
                <a:tc>
                  <a:txBody>
                    <a:bodyPr/>
                    <a:lstStyle/>
                    <a:p>
                      <a:pPr rtl="0"/>
                      <a:r>
                        <a:rPr lang="sl-SI" sz="1350" b="0" i="0" u="none" strike="noStrike" kern="1200" dirty="0" smtClean="0">
                          <a:solidFill>
                            <a:schemeClr val="dk1"/>
                          </a:solidFill>
                          <a:effectLst/>
                          <a:latin typeface="+mn-lt"/>
                          <a:ea typeface="+mn-ea"/>
                          <a:cs typeface="+mn-cs"/>
                        </a:rPr>
                        <a:t>torek, 11.50 -12.40</a:t>
                      </a:r>
                      <a:endParaRPr lang="sl-SI" sz="1200" b="0" dirty="0" smtClean="0">
                        <a:effectLst/>
                      </a:endParaRPr>
                    </a:p>
                    <a:p>
                      <a:r>
                        <a:rPr lang="sl-SI" sz="1350" b="0" i="0" u="none" strike="noStrike" kern="1200" dirty="0" smtClean="0">
                          <a:solidFill>
                            <a:schemeClr val="dk1"/>
                          </a:solidFill>
                          <a:effectLst/>
                          <a:latin typeface="+mn-lt"/>
                          <a:ea typeface="+mn-ea"/>
                          <a:cs typeface="+mn-cs"/>
                        </a:rPr>
                        <a:t>sreda, 12.40 - 13.30</a:t>
                      </a:r>
                      <a:endParaRPr lang="sl-SI" sz="1200" dirty="0" smtClean="0">
                        <a:solidFill>
                          <a:srgbClr val="FF0000"/>
                        </a:solidFill>
                      </a:endParaRPr>
                    </a:p>
                  </a:txBody>
                  <a:tcPr/>
                </a:tc>
              </a:tr>
              <a:tr h="254984">
                <a:tc>
                  <a:txBody>
                    <a:bodyPr/>
                    <a:lstStyle/>
                    <a:p>
                      <a:pPr algn="l"/>
                      <a:r>
                        <a:rPr lang="sl-SI" sz="1200" dirty="0" smtClean="0"/>
                        <a:t>Pravljični krožek</a:t>
                      </a:r>
                      <a:endParaRPr lang="sl-SI" sz="1200" dirty="0"/>
                    </a:p>
                  </a:txBody>
                  <a:tcPr/>
                </a:tc>
                <a:tc>
                  <a:txBody>
                    <a:bodyPr/>
                    <a:lstStyle/>
                    <a:p>
                      <a:pPr algn="l"/>
                      <a:r>
                        <a:rPr lang="sl-SI" sz="1200" dirty="0" smtClean="0"/>
                        <a:t>Nadja Jurca</a:t>
                      </a:r>
                      <a:endParaRPr lang="sl-SI" sz="1200" dirty="0"/>
                    </a:p>
                  </a:txBody>
                  <a:tcPr/>
                </a:tc>
                <a:tc>
                  <a:txBody>
                    <a:bodyPr/>
                    <a:lstStyle/>
                    <a:p>
                      <a:pPr algn="l"/>
                      <a:r>
                        <a:rPr lang="sl-SI" sz="1200" dirty="0" smtClean="0"/>
                        <a:t>1.</a:t>
                      </a:r>
                      <a:endParaRPr lang="sl-SI" sz="1200" dirty="0"/>
                    </a:p>
                  </a:txBody>
                  <a:tcPr/>
                </a:tc>
                <a:tc>
                  <a:txBody>
                    <a:bodyPr/>
                    <a:lstStyle/>
                    <a:p>
                      <a:pPr algn="l"/>
                      <a:r>
                        <a:rPr lang="sl-SI" sz="1200" dirty="0" smtClean="0"/>
                        <a:t>petek, 11.55 – 12.14 / učil. št. 13</a:t>
                      </a:r>
                      <a:endParaRPr lang="sl-SI" sz="1200" dirty="0"/>
                    </a:p>
                  </a:txBody>
                  <a:tcPr/>
                </a:tc>
              </a:tr>
              <a:tr h="254984">
                <a:tc>
                  <a:txBody>
                    <a:bodyPr/>
                    <a:lstStyle/>
                    <a:p>
                      <a:pPr algn="l"/>
                      <a:r>
                        <a:rPr lang="sl-SI" sz="1200" dirty="0" smtClean="0"/>
                        <a:t>Ročna dela</a:t>
                      </a:r>
                      <a:endParaRPr lang="sl-SI" sz="1200" dirty="0"/>
                    </a:p>
                  </a:txBody>
                  <a:tcPr/>
                </a:tc>
                <a:tc>
                  <a:txBody>
                    <a:bodyPr/>
                    <a:lstStyle/>
                    <a:p>
                      <a:pPr algn="l"/>
                      <a:r>
                        <a:rPr lang="sl-SI" sz="1200" dirty="0" smtClean="0"/>
                        <a:t>Marija Škrlj</a:t>
                      </a:r>
                      <a:endParaRPr lang="sl-SI" sz="1200" dirty="0"/>
                    </a:p>
                  </a:txBody>
                  <a:tcPr/>
                </a:tc>
                <a:tc>
                  <a:txBody>
                    <a:bodyPr/>
                    <a:lstStyle/>
                    <a:p>
                      <a:pPr algn="l"/>
                      <a:r>
                        <a:rPr lang="sl-SI" sz="1200" dirty="0" smtClean="0"/>
                        <a:t>2.</a:t>
                      </a:r>
                      <a:endParaRPr lang="sl-SI" sz="1200" dirty="0"/>
                    </a:p>
                  </a:txBody>
                  <a:tcPr/>
                </a:tc>
                <a:tc>
                  <a:txBody>
                    <a:bodyPr/>
                    <a:lstStyle/>
                    <a:p>
                      <a:pPr algn="l"/>
                      <a:r>
                        <a:rPr lang="sl-SI" sz="1200" dirty="0" smtClean="0"/>
                        <a:t>torek, 13.15 – 14.00</a:t>
                      </a:r>
                      <a:endParaRPr lang="sl-SI" sz="1200" dirty="0"/>
                    </a:p>
                  </a:txBody>
                  <a:tcPr/>
                </a:tc>
              </a:tr>
              <a:tr h="254984">
                <a:tc>
                  <a:txBody>
                    <a:bodyPr/>
                    <a:lstStyle/>
                    <a:p>
                      <a:pPr algn="l"/>
                      <a:r>
                        <a:rPr lang="sl-SI" sz="1200" dirty="0" smtClean="0"/>
                        <a:t>Ustvarjalna urica</a:t>
                      </a:r>
                      <a:endParaRPr lang="sl-SI" sz="1200" dirty="0"/>
                    </a:p>
                  </a:txBody>
                  <a:tcPr/>
                </a:tc>
                <a:tc>
                  <a:txBody>
                    <a:bodyPr/>
                    <a:lstStyle/>
                    <a:p>
                      <a:pPr algn="l"/>
                      <a:r>
                        <a:rPr lang="sl-SI" sz="1200" dirty="0" smtClean="0"/>
                        <a:t>Biljana Guša</a:t>
                      </a:r>
                    </a:p>
                    <a:p>
                      <a:pPr algn="l"/>
                      <a:r>
                        <a:rPr lang="sl-SI" sz="1200" dirty="0" smtClean="0"/>
                        <a:t>Darja Košir</a:t>
                      </a:r>
                      <a:endParaRPr lang="sl-SI" sz="1200" dirty="0"/>
                    </a:p>
                  </a:txBody>
                  <a:tcPr/>
                </a:tc>
                <a:tc>
                  <a:txBody>
                    <a:bodyPr/>
                    <a:lstStyle/>
                    <a:p>
                      <a:pPr algn="l"/>
                      <a:r>
                        <a:rPr lang="sl-SI" sz="1200" dirty="0" smtClean="0"/>
                        <a:t>3.</a:t>
                      </a:r>
                      <a:endParaRPr lang="sl-SI" sz="12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350" b="0" i="0" u="none" strike="noStrike" kern="1200" dirty="0" smtClean="0">
                          <a:solidFill>
                            <a:schemeClr val="dk1"/>
                          </a:solidFill>
                          <a:effectLst/>
                          <a:latin typeface="+mn-lt"/>
                          <a:ea typeface="+mn-ea"/>
                          <a:cs typeface="+mn-cs"/>
                        </a:rPr>
                        <a:t>torek, 12.40 - 13.30</a:t>
                      </a:r>
                      <a:endParaRPr lang="sl-SI" sz="1200" dirty="0" smtClean="0"/>
                    </a:p>
                  </a:txBody>
                  <a:tcPr/>
                </a:tc>
              </a:tr>
              <a:tr h="254984">
                <a:tc>
                  <a:txBody>
                    <a:bodyPr/>
                    <a:lstStyle/>
                    <a:p>
                      <a:pPr algn="l"/>
                      <a:r>
                        <a:rPr lang="sl-SI" sz="1200" dirty="0" smtClean="0"/>
                        <a:t>Ustvarjalne</a:t>
                      </a:r>
                      <a:r>
                        <a:rPr lang="sl-SI" sz="1200" baseline="0" dirty="0" smtClean="0"/>
                        <a:t> urice</a:t>
                      </a:r>
                      <a:endParaRPr lang="sl-SI" sz="1200" dirty="0"/>
                    </a:p>
                  </a:txBody>
                  <a:tcPr/>
                </a:tc>
                <a:tc>
                  <a:txBody>
                    <a:bodyPr/>
                    <a:lstStyle/>
                    <a:p>
                      <a:pPr algn="l"/>
                      <a:r>
                        <a:rPr lang="sl-SI" sz="1200" dirty="0" smtClean="0"/>
                        <a:t>Barbara Nagode</a:t>
                      </a:r>
                      <a:endParaRPr lang="sl-SI" sz="1200" dirty="0"/>
                    </a:p>
                  </a:txBody>
                  <a:tcPr/>
                </a:tc>
                <a:tc>
                  <a:txBody>
                    <a:bodyPr/>
                    <a:lstStyle/>
                    <a:p>
                      <a:pPr algn="l"/>
                      <a:r>
                        <a:rPr lang="sl-SI" sz="1200" dirty="0" smtClean="0"/>
                        <a:t>4.</a:t>
                      </a:r>
                      <a:endParaRPr lang="sl-SI" sz="1200" dirty="0"/>
                    </a:p>
                  </a:txBody>
                  <a:tcPr/>
                </a:tc>
                <a:tc>
                  <a:txBody>
                    <a:bodyPr/>
                    <a:lstStyle/>
                    <a:p>
                      <a:pPr algn="l"/>
                      <a:r>
                        <a:rPr lang="sl-SI" sz="1200" dirty="0" smtClean="0"/>
                        <a:t>četrtek, 13.00</a:t>
                      </a:r>
                      <a:r>
                        <a:rPr lang="sl-SI" sz="1200" baseline="0" dirty="0" smtClean="0"/>
                        <a:t> – 14.30 / učil. št.5</a:t>
                      </a:r>
                    </a:p>
                  </a:txBody>
                  <a:tcPr/>
                </a:tc>
              </a:tr>
              <a:tr h="254984">
                <a:tc>
                  <a:txBody>
                    <a:bodyPr/>
                    <a:lstStyle/>
                    <a:p>
                      <a:pPr algn="l"/>
                      <a:r>
                        <a:rPr lang="sl-SI" sz="1200" dirty="0" smtClean="0"/>
                        <a:t>Vesela šola – priprava na tekmov.</a:t>
                      </a:r>
                      <a:endParaRPr lang="sl-SI" sz="1200" dirty="0"/>
                    </a:p>
                  </a:txBody>
                  <a:tcPr/>
                </a:tc>
                <a:tc>
                  <a:txBody>
                    <a:bodyPr/>
                    <a:lstStyle/>
                    <a:p>
                      <a:pPr algn="l"/>
                      <a:r>
                        <a:rPr lang="sl-SI" sz="1200" dirty="0" smtClean="0"/>
                        <a:t>Suzana Morel</a:t>
                      </a:r>
                      <a:endParaRPr lang="sl-SI" sz="1200" dirty="0"/>
                    </a:p>
                  </a:txBody>
                  <a:tcPr/>
                </a:tc>
                <a:tc>
                  <a:txBody>
                    <a:bodyPr/>
                    <a:lstStyle/>
                    <a:p>
                      <a:pPr algn="l"/>
                      <a:r>
                        <a:rPr lang="sl-SI" sz="1200" dirty="0" smtClean="0"/>
                        <a:t>4. – 9.</a:t>
                      </a:r>
                      <a:endParaRPr lang="sl-SI" sz="12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350" b="0" i="0" u="none" strike="noStrike" kern="1200" dirty="0" smtClean="0">
                          <a:solidFill>
                            <a:schemeClr val="dk1"/>
                          </a:solidFill>
                          <a:effectLst/>
                          <a:latin typeface="+mn-lt"/>
                          <a:ea typeface="+mn-ea"/>
                          <a:cs typeface="+mn-cs"/>
                        </a:rPr>
                        <a:t>pred tekmovanjem</a:t>
                      </a:r>
                      <a:endParaRPr lang="sl-SI" sz="1200" dirty="0" smtClean="0"/>
                    </a:p>
                  </a:txBody>
                  <a:tcPr/>
                </a:tc>
              </a:tr>
              <a:tr h="254984">
                <a:tc>
                  <a:txBody>
                    <a:bodyPr/>
                    <a:lstStyle/>
                    <a:p>
                      <a:pPr algn="l"/>
                      <a:r>
                        <a:rPr lang="sl-SI" sz="1200" dirty="0" smtClean="0"/>
                        <a:t>Šahovski krožek</a:t>
                      </a:r>
                      <a:endParaRPr lang="sl-SI" sz="1200" dirty="0"/>
                    </a:p>
                  </a:txBody>
                  <a:tcPr/>
                </a:tc>
                <a:tc>
                  <a:txBody>
                    <a:bodyPr/>
                    <a:lstStyle/>
                    <a:p>
                      <a:pPr algn="l"/>
                      <a:r>
                        <a:rPr lang="sl-SI" sz="1200" dirty="0" smtClean="0"/>
                        <a:t>Jadran Hlad</a:t>
                      </a:r>
                      <a:endParaRPr lang="sl-SI" sz="1200" dirty="0"/>
                    </a:p>
                  </a:txBody>
                  <a:tcPr/>
                </a:tc>
                <a:tc>
                  <a:txBody>
                    <a:bodyPr/>
                    <a:lstStyle/>
                    <a:p>
                      <a:pPr marL="0" indent="0" algn="l">
                        <a:buNone/>
                      </a:pPr>
                      <a:r>
                        <a:rPr lang="sl-SI" sz="1200" baseline="0" dirty="0" smtClean="0"/>
                        <a:t>1. – 2.</a:t>
                      </a:r>
                    </a:p>
                    <a:p>
                      <a:pPr marL="0" indent="0" algn="l">
                        <a:buNone/>
                      </a:pPr>
                      <a:r>
                        <a:rPr lang="sl-SI" sz="1200" baseline="0" dirty="0" smtClean="0"/>
                        <a:t>3. – 9. </a:t>
                      </a:r>
                      <a:endParaRPr lang="sl-SI" sz="1200" dirty="0" smtClean="0"/>
                    </a:p>
                  </a:txBody>
                  <a:tcPr/>
                </a:tc>
                <a:tc>
                  <a:txBody>
                    <a:bodyPr/>
                    <a:lstStyle/>
                    <a:p>
                      <a:pPr algn="l"/>
                      <a:r>
                        <a:rPr lang="sl-SI" sz="1200" dirty="0" smtClean="0"/>
                        <a:t>ponedeljek, sreda / 14.15 – 15.00</a:t>
                      </a:r>
                    </a:p>
                    <a:p>
                      <a:pPr algn="l"/>
                      <a:r>
                        <a:rPr lang="sl-SI" sz="1200" dirty="0" smtClean="0"/>
                        <a:t>ponedeljek, sreda /  15.00 – 15.45</a:t>
                      </a:r>
                      <a:endParaRPr lang="sl-SI" sz="1200" dirty="0"/>
                    </a:p>
                  </a:txBody>
                  <a:tcPr/>
                </a:tc>
              </a:tr>
            </a:tbl>
          </a:graphicData>
        </a:graphic>
      </p:graphicFrame>
      <p:sp>
        <p:nvSpPr>
          <p:cNvPr id="5" name="Označba mesta številke diapozitiva 4"/>
          <p:cNvSpPr>
            <a:spLocks noGrp="1"/>
          </p:cNvSpPr>
          <p:nvPr>
            <p:ph type="sldNum" sz="quarter" idx="12"/>
          </p:nvPr>
        </p:nvSpPr>
        <p:spPr/>
        <p:txBody>
          <a:bodyPr/>
          <a:lstStyle/>
          <a:p>
            <a:fld id="{C1098D97-D47F-4185-AB0A-1FBD1691CD49}" type="slidenum">
              <a:rPr lang="sl-SI" smtClean="0"/>
              <a:pPr/>
              <a:t>13</a:t>
            </a:fld>
            <a:endParaRPr lang="sl-SI"/>
          </a:p>
        </p:txBody>
      </p:sp>
    </p:spTree>
    <p:extLst>
      <p:ext uri="{BB962C8B-B14F-4D97-AF65-F5344CB8AC3E}">
        <p14:creationId xmlns:p14="http://schemas.microsoft.com/office/powerpoint/2010/main" val="33124497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1"/>
          <p:cNvSpPr txBox="1">
            <a:spLocks/>
          </p:cNvSpPr>
          <p:nvPr/>
        </p:nvSpPr>
        <p:spPr>
          <a:xfrm>
            <a:off x="597616" y="371443"/>
            <a:ext cx="7886700" cy="39957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600" b="1" dirty="0" smtClean="0">
                <a:latin typeface="Calibri" panose="020F0502020204030204" pitchFamily="34" charset="0"/>
              </a:rPr>
              <a:t>PODRUŽNIČNA ŠOLA BUKOVJE</a:t>
            </a:r>
            <a:endParaRPr lang="sl-SI" sz="1600" b="1" dirty="0">
              <a:latin typeface="Calibri" panose="020F0502020204030204" pitchFamily="34" charset="0"/>
            </a:endParaRPr>
          </a:p>
        </p:txBody>
      </p:sp>
      <p:graphicFrame>
        <p:nvGraphicFramePr>
          <p:cNvPr id="4" name="Tabela 3"/>
          <p:cNvGraphicFramePr>
            <a:graphicFrameLocks noGrp="1"/>
          </p:cNvGraphicFramePr>
          <p:nvPr>
            <p:extLst>
              <p:ext uri="{D42A27DB-BD31-4B8C-83A1-F6EECF244321}">
                <p14:modId xmlns:p14="http://schemas.microsoft.com/office/powerpoint/2010/main" val="78405213"/>
              </p:ext>
            </p:extLst>
          </p:nvPr>
        </p:nvGraphicFramePr>
        <p:xfrm>
          <a:off x="692898" y="2750182"/>
          <a:ext cx="7637008" cy="1844040"/>
        </p:xfrm>
        <a:graphic>
          <a:graphicData uri="http://schemas.openxmlformats.org/drawingml/2006/table">
            <a:tbl>
              <a:tblPr firstRow="1" bandRow="1">
                <a:tableStyleId>{93296810-A885-4BE3-A3E7-6D5BEEA58F35}</a:tableStyleId>
              </a:tblPr>
              <a:tblGrid>
                <a:gridCol w="2592288"/>
                <a:gridCol w="1853037"/>
                <a:gridCol w="864096"/>
                <a:gridCol w="2327587"/>
              </a:tblGrid>
              <a:tr h="179515">
                <a:tc>
                  <a:txBody>
                    <a:bodyPr/>
                    <a:lstStyle/>
                    <a:p>
                      <a:pPr algn="ctr"/>
                      <a:r>
                        <a:rPr lang="sl-SI" sz="1300" dirty="0" smtClean="0"/>
                        <a:t>DEJAVNOST</a:t>
                      </a:r>
                      <a:endParaRPr lang="sl-SI" sz="1300" dirty="0"/>
                    </a:p>
                  </a:txBody>
                  <a:tcPr/>
                </a:tc>
                <a:tc>
                  <a:txBody>
                    <a:bodyPr/>
                    <a:lstStyle/>
                    <a:p>
                      <a:pPr algn="ctr"/>
                      <a:r>
                        <a:rPr lang="sl-SI" sz="1300" dirty="0" smtClean="0"/>
                        <a:t>MENTOR</a:t>
                      </a:r>
                      <a:endParaRPr lang="sl-SI" sz="1300" dirty="0"/>
                    </a:p>
                  </a:txBody>
                  <a:tcPr/>
                </a:tc>
                <a:tc>
                  <a:txBody>
                    <a:bodyPr/>
                    <a:lstStyle/>
                    <a:p>
                      <a:pPr algn="ctr"/>
                      <a:r>
                        <a:rPr lang="sl-SI" sz="1300" dirty="0" smtClean="0"/>
                        <a:t>RAZRED</a:t>
                      </a:r>
                      <a:endParaRPr lang="sl-SI" sz="1300" dirty="0"/>
                    </a:p>
                  </a:txBody>
                  <a:tcPr/>
                </a:tc>
                <a:tc>
                  <a:txBody>
                    <a:bodyPr/>
                    <a:lstStyle/>
                    <a:p>
                      <a:pPr algn="ctr"/>
                      <a:r>
                        <a:rPr lang="sl-SI" sz="1300" dirty="0" smtClean="0"/>
                        <a:t>DAN / URA</a:t>
                      </a:r>
                      <a:endParaRPr lang="sl-SI" sz="1300" dirty="0"/>
                    </a:p>
                  </a:txBody>
                  <a:tcPr/>
                </a:tc>
              </a:tr>
              <a:tr h="179515">
                <a:tc>
                  <a:txBody>
                    <a:bodyPr/>
                    <a:lstStyle/>
                    <a:p>
                      <a:pPr algn="l"/>
                      <a:r>
                        <a:rPr lang="sl-SI" sz="1200" dirty="0" smtClean="0"/>
                        <a:t>Športno gibalni krožek</a:t>
                      </a:r>
                      <a:endParaRPr lang="sl-SI" sz="1200" dirty="0"/>
                    </a:p>
                  </a:txBody>
                  <a:tcPr/>
                </a:tc>
                <a:tc>
                  <a:txBody>
                    <a:bodyPr/>
                    <a:lstStyle/>
                    <a:p>
                      <a:pPr algn="l"/>
                      <a:r>
                        <a:rPr lang="sl-SI" sz="1200" dirty="0" smtClean="0"/>
                        <a:t>Andreja</a:t>
                      </a:r>
                      <a:r>
                        <a:rPr lang="sl-SI" sz="1200" baseline="0" dirty="0" smtClean="0"/>
                        <a:t> Milavec</a:t>
                      </a:r>
                      <a:endParaRPr lang="sl-SI" sz="1200" dirty="0"/>
                    </a:p>
                  </a:txBody>
                  <a:tcPr/>
                </a:tc>
                <a:tc>
                  <a:txBody>
                    <a:bodyPr/>
                    <a:lstStyle/>
                    <a:p>
                      <a:pPr algn="l"/>
                      <a:r>
                        <a:rPr lang="sl-SI" sz="1200" dirty="0" smtClean="0"/>
                        <a:t>1. – 2.</a:t>
                      </a:r>
                      <a:endParaRPr lang="sl-SI" sz="1200" dirty="0"/>
                    </a:p>
                  </a:txBody>
                  <a:tcPr/>
                </a:tc>
                <a:tc>
                  <a:txBody>
                    <a:bodyPr/>
                    <a:lstStyle/>
                    <a:p>
                      <a:pPr algn="l"/>
                      <a:r>
                        <a:rPr lang="sl-SI" sz="1200" b="0" i="0" u="none" strike="noStrike" kern="1200" dirty="0" smtClean="0">
                          <a:solidFill>
                            <a:schemeClr val="dk1"/>
                          </a:solidFill>
                          <a:effectLst/>
                          <a:latin typeface="+mn-lt"/>
                          <a:ea typeface="+mn-ea"/>
                          <a:cs typeface="+mn-cs"/>
                        </a:rPr>
                        <a:t>sreda,  12.40 -13.30 </a:t>
                      </a:r>
                      <a:endParaRPr lang="sl-SI" sz="1200" dirty="0"/>
                    </a:p>
                  </a:txBody>
                  <a:tcPr/>
                </a:tc>
              </a:tr>
              <a:tr h="179515">
                <a:tc>
                  <a:txBody>
                    <a:bodyPr/>
                    <a:lstStyle/>
                    <a:p>
                      <a:pPr algn="l"/>
                      <a:r>
                        <a:rPr lang="sl-SI" sz="1200" dirty="0" smtClean="0"/>
                        <a:t>OPZ</a:t>
                      </a:r>
                      <a:endParaRPr lang="sl-SI" sz="1200" dirty="0"/>
                    </a:p>
                  </a:txBody>
                  <a:tcPr/>
                </a:tc>
                <a:tc>
                  <a:txBody>
                    <a:bodyPr/>
                    <a:lstStyle/>
                    <a:p>
                      <a:pPr algn="l"/>
                      <a:r>
                        <a:rPr lang="sl-SI" sz="1200" dirty="0" smtClean="0"/>
                        <a:t>Tanja Jarić Primc</a:t>
                      </a:r>
                      <a:endParaRPr lang="sl-SI" sz="1200" dirty="0"/>
                    </a:p>
                  </a:txBody>
                  <a:tcPr/>
                </a:tc>
                <a:tc>
                  <a:txBody>
                    <a:bodyPr/>
                    <a:lstStyle/>
                    <a:p>
                      <a:pPr algn="l"/>
                      <a:r>
                        <a:rPr lang="sl-SI" sz="1200" dirty="0" smtClean="0"/>
                        <a:t>1. – 5.</a:t>
                      </a:r>
                      <a:endParaRPr lang="sl-SI" sz="1200" dirty="0"/>
                    </a:p>
                  </a:txBody>
                  <a:tcPr/>
                </a:tc>
                <a:tc>
                  <a:txBody>
                    <a:bodyPr/>
                    <a:lstStyle/>
                    <a:p>
                      <a:pPr algn="l"/>
                      <a:r>
                        <a:rPr lang="sl-SI" sz="1200" dirty="0" smtClean="0"/>
                        <a:t>torek, 12.45 – 13.30</a:t>
                      </a:r>
                    </a:p>
                    <a:p>
                      <a:pPr algn="l"/>
                      <a:r>
                        <a:rPr lang="sl-SI" sz="1200" dirty="0" smtClean="0"/>
                        <a:t>sreda, 13.00 – 13.45</a:t>
                      </a:r>
                      <a:endParaRPr lang="sl-SI" sz="1200" dirty="0"/>
                    </a:p>
                  </a:txBody>
                  <a:tcPr/>
                </a:tc>
              </a:tr>
              <a:tr h="179515">
                <a:tc>
                  <a:txBody>
                    <a:bodyPr/>
                    <a:lstStyle/>
                    <a:p>
                      <a:pPr algn="l"/>
                      <a:r>
                        <a:rPr lang="sl-SI" sz="1200" dirty="0" smtClean="0"/>
                        <a:t>Pravljični krožek</a:t>
                      </a:r>
                      <a:endParaRPr lang="sl-SI" sz="1200" dirty="0"/>
                    </a:p>
                  </a:txBody>
                  <a:tcPr/>
                </a:tc>
                <a:tc>
                  <a:txBody>
                    <a:bodyPr/>
                    <a:lstStyle/>
                    <a:p>
                      <a:pPr algn="l"/>
                      <a:r>
                        <a:rPr lang="sl-SI" sz="1200" dirty="0" smtClean="0"/>
                        <a:t>Nives Kalister</a:t>
                      </a:r>
                      <a:endParaRPr lang="sl-SI" sz="12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dirty="0" smtClean="0"/>
                        <a:t>1. -  2. </a:t>
                      </a:r>
                    </a:p>
                  </a:txBody>
                  <a:tcPr/>
                </a:tc>
                <a:tc>
                  <a:txBody>
                    <a:bodyPr/>
                    <a:lstStyle/>
                    <a:p>
                      <a:pPr algn="l"/>
                      <a:r>
                        <a:rPr lang="sl-SI" sz="1200" dirty="0" smtClean="0"/>
                        <a:t>ponedeljek, 11.55 – 12.40</a:t>
                      </a:r>
                      <a:endParaRPr lang="sl-SI" sz="1200" dirty="0"/>
                    </a:p>
                  </a:txBody>
                  <a:tcPr/>
                </a:tc>
              </a:tr>
              <a:tr h="179515">
                <a:tc>
                  <a:txBody>
                    <a:bodyPr/>
                    <a:lstStyle/>
                    <a:p>
                      <a:pPr algn="l"/>
                      <a:r>
                        <a:rPr lang="sl-SI" sz="1200" dirty="0" smtClean="0"/>
                        <a:t>Vrtnarsko gospodinjski krožek</a:t>
                      </a:r>
                      <a:endParaRPr lang="sl-SI" sz="1200" dirty="0"/>
                    </a:p>
                  </a:txBody>
                  <a:tcPr/>
                </a:tc>
                <a:tc>
                  <a:txBody>
                    <a:bodyPr/>
                    <a:lstStyle/>
                    <a:p>
                      <a:pPr algn="l"/>
                      <a:r>
                        <a:rPr lang="sl-SI" sz="1200" dirty="0" smtClean="0"/>
                        <a:t>Martina Rebec</a:t>
                      </a:r>
                      <a:endParaRPr lang="sl-SI" sz="12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dirty="0" smtClean="0"/>
                        <a:t>3. – 5.</a:t>
                      </a:r>
                    </a:p>
                  </a:txBody>
                  <a:tcPr/>
                </a:tc>
                <a:tc>
                  <a:txBody>
                    <a:bodyPr/>
                    <a:lstStyle/>
                    <a:p>
                      <a:pPr algn="l"/>
                      <a:r>
                        <a:rPr lang="sl-SI" sz="1200" dirty="0" smtClean="0"/>
                        <a:t>torek, 13.00 – 13.45  ????</a:t>
                      </a:r>
                      <a:endParaRPr lang="sl-SI" sz="1200" dirty="0"/>
                    </a:p>
                  </a:txBody>
                  <a:tcPr/>
                </a:tc>
              </a:tr>
              <a:tr h="179515">
                <a:tc>
                  <a:txBody>
                    <a:bodyPr/>
                    <a:lstStyle/>
                    <a:p>
                      <a:pPr algn="l"/>
                      <a:r>
                        <a:rPr lang="sl-SI" sz="1200" dirty="0" smtClean="0"/>
                        <a:t>Knjižničarski krožek</a:t>
                      </a:r>
                      <a:endParaRPr lang="sl-SI" sz="1200" dirty="0"/>
                    </a:p>
                  </a:txBody>
                  <a:tcPr/>
                </a:tc>
                <a:tc>
                  <a:txBody>
                    <a:bodyPr/>
                    <a:lstStyle/>
                    <a:p>
                      <a:pPr algn="l"/>
                      <a:r>
                        <a:rPr lang="sl-SI" sz="1200" dirty="0" smtClean="0"/>
                        <a:t>Nevenka Mlinar</a:t>
                      </a:r>
                      <a:endParaRPr lang="sl-SI" sz="12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dirty="0" smtClean="0"/>
                        <a:t>4. – 5.</a:t>
                      </a:r>
                    </a:p>
                  </a:txBody>
                  <a:tcPr/>
                </a:tc>
                <a:tc>
                  <a:txBody>
                    <a:bodyPr/>
                    <a:lstStyle/>
                    <a:p>
                      <a:pPr algn="l"/>
                      <a:r>
                        <a:rPr lang="sl-SI" sz="1200" dirty="0" smtClean="0"/>
                        <a:t>petek, 12.45 – 13.30</a:t>
                      </a:r>
                      <a:endParaRPr lang="sl-SI" sz="1200" dirty="0"/>
                    </a:p>
                  </a:txBody>
                  <a:tcPr/>
                </a:tc>
              </a:tr>
            </a:tbl>
          </a:graphicData>
        </a:graphic>
      </p:graphicFrame>
      <p:sp>
        <p:nvSpPr>
          <p:cNvPr id="5" name="Naslov 1"/>
          <p:cNvSpPr txBox="1">
            <a:spLocks/>
          </p:cNvSpPr>
          <p:nvPr/>
        </p:nvSpPr>
        <p:spPr>
          <a:xfrm>
            <a:off x="577893" y="2472926"/>
            <a:ext cx="7886700" cy="39957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600" b="1" dirty="0" smtClean="0">
                <a:latin typeface="Calibri" panose="020F0502020204030204" pitchFamily="34" charset="0"/>
              </a:rPr>
              <a:t>PODRUŽNIČNA ŠOLA PLANINA</a:t>
            </a:r>
            <a:endParaRPr lang="sl-SI" sz="1600" b="1" dirty="0">
              <a:latin typeface="Calibri" panose="020F0502020204030204" pitchFamily="34" charset="0"/>
            </a:endParaRPr>
          </a:p>
        </p:txBody>
      </p:sp>
      <p:graphicFrame>
        <p:nvGraphicFramePr>
          <p:cNvPr id="6" name="Tabela 5"/>
          <p:cNvGraphicFramePr>
            <a:graphicFrameLocks noGrp="1"/>
          </p:cNvGraphicFramePr>
          <p:nvPr>
            <p:extLst>
              <p:ext uri="{D42A27DB-BD31-4B8C-83A1-F6EECF244321}">
                <p14:modId xmlns:p14="http://schemas.microsoft.com/office/powerpoint/2010/main" val="2902919057"/>
              </p:ext>
            </p:extLst>
          </p:nvPr>
        </p:nvGraphicFramePr>
        <p:xfrm>
          <a:off x="736208" y="679350"/>
          <a:ext cx="7637008" cy="1569720"/>
        </p:xfrm>
        <a:graphic>
          <a:graphicData uri="http://schemas.openxmlformats.org/drawingml/2006/table">
            <a:tbl>
              <a:tblPr firstRow="1" bandRow="1">
                <a:tableStyleId>{93296810-A885-4BE3-A3E7-6D5BEEA58F35}</a:tableStyleId>
              </a:tblPr>
              <a:tblGrid>
                <a:gridCol w="2755672"/>
                <a:gridCol w="2140872"/>
                <a:gridCol w="792088"/>
                <a:gridCol w="1948376"/>
              </a:tblGrid>
              <a:tr h="217931">
                <a:tc>
                  <a:txBody>
                    <a:bodyPr/>
                    <a:lstStyle/>
                    <a:p>
                      <a:pPr algn="ctr"/>
                      <a:r>
                        <a:rPr lang="sl-SI" sz="1300" dirty="0" smtClean="0"/>
                        <a:t>DEJAVNOST</a:t>
                      </a:r>
                      <a:endParaRPr lang="sl-SI" sz="1300" dirty="0"/>
                    </a:p>
                  </a:txBody>
                  <a:tcPr/>
                </a:tc>
                <a:tc>
                  <a:txBody>
                    <a:bodyPr/>
                    <a:lstStyle/>
                    <a:p>
                      <a:pPr algn="ctr"/>
                      <a:r>
                        <a:rPr lang="sl-SI" sz="1300" dirty="0" smtClean="0"/>
                        <a:t>MENTOR</a:t>
                      </a:r>
                      <a:endParaRPr lang="sl-SI" sz="1300" dirty="0"/>
                    </a:p>
                  </a:txBody>
                  <a:tcPr/>
                </a:tc>
                <a:tc>
                  <a:txBody>
                    <a:bodyPr/>
                    <a:lstStyle/>
                    <a:p>
                      <a:pPr algn="ctr"/>
                      <a:r>
                        <a:rPr lang="sl-SI" sz="1300" dirty="0" smtClean="0"/>
                        <a:t>RAZRED</a:t>
                      </a:r>
                      <a:endParaRPr lang="sl-SI" sz="1300" dirty="0"/>
                    </a:p>
                  </a:txBody>
                  <a:tcPr/>
                </a:tc>
                <a:tc>
                  <a:txBody>
                    <a:bodyPr/>
                    <a:lstStyle/>
                    <a:p>
                      <a:pPr algn="ctr"/>
                      <a:r>
                        <a:rPr lang="sl-SI" sz="1300" dirty="0" smtClean="0"/>
                        <a:t>DAN / URA</a:t>
                      </a:r>
                      <a:endParaRPr lang="sl-SI" sz="1300" dirty="0"/>
                    </a:p>
                  </a:txBody>
                  <a:tcPr/>
                </a:tc>
              </a:tr>
              <a:tr h="217931">
                <a:tc>
                  <a:txBody>
                    <a:bodyPr/>
                    <a:lstStyle/>
                    <a:p>
                      <a:pPr algn="l"/>
                      <a:r>
                        <a:rPr lang="sl-SI" sz="1200" dirty="0" smtClean="0"/>
                        <a:t>Računalniški</a:t>
                      </a:r>
                      <a:r>
                        <a:rPr lang="sl-SI" sz="1200" baseline="0" dirty="0" smtClean="0"/>
                        <a:t> krožek</a:t>
                      </a:r>
                      <a:endParaRPr lang="sl-SI" sz="1200" dirty="0"/>
                    </a:p>
                  </a:txBody>
                  <a:tcPr/>
                </a:tc>
                <a:tc>
                  <a:txBody>
                    <a:bodyPr/>
                    <a:lstStyle/>
                    <a:p>
                      <a:pPr algn="l"/>
                      <a:r>
                        <a:rPr lang="sl-SI" sz="1200" dirty="0" smtClean="0"/>
                        <a:t>Anton Perenič</a:t>
                      </a:r>
                      <a:endParaRPr lang="sl-SI" sz="1200" dirty="0"/>
                    </a:p>
                  </a:txBody>
                  <a:tcPr/>
                </a:tc>
                <a:tc>
                  <a:txBody>
                    <a:bodyPr/>
                    <a:lstStyle/>
                    <a:p>
                      <a:pPr algn="l"/>
                      <a:r>
                        <a:rPr lang="sl-SI" sz="1200" dirty="0" smtClean="0"/>
                        <a:t>1. – 5. </a:t>
                      </a:r>
                      <a:endParaRPr lang="sl-SI" sz="1200" dirty="0"/>
                    </a:p>
                  </a:txBody>
                  <a:tcPr/>
                </a:tc>
                <a:tc>
                  <a:txBody>
                    <a:bodyPr/>
                    <a:lstStyle/>
                    <a:p>
                      <a:pPr algn="l"/>
                      <a:r>
                        <a:rPr lang="sl-SI" sz="1200" b="0" i="0" u="none" strike="noStrike" kern="1200" dirty="0" smtClean="0">
                          <a:solidFill>
                            <a:schemeClr val="dk1"/>
                          </a:solidFill>
                          <a:effectLst/>
                          <a:latin typeface="+mn-lt"/>
                          <a:ea typeface="+mn-ea"/>
                          <a:cs typeface="+mn-cs"/>
                        </a:rPr>
                        <a:t>četrtek, 14.15 -15.00</a:t>
                      </a:r>
                      <a:endParaRPr lang="sl-SI" sz="1200" dirty="0"/>
                    </a:p>
                  </a:txBody>
                  <a:tcPr/>
                </a:tc>
              </a:tr>
              <a:tr h="217931">
                <a:tc>
                  <a:txBody>
                    <a:bodyPr/>
                    <a:lstStyle/>
                    <a:p>
                      <a:pPr algn="l"/>
                      <a:r>
                        <a:rPr lang="sl-SI" sz="1200" dirty="0" smtClean="0"/>
                        <a:t>OPZ</a:t>
                      </a:r>
                      <a:endParaRPr lang="sl-SI" sz="1200" dirty="0"/>
                    </a:p>
                  </a:txBody>
                  <a:tcPr/>
                </a:tc>
                <a:tc>
                  <a:txBody>
                    <a:bodyPr/>
                    <a:lstStyle/>
                    <a:p>
                      <a:pPr algn="l"/>
                      <a:r>
                        <a:rPr lang="sl-SI" sz="1200" dirty="0" smtClean="0"/>
                        <a:t>Vilma Kernel</a:t>
                      </a:r>
                      <a:endParaRPr lang="sl-SI" sz="1200" dirty="0"/>
                    </a:p>
                  </a:txBody>
                  <a:tcPr/>
                </a:tc>
                <a:tc>
                  <a:txBody>
                    <a:bodyPr/>
                    <a:lstStyle/>
                    <a:p>
                      <a:pPr algn="l"/>
                      <a:r>
                        <a:rPr lang="sl-SI" sz="1200" dirty="0" smtClean="0"/>
                        <a:t>1. – 5.</a:t>
                      </a:r>
                      <a:endParaRPr lang="sl-SI" sz="1200" dirty="0"/>
                    </a:p>
                  </a:txBody>
                  <a:tcPr/>
                </a:tc>
                <a:tc>
                  <a:txBody>
                    <a:bodyPr/>
                    <a:lstStyle/>
                    <a:p>
                      <a:pPr algn="l"/>
                      <a:r>
                        <a:rPr lang="sl-SI" sz="1200" dirty="0" smtClean="0"/>
                        <a:t>ponedeljek, torek</a:t>
                      </a:r>
                    </a:p>
                    <a:p>
                      <a:pPr algn="l"/>
                      <a:r>
                        <a:rPr lang="sl-SI" sz="1200" dirty="0" smtClean="0"/>
                        <a:t> 13.00</a:t>
                      </a:r>
                      <a:r>
                        <a:rPr lang="sl-SI" sz="1200" baseline="0" dirty="0" smtClean="0"/>
                        <a:t> – 13.45</a:t>
                      </a:r>
                      <a:endParaRPr lang="sl-SI" sz="1200" dirty="0"/>
                    </a:p>
                  </a:txBody>
                  <a:tcPr/>
                </a:tc>
              </a:tr>
              <a:tr h="217931">
                <a:tc>
                  <a:txBody>
                    <a:bodyPr/>
                    <a:lstStyle/>
                    <a:p>
                      <a:pPr algn="l"/>
                      <a:r>
                        <a:rPr lang="sl-SI" sz="1200" dirty="0" smtClean="0"/>
                        <a:t>Ustvarjalne urice</a:t>
                      </a:r>
                      <a:endParaRPr lang="sl-SI" sz="1200" dirty="0"/>
                    </a:p>
                  </a:txBody>
                  <a:tcPr/>
                </a:tc>
                <a:tc>
                  <a:txBody>
                    <a:bodyPr/>
                    <a:lstStyle/>
                    <a:p>
                      <a:pPr algn="l"/>
                      <a:r>
                        <a:rPr lang="sl-SI" sz="1200" dirty="0" smtClean="0"/>
                        <a:t>Vanja Tomšič</a:t>
                      </a:r>
                      <a:endParaRPr lang="sl-SI" sz="1200" dirty="0"/>
                    </a:p>
                  </a:txBody>
                  <a:tcPr/>
                </a:tc>
                <a:tc>
                  <a:txBody>
                    <a:bodyPr/>
                    <a:lstStyle/>
                    <a:p>
                      <a:pPr algn="l"/>
                      <a:r>
                        <a:rPr lang="sl-SI" sz="1200" dirty="0" smtClean="0"/>
                        <a:t>1. – 5.</a:t>
                      </a:r>
                      <a:endParaRPr lang="sl-SI" sz="1200" dirty="0"/>
                    </a:p>
                  </a:txBody>
                  <a:tcPr/>
                </a:tc>
                <a:tc>
                  <a:txBody>
                    <a:bodyPr/>
                    <a:lstStyle/>
                    <a:p>
                      <a:pPr algn="l"/>
                      <a:r>
                        <a:rPr lang="sl-SI" sz="1200" dirty="0" smtClean="0"/>
                        <a:t>petek, 13.00 – 13.45</a:t>
                      </a:r>
                      <a:endParaRPr lang="sl-SI" sz="1200" dirty="0"/>
                    </a:p>
                  </a:txBody>
                  <a:tcPr/>
                </a:tc>
              </a:tr>
              <a:tr h="217931">
                <a:tc>
                  <a:txBody>
                    <a:bodyPr/>
                    <a:lstStyle/>
                    <a:p>
                      <a:pPr algn="l"/>
                      <a:r>
                        <a:rPr lang="sl-SI" sz="1200" dirty="0" smtClean="0"/>
                        <a:t>Šport</a:t>
                      </a:r>
                      <a:endParaRPr lang="sl-SI" sz="1200" dirty="0"/>
                    </a:p>
                  </a:txBody>
                  <a:tcPr/>
                </a:tc>
                <a:tc>
                  <a:txBody>
                    <a:bodyPr/>
                    <a:lstStyle/>
                    <a:p>
                      <a:pPr algn="l"/>
                      <a:r>
                        <a:rPr lang="sl-SI" sz="1200" dirty="0" smtClean="0"/>
                        <a:t>Tine Ščuka</a:t>
                      </a:r>
                      <a:endParaRPr lang="sl-SI" sz="1200" dirty="0"/>
                    </a:p>
                  </a:txBody>
                  <a:tcPr/>
                </a:tc>
                <a:tc>
                  <a:txBody>
                    <a:bodyPr/>
                    <a:lstStyle/>
                    <a:p>
                      <a:pPr algn="l"/>
                      <a:r>
                        <a:rPr lang="sl-SI" sz="1200" dirty="0" smtClean="0"/>
                        <a:t>1. – 3.</a:t>
                      </a:r>
                      <a:endParaRPr lang="sl-SI" sz="1200" dirty="0"/>
                    </a:p>
                  </a:txBody>
                  <a:tcPr/>
                </a:tc>
                <a:tc>
                  <a:txBody>
                    <a:bodyPr/>
                    <a:lstStyle/>
                    <a:p>
                      <a:pPr algn="l"/>
                      <a:r>
                        <a:rPr lang="sl-SI" sz="1200" b="0" i="0" u="none" strike="noStrike" kern="1200" dirty="0" smtClean="0">
                          <a:solidFill>
                            <a:schemeClr val="dk1"/>
                          </a:solidFill>
                          <a:effectLst/>
                          <a:latin typeface="+mn-lt"/>
                          <a:ea typeface="+mn-ea"/>
                          <a:cs typeface="+mn-cs"/>
                        </a:rPr>
                        <a:t>sreda, 13.00 - 13.45</a:t>
                      </a:r>
                      <a:endParaRPr lang="sl-SI" sz="1200" dirty="0"/>
                    </a:p>
                  </a:txBody>
                  <a:tcPr/>
                </a:tc>
              </a:tr>
            </a:tbl>
          </a:graphicData>
        </a:graphic>
      </p:graphicFrame>
      <p:sp>
        <p:nvSpPr>
          <p:cNvPr id="7" name="Naslov 1"/>
          <p:cNvSpPr txBox="1">
            <a:spLocks/>
          </p:cNvSpPr>
          <p:nvPr/>
        </p:nvSpPr>
        <p:spPr>
          <a:xfrm>
            <a:off x="628650" y="4857023"/>
            <a:ext cx="7886700" cy="39957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600" b="1" dirty="0" smtClean="0">
                <a:latin typeface="Calibri" panose="020F0502020204030204" pitchFamily="34" charset="0"/>
              </a:rPr>
              <a:t>PODRUŽNIČNA ŠOLA STUDENO</a:t>
            </a:r>
            <a:endParaRPr lang="sl-SI" sz="1600" b="1" dirty="0">
              <a:latin typeface="Calibri" panose="020F0502020204030204" pitchFamily="34" charset="0"/>
            </a:endParaRPr>
          </a:p>
        </p:txBody>
      </p:sp>
      <p:graphicFrame>
        <p:nvGraphicFramePr>
          <p:cNvPr id="8" name="Tabela 7"/>
          <p:cNvGraphicFramePr>
            <a:graphicFrameLocks noGrp="1"/>
          </p:cNvGraphicFramePr>
          <p:nvPr>
            <p:extLst>
              <p:ext uri="{D42A27DB-BD31-4B8C-83A1-F6EECF244321}">
                <p14:modId xmlns:p14="http://schemas.microsoft.com/office/powerpoint/2010/main" val="3889850918"/>
              </p:ext>
            </p:extLst>
          </p:nvPr>
        </p:nvGraphicFramePr>
        <p:xfrm>
          <a:off x="736208" y="5122528"/>
          <a:ext cx="7637008" cy="1348740"/>
        </p:xfrm>
        <a:graphic>
          <a:graphicData uri="http://schemas.openxmlformats.org/drawingml/2006/table">
            <a:tbl>
              <a:tblPr firstRow="1" bandRow="1">
                <a:tableStyleId>{93296810-A885-4BE3-A3E7-6D5BEEA58F35}</a:tableStyleId>
              </a:tblPr>
              <a:tblGrid>
                <a:gridCol w="2592288"/>
                <a:gridCol w="1819568"/>
                <a:gridCol w="864096"/>
                <a:gridCol w="2361056"/>
              </a:tblGrid>
              <a:tr h="217931">
                <a:tc>
                  <a:txBody>
                    <a:bodyPr/>
                    <a:lstStyle/>
                    <a:p>
                      <a:pPr algn="ctr"/>
                      <a:r>
                        <a:rPr lang="sl-SI" sz="1300" dirty="0" smtClean="0"/>
                        <a:t>DEJAVNOST</a:t>
                      </a:r>
                      <a:endParaRPr lang="sl-SI" sz="1300" dirty="0"/>
                    </a:p>
                  </a:txBody>
                  <a:tcPr/>
                </a:tc>
                <a:tc>
                  <a:txBody>
                    <a:bodyPr/>
                    <a:lstStyle/>
                    <a:p>
                      <a:pPr algn="ctr"/>
                      <a:r>
                        <a:rPr lang="sl-SI" sz="1300" dirty="0" smtClean="0"/>
                        <a:t>MENTOR</a:t>
                      </a:r>
                      <a:endParaRPr lang="sl-SI" sz="1300" dirty="0"/>
                    </a:p>
                  </a:txBody>
                  <a:tcPr/>
                </a:tc>
                <a:tc>
                  <a:txBody>
                    <a:bodyPr/>
                    <a:lstStyle/>
                    <a:p>
                      <a:pPr algn="ctr"/>
                      <a:r>
                        <a:rPr lang="sl-SI" sz="1300" dirty="0" smtClean="0"/>
                        <a:t>RAZRED</a:t>
                      </a:r>
                      <a:endParaRPr lang="sl-SI" sz="1300" dirty="0"/>
                    </a:p>
                  </a:txBody>
                  <a:tcPr/>
                </a:tc>
                <a:tc>
                  <a:txBody>
                    <a:bodyPr/>
                    <a:lstStyle/>
                    <a:p>
                      <a:pPr algn="ctr"/>
                      <a:r>
                        <a:rPr lang="sl-SI" sz="1300" dirty="0" smtClean="0"/>
                        <a:t>DAN / URA</a:t>
                      </a:r>
                      <a:endParaRPr lang="sl-SI" sz="1300" dirty="0"/>
                    </a:p>
                  </a:txBody>
                  <a:tcPr/>
                </a:tc>
              </a:tr>
              <a:tr h="217931">
                <a:tc>
                  <a:txBody>
                    <a:bodyPr/>
                    <a:lstStyle/>
                    <a:p>
                      <a:pPr algn="l"/>
                      <a:r>
                        <a:rPr lang="sl-SI" sz="1200" dirty="0" smtClean="0"/>
                        <a:t>OPZ</a:t>
                      </a:r>
                      <a:endParaRPr lang="sl-SI" sz="1200" dirty="0"/>
                    </a:p>
                  </a:txBody>
                  <a:tcPr/>
                </a:tc>
                <a:tc>
                  <a:txBody>
                    <a:bodyPr/>
                    <a:lstStyle/>
                    <a:p>
                      <a:pPr algn="l"/>
                      <a:r>
                        <a:rPr lang="sl-SI" sz="1200" dirty="0" smtClean="0"/>
                        <a:t>Kristina Živic</a:t>
                      </a:r>
                      <a:endParaRPr lang="sl-SI" sz="1200" dirty="0"/>
                    </a:p>
                  </a:txBody>
                  <a:tcPr/>
                </a:tc>
                <a:tc>
                  <a:txBody>
                    <a:bodyPr/>
                    <a:lstStyle/>
                    <a:p>
                      <a:pPr algn="l"/>
                      <a:r>
                        <a:rPr lang="sl-SI" sz="1200" dirty="0" smtClean="0"/>
                        <a:t>1.</a:t>
                      </a:r>
                      <a:r>
                        <a:rPr lang="sl-SI" sz="1200" baseline="0" dirty="0" smtClean="0"/>
                        <a:t> – 5.</a:t>
                      </a:r>
                      <a:endParaRPr lang="sl-SI" sz="1200" dirty="0"/>
                    </a:p>
                  </a:txBody>
                  <a:tcPr/>
                </a:tc>
                <a:tc>
                  <a:txBody>
                    <a:bodyPr/>
                    <a:lstStyle/>
                    <a:p>
                      <a:pPr algn="l"/>
                      <a:r>
                        <a:rPr lang="sl-SI" sz="1350" b="0" i="0" u="none" strike="noStrike" kern="1200" dirty="0" smtClean="0">
                          <a:solidFill>
                            <a:schemeClr val="dk1"/>
                          </a:solidFill>
                          <a:effectLst/>
                          <a:latin typeface="+mn-lt"/>
                          <a:ea typeface="+mn-ea"/>
                          <a:cs typeface="+mn-cs"/>
                        </a:rPr>
                        <a:t>ponedeljek,</a:t>
                      </a:r>
                      <a:r>
                        <a:rPr lang="sl-SI" sz="1400" b="0" i="0" u="none" strike="noStrike" kern="1200" dirty="0" smtClean="0">
                          <a:solidFill>
                            <a:schemeClr val="dk1"/>
                          </a:solidFill>
                          <a:effectLst/>
                          <a:latin typeface="+mn-lt"/>
                          <a:ea typeface="+mn-ea"/>
                          <a:cs typeface="+mn-cs"/>
                        </a:rPr>
                        <a:t> </a:t>
                      </a:r>
                      <a:r>
                        <a:rPr lang="sl-SI" sz="1200" b="0" i="0" u="none" strike="noStrike" kern="1200" dirty="0" smtClean="0">
                          <a:solidFill>
                            <a:schemeClr val="dk1"/>
                          </a:solidFill>
                          <a:effectLst/>
                          <a:latin typeface="+mn-lt"/>
                          <a:ea typeface="+mn-ea"/>
                          <a:cs typeface="+mn-cs"/>
                        </a:rPr>
                        <a:t>13.00 - 13.45</a:t>
                      </a:r>
                    </a:p>
                    <a:p>
                      <a:pPr marL="0" marR="0" lvl="0" indent="0" algn="l" defTabSz="685800" rtl="0" eaLnBrk="1" fontAlgn="auto" latinLnBrk="0" hangingPunct="1">
                        <a:lnSpc>
                          <a:spcPct val="100000"/>
                        </a:lnSpc>
                        <a:spcBef>
                          <a:spcPts val="0"/>
                        </a:spcBef>
                        <a:spcAft>
                          <a:spcPts val="0"/>
                        </a:spcAft>
                        <a:buClrTx/>
                        <a:buSzTx/>
                        <a:buFontTx/>
                        <a:buNone/>
                        <a:tabLst/>
                        <a:defRPr/>
                      </a:pPr>
                      <a:r>
                        <a:rPr lang="sl-SI" sz="1350" b="0" i="0" u="none" strike="noStrike" kern="1200" dirty="0" smtClean="0">
                          <a:solidFill>
                            <a:schemeClr val="dk1"/>
                          </a:solidFill>
                          <a:effectLst/>
                          <a:latin typeface="+mn-lt"/>
                          <a:ea typeface="+mn-ea"/>
                          <a:cs typeface="+mn-cs"/>
                        </a:rPr>
                        <a:t>sreda,            </a:t>
                      </a:r>
                      <a:r>
                        <a:rPr lang="sl-SI" sz="1200" b="0" i="0" u="none" strike="noStrike" kern="1200" dirty="0" smtClean="0">
                          <a:solidFill>
                            <a:schemeClr val="dk1"/>
                          </a:solidFill>
                          <a:effectLst/>
                          <a:latin typeface="+mn-lt"/>
                          <a:ea typeface="+mn-ea"/>
                          <a:cs typeface="+mn-cs"/>
                        </a:rPr>
                        <a:t>13.00 - 13.45</a:t>
                      </a:r>
                    </a:p>
                  </a:txBody>
                  <a:tcPr/>
                </a:tc>
              </a:tr>
              <a:tr h="217931">
                <a:tc>
                  <a:txBody>
                    <a:bodyPr/>
                    <a:lstStyle/>
                    <a:p>
                      <a:pPr algn="l"/>
                      <a:r>
                        <a:rPr lang="sl-SI" sz="1200" dirty="0" smtClean="0"/>
                        <a:t>Prometni krožek</a:t>
                      </a:r>
                      <a:endParaRPr lang="sl-SI" sz="1200" dirty="0"/>
                    </a:p>
                  </a:txBody>
                  <a:tcPr/>
                </a:tc>
                <a:tc>
                  <a:txBody>
                    <a:bodyPr/>
                    <a:lstStyle/>
                    <a:p>
                      <a:pPr algn="l"/>
                      <a:r>
                        <a:rPr lang="sl-SI" sz="1200" dirty="0" smtClean="0"/>
                        <a:t>Tamara Prudič</a:t>
                      </a:r>
                      <a:endParaRPr lang="sl-SI" sz="1200" dirty="0"/>
                    </a:p>
                  </a:txBody>
                  <a:tcPr/>
                </a:tc>
                <a:tc>
                  <a:txBody>
                    <a:bodyPr/>
                    <a:lstStyle/>
                    <a:p>
                      <a:pPr algn="l"/>
                      <a:r>
                        <a:rPr lang="sl-SI" sz="1200" dirty="0" smtClean="0"/>
                        <a:t>4. – 5. </a:t>
                      </a:r>
                      <a:endParaRPr lang="sl-SI" sz="1200" dirty="0"/>
                    </a:p>
                  </a:txBody>
                  <a:tcPr/>
                </a:tc>
                <a:tc>
                  <a:txBody>
                    <a:bodyPr/>
                    <a:lstStyle/>
                    <a:p>
                      <a:pPr algn="l"/>
                      <a:r>
                        <a:rPr lang="sl-SI" sz="1200" b="0" i="0" u="none" strike="noStrike" kern="1200" dirty="0" smtClean="0">
                          <a:solidFill>
                            <a:schemeClr val="dk1"/>
                          </a:solidFill>
                          <a:effectLst/>
                          <a:latin typeface="+mn-lt"/>
                          <a:ea typeface="+mn-ea"/>
                          <a:cs typeface="+mn-cs"/>
                        </a:rPr>
                        <a:t>četrtek, 11.55 - 12.40</a:t>
                      </a:r>
                      <a:endParaRPr lang="sl-SI" sz="1200" dirty="0"/>
                    </a:p>
                  </a:txBody>
                  <a:tcPr/>
                </a:tc>
              </a:tr>
              <a:tr h="217931">
                <a:tc>
                  <a:txBody>
                    <a:bodyPr/>
                    <a:lstStyle/>
                    <a:p>
                      <a:pPr algn="l"/>
                      <a:r>
                        <a:rPr lang="sl-SI" sz="1200" b="0" i="0" u="none" strike="noStrike" kern="1200" dirty="0" smtClean="0">
                          <a:solidFill>
                            <a:schemeClr val="dk1"/>
                          </a:solidFill>
                          <a:effectLst/>
                          <a:latin typeface="+mn-lt"/>
                          <a:ea typeface="+mn-ea"/>
                          <a:cs typeface="+mn-cs"/>
                        </a:rPr>
                        <a:t>Pravljično - ustvarjalni krožek</a:t>
                      </a:r>
                      <a:endParaRPr lang="sl-SI" sz="1200" dirty="0"/>
                    </a:p>
                  </a:txBody>
                  <a:tcPr/>
                </a:tc>
                <a:tc>
                  <a:txBody>
                    <a:bodyPr/>
                    <a:lstStyle/>
                    <a:p>
                      <a:pPr algn="l"/>
                      <a:r>
                        <a:rPr lang="sl-SI" sz="1200" b="0" i="0" u="none" strike="noStrike" kern="1200" dirty="0" smtClean="0">
                          <a:solidFill>
                            <a:schemeClr val="dk1"/>
                          </a:solidFill>
                          <a:effectLst/>
                          <a:latin typeface="+mn-lt"/>
                          <a:ea typeface="+mn-ea"/>
                          <a:cs typeface="+mn-cs"/>
                        </a:rPr>
                        <a:t>Tjaša Repnik Kunilo</a:t>
                      </a:r>
                      <a:endParaRPr lang="sl-SI" sz="1200" dirty="0"/>
                    </a:p>
                  </a:txBody>
                  <a:tcPr/>
                </a:tc>
                <a:tc>
                  <a:txBody>
                    <a:bodyPr/>
                    <a:lstStyle/>
                    <a:p>
                      <a:pPr algn="l"/>
                      <a:r>
                        <a:rPr lang="sl-SI" sz="1200" dirty="0" smtClean="0"/>
                        <a:t>1. – 3.</a:t>
                      </a:r>
                      <a:endParaRPr lang="sl-SI" sz="1200" dirty="0"/>
                    </a:p>
                  </a:txBody>
                  <a:tcPr/>
                </a:tc>
                <a:tc>
                  <a:txBody>
                    <a:bodyPr/>
                    <a:lstStyle/>
                    <a:p>
                      <a:pPr algn="l"/>
                      <a:r>
                        <a:rPr lang="sl-SI" sz="1200" b="0" i="0" u="none" strike="noStrike" kern="1200" dirty="0" smtClean="0">
                          <a:solidFill>
                            <a:schemeClr val="dk1"/>
                          </a:solidFill>
                          <a:effectLst/>
                          <a:latin typeface="+mn-lt"/>
                          <a:ea typeface="+mn-ea"/>
                          <a:cs typeface="+mn-cs"/>
                        </a:rPr>
                        <a:t>četrtek, 11.55 - 12.40</a:t>
                      </a:r>
                      <a:endParaRPr lang="sl-SI" sz="1200" dirty="0"/>
                    </a:p>
                  </a:txBody>
                  <a:tcPr/>
                </a:tc>
              </a:tr>
            </a:tbl>
          </a:graphicData>
        </a:graphic>
      </p:graphicFrame>
      <p:sp>
        <p:nvSpPr>
          <p:cNvPr id="9" name="Označba mesta številke diapozitiva 8"/>
          <p:cNvSpPr>
            <a:spLocks noGrp="1"/>
          </p:cNvSpPr>
          <p:nvPr>
            <p:ph type="sldNum" sz="quarter" idx="12"/>
          </p:nvPr>
        </p:nvSpPr>
        <p:spPr/>
        <p:txBody>
          <a:bodyPr/>
          <a:lstStyle/>
          <a:p>
            <a:fld id="{C1098D97-D47F-4185-AB0A-1FBD1691CD49}" type="slidenum">
              <a:rPr lang="sl-SI" smtClean="0"/>
              <a:pPr/>
              <a:t>14</a:t>
            </a:fld>
            <a:endParaRPr lang="sl-SI"/>
          </a:p>
        </p:txBody>
      </p:sp>
    </p:spTree>
    <p:extLst>
      <p:ext uri="{BB962C8B-B14F-4D97-AF65-F5344CB8AC3E}">
        <p14:creationId xmlns:p14="http://schemas.microsoft.com/office/powerpoint/2010/main" val="34800774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1"/>
          <p:cNvSpPr txBox="1">
            <a:spLocks/>
          </p:cNvSpPr>
          <p:nvPr/>
        </p:nvSpPr>
        <p:spPr>
          <a:xfrm>
            <a:off x="561497" y="2233464"/>
            <a:ext cx="7886700" cy="174153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400" b="1" dirty="0" smtClean="0">
                <a:latin typeface="Calibri" panose="020F0502020204030204" pitchFamily="34" charset="0"/>
              </a:rPr>
              <a:t>PREPREČEVANJE NASILJA V DRUŽINI</a:t>
            </a:r>
          </a:p>
          <a:p>
            <a:pPr algn="just"/>
            <a:endParaRPr lang="sl-SI" sz="1600" dirty="0">
              <a:latin typeface="Calibri" panose="020F0502020204030204" pitchFamily="34" charset="0"/>
            </a:endParaRPr>
          </a:p>
          <a:p>
            <a:pPr algn="just"/>
            <a:r>
              <a:rPr lang="sl-SI" sz="1200" dirty="0" smtClean="0">
                <a:latin typeface="Calibri" panose="020F0502020204030204" pitchFamily="34" charset="0"/>
              </a:rPr>
              <a:t>V skladu z določili zakona o preprečevanju nasilja v družini (Ur. list RS 16/2008) so določena pravila in postopki v vzgojno izobraževalnih zavodih pri obravnavi nasilja v družini.</a:t>
            </a:r>
          </a:p>
          <a:p>
            <a:pPr algn="just"/>
            <a:r>
              <a:rPr lang="sl-SI" sz="1200" dirty="0" smtClean="0">
                <a:latin typeface="Calibri" panose="020F0502020204030204" pitchFamily="34" charset="0"/>
              </a:rPr>
              <a:t>Nasilje je vsaka oblika fizičnega, spolnega, psihičnega ali ekonomskega nasilja. Otrok je žrtev nasilja tudi, če je prisoten pri izvajanju nasilja ali živi v okolju, kjer se nasilje izvaja.</a:t>
            </a:r>
          </a:p>
          <a:p>
            <a:pPr algn="just"/>
            <a:r>
              <a:rPr lang="sl-SI" sz="1200" dirty="0" smtClean="0">
                <a:latin typeface="Calibri" panose="020F0502020204030204" pitchFamily="34" charset="0"/>
              </a:rPr>
              <a:t>V šolah si prizadevamo za večjo senzibilnost do pojavov nasilja in za uveljavljanje ničelne tolerance do nasilja.</a:t>
            </a:r>
          </a:p>
          <a:p>
            <a:pPr algn="just"/>
            <a:r>
              <a:rPr lang="sl-SI" sz="1200" dirty="0" smtClean="0">
                <a:latin typeface="Calibri" panose="020F0502020204030204" pitchFamily="34" charset="0"/>
              </a:rPr>
              <a:t>Učitelji ali drugi strokovni delavci so dolžni o nasilju nad otrokom takoj sporočiti svetovalnemu delavcu ali vodstvu šole, ki mora ravnati v skladu s Protokolom za vzgojno izobraževalne zavode pri obravnavi nasilja v družini. </a:t>
            </a:r>
          </a:p>
          <a:p>
            <a:pPr algn="ctr"/>
            <a:endParaRPr lang="sl-SI" sz="1200" dirty="0">
              <a:latin typeface="Calibri" panose="020F0502020204030204" pitchFamily="34" charset="0"/>
            </a:endParaRPr>
          </a:p>
        </p:txBody>
      </p:sp>
      <p:sp>
        <p:nvSpPr>
          <p:cNvPr id="4" name="Naslov 1"/>
          <p:cNvSpPr txBox="1">
            <a:spLocks/>
          </p:cNvSpPr>
          <p:nvPr/>
        </p:nvSpPr>
        <p:spPr>
          <a:xfrm>
            <a:off x="564548" y="4340127"/>
            <a:ext cx="7886700" cy="2016224"/>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400" b="1" dirty="0" smtClean="0">
                <a:latin typeface="Calibri" panose="020F0502020204030204" pitchFamily="34" charset="0"/>
              </a:rPr>
              <a:t>NADARJENI UČENCI – kako jih odkrijemo in kako jih vzpodbujamo</a:t>
            </a:r>
          </a:p>
          <a:p>
            <a:pPr algn="just"/>
            <a:endParaRPr lang="sl-SI" sz="1400" dirty="0" smtClean="0">
              <a:latin typeface="Calibri" panose="020F0502020204030204" pitchFamily="34" charset="0"/>
            </a:endParaRPr>
          </a:p>
          <a:p>
            <a:pPr algn="just"/>
            <a:r>
              <a:rPr lang="sl-SI" sz="1200" dirty="0" smtClean="0">
                <a:latin typeface="Calibri" panose="020F0502020204030204" pitchFamily="34" charset="0"/>
              </a:rPr>
              <a:t>V okviru postoka odkrivanja nadarjenih učencev učitelji predlagajo učence, ki izstopajo na enem ali več področjih. Pri tem upoštevajo značilnosti nadarjenih otrok na posameznih področjih in so še posebej pozorni na učno neuspešne nadarjene učene. Predlagane učence morajo vsi učitelji, ki učence poučujejo, oceniti z ocenjevalno lestvico, poleg tega pa so testirani še z dvema instrumentoma – testom sposobnosti in testom ustvarjalnosti. Šolska psihologinja rezultate obdela in identificira nadarjene učence. Temu sledi pogovor s starši in priprava programa glede na odkrito ustvarjalnost, interese ter želje otrok in staršev.</a:t>
            </a:r>
          </a:p>
          <a:p>
            <a:pPr algn="just"/>
            <a:r>
              <a:rPr lang="sl-SI" sz="1200" dirty="0" smtClean="0">
                <a:latin typeface="Calibri" panose="020F0502020204030204" pitchFamily="34" charset="0"/>
              </a:rPr>
              <a:t>Delavnice, ki jih izvajamo, so vzpodbujanje k literarnim in likovnim natečajem, k udeležbi na tekmovanjih, pomoč šibkejšim in mlajšim učencem, pomoč tujcem, projektno delo, delavnice za nadarjene učence, obiski zunanjih ustanov …</a:t>
            </a:r>
          </a:p>
          <a:p>
            <a:pPr algn="just"/>
            <a:endParaRPr lang="sl-SI" sz="1400" dirty="0">
              <a:latin typeface="Calibri" panose="020F0502020204030204" pitchFamily="34" charset="0"/>
            </a:endParaRPr>
          </a:p>
        </p:txBody>
      </p:sp>
      <p:sp>
        <p:nvSpPr>
          <p:cNvPr id="5" name="Naslov 1"/>
          <p:cNvSpPr txBox="1">
            <a:spLocks/>
          </p:cNvSpPr>
          <p:nvPr/>
        </p:nvSpPr>
        <p:spPr>
          <a:xfrm>
            <a:off x="561497" y="551632"/>
            <a:ext cx="7886700" cy="1309240"/>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400" b="1" dirty="0" smtClean="0">
                <a:latin typeface="Calibri" panose="020F0502020204030204" pitchFamily="34" charset="0"/>
              </a:rPr>
              <a:t>ZAGOTAVLJANJE VARNOSTI UČENCEV</a:t>
            </a:r>
          </a:p>
          <a:p>
            <a:pPr algn="just"/>
            <a:endParaRPr lang="sl-SI" sz="1200" dirty="0" smtClean="0">
              <a:latin typeface="Calibri" panose="020F0502020204030204" pitchFamily="34" charset="0"/>
            </a:endParaRPr>
          </a:p>
          <a:p>
            <a:pPr algn="just"/>
            <a:r>
              <a:rPr lang="sl-SI" sz="1200" dirty="0" smtClean="0">
                <a:latin typeface="Calibri" panose="020F0502020204030204" pitchFamily="34" charset="0"/>
              </a:rPr>
              <a:t>ZOFVI (Ur. list RS št. 46/2016:</a:t>
            </a:r>
          </a:p>
          <a:p>
            <a:pPr algn="just"/>
            <a:r>
              <a:rPr lang="sl-SI" sz="1200" dirty="0" smtClean="0">
                <a:latin typeface="Calibri" panose="020F0502020204030204" pitchFamily="34" charset="0"/>
              </a:rPr>
              <a:t>V vrtcih, šolah in drugih zavodih za vzgojo in izobraževanje se: “Zagotovi varno in spodbudno učno okolje, kjer je prepovedano telesno kaznovanje otrok in vsakršna druga oblika nasilja nad in med otroki in neenakopravna obravnava, ki bi temeljila na spolu, spolni usmerjenosti, socialnem in kulturnem poreklu, veroizpovedi, rasni in etnični in narodni pripadnosti ter posebnosti v telesnem in duševnem razvoju</a:t>
            </a:r>
            <a:r>
              <a:rPr lang="sl-SI" sz="1400" dirty="0" smtClean="0">
                <a:latin typeface="Calibri" panose="020F0502020204030204" pitchFamily="34" charset="0"/>
              </a:rPr>
              <a:t>.“</a:t>
            </a:r>
            <a:endParaRPr lang="sl-SI" sz="1400" dirty="0">
              <a:latin typeface="Calibri" panose="020F0502020204030204" pitchFamily="34" charset="0"/>
            </a:endParaRPr>
          </a:p>
        </p:txBody>
      </p:sp>
      <p:sp>
        <p:nvSpPr>
          <p:cNvPr id="6" name="Označba mesta številke diapozitiva 5"/>
          <p:cNvSpPr>
            <a:spLocks noGrp="1"/>
          </p:cNvSpPr>
          <p:nvPr>
            <p:ph type="sldNum" sz="quarter" idx="12"/>
          </p:nvPr>
        </p:nvSpPr>
        <p:spPr/>
        <p:txBody>
          <a:bodyPr/>
          <a:lstStyle/>
          <a:p>
            <a:fld id="{C1098D97-D47F-4185-AB0A-1FBD1691CD49}" type="slidenum">
              <a:rPr lang="sl-SI" smtClean="0"/>
              <a:pPr/>
              <a:t>15</a:t>
            </a:fld>
            <a:endParaRPr lang="sl-SI"/>
          </a:p>
        </p:txBody>
      </p:sp>
    </p:spTree>
    <p:extLst>
      <p:ext uri="{BB962C8B-B14F-4D97-AF65-F5344CB8AC3E}">
        <p14:creationId xmlns:p14="http://schemas.microsoft.com/office/powerpoint/2010/main" val="12551628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1"/>
          <p:cNvSpPr txBox="1">
            <a:spLocks/>
          </p:cNvSpPr>
          <p:nvPr/>
        </p:nvSpPr>
        <p:spPr>
          <a:xfrm>
            <a:off x="577893" y="279772"/>
            <a:ext cx="7886700" cy="39957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endParaRPr lang="sl-SI" sz="1600" b="1" dirty="0">
              <a:latin typeface="Calibri" panose="020F0502020204030204" pitchFamily="34" charset="0"/>
            </a:endParaRPr>
          </a:p>
        </p:txBody>
      </p:sp>
      <p:sp>
        <p:nvSpPr>
          <p:cNvPr id="5" name="Naslov 1"/>
          <p:cNvSpPr txBox="1">
            <a:spLocks/>
          </p:cNvSpPr>
          <p:nvPr/>
        </p:nvSpPr>
        <p:spPr>
          <a:xfrm>
            <a:off x="914207" y="4224728"/>
            <a:ext cx="7886700" cy="39957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600" b="1" dirty="0" smtClean="0">
                <a:latin typeface="Calibri" panose="020F0502020204030204" pitchFamily="34" charset="0"/>
              </a:rPr>
              <a:t>PLAVALNI TEČAJ / LETNA ŠOLA V NARAVI  </a:t>
            </a:r>
            <a:endParaRPr lang="sl-SI" sz="1600" b="1" dirty="0">
              <a:latin typeface="Calibri" panose="020F0502020204030204" pitchFamily="34" charset="0"/>
            </a:endParaRPr>
          </a:p>
        </p:txBody>
      </p:sp>
      <p:graphicFrame>
        <p:nvGraphicFramePr>
          <p:cNvPr id="6" name="Tabela 5"/>
          <p:cNvGraphicFramePr>
            <a:graphicFrameLocks noGrp="1"/>
          </p:cNvGraphicFramePr>
          <p:nvPr>
            <p:extLst>
              <p:ext uri="{D42A27DB-BD31-4B8C-83A1-F6EECF244321}">
                <p14:modId xmlns:p14="http://schemas.microsoft.com/office/powerpoint/2010/main" val="297388500"/>
              </p:ext>
            </p:extLst>
          </p:nvPr>
        </p:nvGraphicFramePr>
        <p:xfrm>
          <a:off x="882956" y="1294594"/>
          <a:ext cx="7580207" cy="2392680"/>
        </p:xfrm>
        <a:graphic>
          <a:graphicData uri="http://schemas.openxmlformats.org/drawingml/2006/table">
            <a:tbl>
              <a:tblPr firstRow="1" bandRow="1">
                <a:tableStyleId>{93296810-A885-4BE3-A3E7-6D5BEEA58F35}</a:tableStyleId>
              </a:tblPr>
              <a:tblGrid>
                <a:gridCol w="2179608"/>
                <a:gridCol w="3242927"/>
                <a:gridCol w="2157672"/>
              </a:tblGrid>
              <a:tr h="217931">
                <a:tc>
                  <a:txBody>
                    <a:bodyPr/>
                    <a:lstStyle/>
                    <a:p>
                      <a:pPr algn="ctr"/>
                      <a:r>
                        <a:rPr lang="sl-SI" sz="1300" dirty="0" smtClean="0"/>
                        <a:t>RAZRED</a:t>
                      </a:r>
                      <a:endParaRPr lang="sl-SI" sz="1300" dirty="0"/>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300" dirty="0" smtClean="0"/>
                        <a:t>Dom</a:t>
                      </a:r>
                      <a:r>
                        <a:rPr lang="sl-SI" sz="1300" baseline="0" dirty="0" smtClean="0"/>
                        <a:t> CŠOD</a:t>
                      </a:r>
                      <a:endParaRPr lang="sl-SI" sz="1300" dirty="0" smtClean="0"/>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300" dirty="0" smtClean="0"/>
                        <a:t>DATUM</a:t>
                      </a:r>
                    </a:p>
                  </a:txBody>
                  <a:tcPr/>
                </a:tc>
              </a:tr>
              <a:tr h="217931">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sl-SI" sz="1200" dirty="0" smtClean="0"/>
                        <a:t>1. – 2. r</a:t>
                      </a:r>
                      <a:r>
                        <a:rPr lang="sl-SI" sz="1200" baseline="0" dirty="0" smtClean="0"/>
                        <a:t>  Studeno</a:t>
                      </a:r>
                      <a:endParaRPr lang="sl-SI" sz="1200" dirty="0" smtClean="0"/>
                    </a:p>
                    <a:p>
                      <a:pPr algn="ctr"/>
                      <a:r>
                        <a:rPr lang="sl-SI" sz="1200" dirty="0" smtClean="0"/>
                        <a:t>2. – 3. r  Bukovje</a:t>
                      </a:r>
                      <a:endParaRPr lang="sl-SI" sz="1200" dirty="0" smtClean="0">
                        <a:solidFill>
                          <a:schemeClr val="tx1"/>
                        </a:solidFill>
                      </a:endParaRPr>
                    </a:p>
                  </a:txBody>
                  <a:tcPr/>
                </a:tc>
                <a:tc>
                  <a:txBody>
                    <a:bodyPr/>
                    <a:lstStyle/>
                    <a:p>
                      <a:pPr algn="ctr"/>
                      <a:r>
                        <a:rPr lang="sl-SI" sz="1200" dirty="0" smtClean="0"/>
                        <a:t>ČEBELICA</a:t>
                      </a:r>
                      <a:endParaRPr lang="sl-SI" sz="1200" dirty="0">
                        <a:solidFill>
                          <a:schemeClr val="tx1"/>
                        </a:solidFill>
                      </a:endParaRPr>
                    </a:p>
                  </a:txBody>
                  <a:tcPr/>
                </a:tc>
                <a:tc>
                  <a:txBody>
                    <a:bodyPr/>
                    <a:lstStyle/>
                    <a:p>
                      <a:pPr algn="ctr"/>
                      <a:r>
                        <a:rPr lang="sl-SI" sz="1200" dirty="0" smtClean="0"/>
                        <a:t>16. 1. – 18. 1. 2017</a:t>
                      </a:r>
                      <a:endParaRPr lang="sl-SI" sz="1200" dirty="0">
                        <a:solidFill>
                          <a:schemeClr val="tx1"/>
                        </a:solidFill>
                      </a:endParaRPr>
                    </a:p>
                  </a:txBody>
                  <a:tcPr/>
                </a:tc>
              </a:tr>
              <a:tr h="217931">
                <a:tc>
                  <a:txBody>
                    <a:bodyPr/>
                    <a:lstStyle/>
                    <a:p>
                      <a:pPr algn="ctr"/>
                      <a:r>
                        <a:rPr lang="sl-SI" sz="1200" dirty="0" smtClean="0"/>
                        <a:t>2. a,  2. b,</a:t>
                      </a:r>
                      <a:r>
                        <a:rPr lang="sl-SI" sz="1200" baseline="0" dirty="0" smtClean="0"/>
                        <a:t> </a:t>
                      </a:r>
                      <a:endParaRPr lang="sl-SI" sz="1200" dirty="0">
                        <a:solidFill>
                          <a:schemeClr val="tx1"/>
                        </a:solidFill>
                      </a:endParaRPr>
                    </a:p>
                  </a:txBody>
                  <a:tcPr/>
                </a:tc>
                <a:tc>
                  <a:txBody>
                    <a:bodyPr/>
                    <a:lstStyle/>
                    <a:p>
                      <a:pPr algn="ctr"/>
                      <a:r>
                        <a:rPr lang="sl-SI" sz="1200" dirty="0" smtClean="0"/>
                        <a:t>MEDVED</a:t>
                      </a:r>
                      <a:endParaRPr lang="sl-SI" sz="1200" dirty="0">
                        <a:solidFill>
                          <a:schemeClr val="tx1"/>
                        </a:solidFill>
                      </a:endParaRPr>
                    </a:p>
                  </a:txBody>
                  <a:tcPr/>
                </a:tc>
                <a:tc>
                  <a:txBody>
                    <a:bodyPr/>
                    <a:lstStyle/>
                    <a:p>
                      <a:pPr algn="ctr"/>
                      <a:r>
                        <a:rPr lang="sl-SI" sz="1200" dirty="0" smtClean="0"/>
                        <a:t>6. – 8. 3. 2017</a:t>
                      </a:r>
                      <a:endParaRPr lang="sl-SI" sz="1200" dirty="0">
                        <a:solidFill>
                          <a:schemeClr val="tx1"/>
                        </a:solidFill>
                      </a:endParaRPr>
                    </a:p>
                  </a:txBody>
                  <a:tcPr/>
                </a:tc>
              </a:tr>
              <a:tr h="217931">
                <a:tc>
                  <a:txBody>
                    <a:bodyPr/>
                    <a:lstStyle/>
                    <a:p>
                      <a:pPr algn="ctr"/>
                      <a:r>
                        <a:rPr lang="sl-SI" sz="1200" dirty="0" smtClean="0"/>
                        <a:t>2. c,  1. – 2. Planina</a:t>
                      </a:r>
                      <a:endParaRPr lang="sl-SI" sz="1200" dirty="0">
                        <a:solidFill>
                          <a:schemeClr val="tx1"/>
                        </a:solidFill>
                      </a:endParaRPr>
                    </a:p>
                  </a:txBody>
                  <a:tcPr/>
                </a:tc>
                <a:tc>
                  <a:txBody>
                    <a:bodyPr/>
                    <a:lstStyle/>
                    <a:p>
                      <a:pPr algn="ctr"/>
                      <a:r>
                        <a:rPr lang="sl-SI" sz="1200" dirty="0" smtClean="0"/>
                        <a:t>MEDVED</a:t>
                      </a:r>
                      <a:endParaRPr lang="sl-SI" sz="1200" dirty="0">
                        <a:solidFill>
                          <a:schemeClr val="tx1"/>
                        </a:solidFill>
                      </a:endParaRPr>
                    </a:p>
                  </a:txBody>
                  <a:tcPr/>
                </a:tc>
                <a:tc>
                  <a:txBody>
                    <a:bodyPr/>
                    <a:lstStyle/>
                    <a:p>
                      <a:pPr algn="ctr"/>
                      <a:r>
                        <a:rPr lang="sl-SI" sz="1200" dirty="0" smtClean="0"/>
                        <a:t>8. – 10. 3. 2017</a:t>
                      </a:r>
                      <a:endParaRPr lang="sl-SI" sz="1200" dirty="0">
                        <a:solidFill>
                          <a:schemeClr val="tx1"/>
                        </a:solidFill>
                      </a:endParaRPr>
                    </a:p>
                  </a:txBody>
                  <a:tcPr/>
                </a:tc>
              </a:tr>
              <a:tr h="217931">
                <a:tc>
                  <a:txBody>
                    <a:bodyPr/>
                    <a:lstStyle/>
                    <a:p>
                      <a:pPr algn="ctr"/>
                      <a:r>
                        <a:rPr lang="sl-SI" sz="1200" dirty="0" smtClean="0"/>
                        <a:t>6. r</a:t>
                      </a:r>
                      <a:endParaRPr lang="sl-SI" sz="1200" dirty="0">
                        <a:solidFill>
                          <a:schemeClr val="tx1"/>
                        </a:solidFill>
                      </a:endParaRPr>
                    </a:p>
                  </a:txBody>
                  <a:tcPr/>
                </a:tc>
                <a:tc>
                  <a:txBody>
                    <a:bodyPr/>
                    <a:lstStyle/>
                    <a:p>
                      <a:pPr algn="ctr"/>
                      <a:r>
                        <a:rPr lang="sl-SI" sz="1200" dirty="0" smtClean="0"/>
                        <a:t>KAVKA</a:t>
                      </a:r>
                      <a:endParaRPr lang="sl-SI" sz="1200" dirty="0">
                        <a:solidFill>
                          <a:schemeClr val="tx1"/>
                        </a:solidFill>
                      </a:endParaRPr>
                    </a:p>
                  </a:txBody>
                  <a:tcPr/>
                </a:tc>
                <a:tc>
                  <a:txBody>
                    <a:bodyPr/>
                    <a:lstStyle/>
                    <a:p>
                      <a:pPr algn="ctr"/>
                      <a:r>
                        <a:rPr lang="sl-SI" sz="1200" dirty="0" smtClean="0"/>
                        <a:t>30. 1. – 3. 2. 2017</a:t>
                      </a:r>
                      <a:endParaRPr lang="sl-SI" sz="1200" dirty="0">
                        <a:solidFill>
                          <a:schemeClr val="tx1"/>
                        </a:solidFill>
                      </a:endParaRPr>
                    </a:p>
                  </a:txBody>
                  <a:tcPr/>
                </a:tc>
              </a:tr>
              <a:tr h="217931">
                <a:tc>
                  <a:txBody>
                    <a:bodyPr/>
                    <a:lstStyle/>
                    <a:p>
                      <a:pPr algn="ctr"/>
                      <a:r>
                        <a:rPr lang="sl-SI" sz="1200" dirty="0" smtClean="0"/>
                        <a:t>7. r</a:t>
                      </a:r>
                      <a:endParaRPr lang="sl-SI" sz="1200" dirty="0">
                        <a:solidFill>
                          <a:schemeClr val="tx1"/>
                        </a:solidFill>
                      </a:endParaRPr>
                    </a:p>
                  </a:txBody>
                  <a:tcPr/>
                </a:tc>
                <a:tc>
                  <a:txBody>
                    <a:bodyPr/>
                    <a:lstStyle/>
                    <a:p>
                      <a:pPr algn="ctr"/>
                      <a:r>
                        <a:rPr lang="sl-SI" sz="1200" dirty="0" smtClean="0"/>
                        <a:t>BURJA</a:t>
                      </a:r>
                      <a:endParaRPr lang="sl-SI" sz="1200" dirty="0">
                        <a:solidFill>
                          <a:schemeClr val="tx1"/>
                        </a:solidFill>
                      </a:endParaRPr>
                    </a:p>
                  </a:txBody>
                  <a:tcPr/>
                </a:tc>
                <a:tc>
                  <a:txBody>
                    <a:bodyPr/>
                    <a:lstStyle/>
                    <a:p>
                      <a:pPr algn="ctr"/>
                      <a:r>
                        <a:rPr lang="sl-SI" sz="1200" dirty="0" smtClean="0"/>
                        <a:t>20. 2. – 24. 2. 2017</a:t>
                      </a:r>
                      <a:endParaRPr lang="sl-SI" sz="1200" dirty="0">
                        <a:solidFill>
                          <a:schemeClr val="tx1"/>
                        </a:solidFill>
                      </a:endParaRPr>
                    </a:p>
                  </a:txBody>
                  <a:tcPr/>
                </a:tc>
              </a:tr>
              <a:tr h="217931">
                <a:tc>
                  <a:txBody>
                    <a:bodyPr/>
                    <a:lstStyle/>
                    <a:p>
                      <a:pPr algn="ctr"/>
                      <a:r>
                        <a:rPr lang="sl-SI" sz="1200" dirty="0" smtClean="0"/>
                        <a:t>8. R</a:t>
                      </a:r>
                      <a:endParaRPr lang="sl-SI" sz="1200" dirty="0">
                        <a:solidFill>
                          <a:schemeClr val="tx1"/>
                        </a:solidFill>
                      </a:endParaRPr>
                    </a:p>
                  </a:txBody>
                  <a:tcPr/>
                </a:tc>
                <a:tc>
                  <a:txBody>
                    <a:bodyPr/>
                    <a:lstStyle/>
                    <a:p>
                      <a:pPr algn="ctr"/>
                      <a:r>
                        <a:rPr lang="sl-SI" sz="1200" dirty="0" smtClean="0"/>
                        <a:t>BREŽENKA</a:t>
                      </a:r>
                      <a:endParaRPr lang="sl-SI" sz="1200" dirty="0">
                        <a:solidFill>
                          <a:schemeClr val="tx1"/>
                        </a:solidFill>
                      </a:endParaRPr>
                    </a:p>
                  </a:txBody>
                  <a:tcPr/>
                </a:tc>
                <a:tc>
                  <a:txBody>
                    <a:bodyPr/>
                    <a:lstStyle/>
                    <a:p>
                      <a:pPr algn="ctr"/>
                      <a:r>
                        <a:rPr lang="sl-SI" sz="1200" dirty="0" smtClean="0"/>
                        <a:t>21. 11.</a:t>
                      </a:r>
                      <a:r>
                        <a:rPr lang="sl-SI" sz="1200" baseline="0" dirty="0" smtClean="0"/>
                        <a:t> – 25. 11. 2016</a:t>
                      </a:r>
                      <a:endParaRPr lang="sl-SI" sz="1200" dirty="0">
                        <a:solidFill>
                          <a:schemeClr val="tx1"/>
                        </a:solidFill>
                      </a:endParaRPr>
                    </a:p>
                  </a:txBody>
                  <a:tcPr/>
                </a:tc>
              </a:tr>
              <a:tr h="217931">
                <a:tc>
                  <a:txBody>
                    <a:bodyPr/>
                    <a:lstStyle/>
                    <a:p>
                      <a:pPr algn="ctr"/>
                      <a:r>
                        <a:rPr lang="sl-SI" sz="1200" dirty="0" smtClean="0"/>
                        <a:t>9. r</a:t>
                      </a:r>
                      <a:endParaRPr lang="sl-SI" sz="1200" dirty="0">
                        <a:solidFill>
                          <a:schemeClr val="tx1"/>
                        </a:solidFill>
                      </a:endParaRPr>
                    </a:p>
                  </a:txBody>
                  <a:tcPr/>
                </a:tc>
                <a:tc>
                  <a:txBody>
                    <a:bodyPr/>
                    <a:lstStyle/>
                    <a:p>
                      <a:pPr algn="ctr"/>
                      <a:r>
                        <a:rPr lang="sl-SI" sz="1200" dirty="0" smtClean="0"/>
                        <a:t>MEDVED</a:t>
                      </a:r>
                      <a:endParaRPr lang="sl-SI" sz="1200" dirty="0">
                        <a:solidFill>
                          <a:schemeClr val="tx1"/>
                        </a:solidFill>
                      </a:endParaRPr>
                    </a:p>
                  </a:txBody>
                  <a:tcPr/>
                </a:tc>
                <a:tc>
                  <a:txBody>
                    <a:bodyPr/>
                    <a:lstStyle/>
                    <a:p>
                      <a:pPr algn="ctr"/>
                      <a:r>
                        <a:rPr lang="sl-SI" sz="1200" dirty="0" smtClean="0"/>
                        <a:t>19. 9. – 23. 9. 2016</a:t>
                      </a:r>
                      <a:endParaRPr lang="sl-SI" sz="1200" dirty="0">
                        <a:solidFill>
                          <a:schemeClr val="tx1"/>
                        </a:solidFill>
                      </a:endParaRPr>
                    </a:p>
                  </a:txBody>
                  <a:tcPr/>
                </a:tc>
              </a:tr>
            </a:tbl>
          </a:graphicData>
        </a:graphic>
      </p:graphicFrame>
      <p:graphicFrame>
        <p:nvGraphicFramePr>
          <p:cNvPr id="9" name="Tabela 8"/>
          <p:cNvGraphicFramePr>
            <a:graphicFrameLocks noGrp="1"/>
          </p:cNvGraphicFramePr>
          <p:nvPr>
            <p:extLst>
              <p:ext uri="{D42A27DB-BD31-4B8C-83A1-F6EECF244321}">
                <p14:modId xmlns:p14="http://schemas.microsoft.com/office/powerpoint/2010/main" val="64093706"/>
              </p:ext>
            </p:extLst>
          </p:nvPr>
        </p:nvGraphicFramePr>
        <p:xfrm>
          <a:off x="882956" y="4870928"/>
          <a:ext cx="7580207" cy="1112520"/>
        </p:xfrm>
        <a:graphic>
          <a:graphicData uri="http://schemas.openxmlformats.org/drawingml/2006/table">
            <a:tbl>
              <a:tblPr firstRow="1" bandRow="1">
                <a:tableStyleId>{93296810-A885-4BE3-A3E7-6D5BEEA58F35}</a:tableStyleId>
              </a:tblPr>
              <a:tblGrid>
                <a:gridCol w="3024336"/>
                <a:gridCol w="2398199"/>
                <a:gridCol w="2157672"/>
              </a:tblGrid>
              <a:tr h="217931">
                <a:tc>
                  <a:txBody>
                    <a:bodyPr/>
                    <a:lstStyle/>
                    <a:p>
                      <a:pPr algn="ctr"/>
                      <a:r>
                        <a:rPr lang="sl-SI" sz="1300" dirty="0" smtClean="0"/>
                        <a:t>RAZRED </a:t>
                      </a:r>
                      <a:endParaRPr lang="sl-SI" sz="1300" dirty="0"/>
                    </a:p>
                  </a:txBody>
                  <a:tcPr/>
                </a:tc>
                <a:tc>
                  <a:txBody>
                    <a:bodyPr/>
                    <a:lstStyle/>
                    <a:p>
                      <a:pPr algn="ctr"/>
                      <a:r>
                        <a:rPr lang="sl-SI" sz="1300" dirty="0" smtClean="0"/>
                        <a:t>VSEBINA / KRAJ IZVAJANJA</a:t>
                      </a:r>
                      <a:endParaRPr lang="sl-SI" sz="1300" dirty="0"/>
                    </a:p>
                  </a:txBody>
                  <a:tcPr/>
                </a:tc>
                <a:tc>
                  <a:txBody>
                    <a:bodyPr/>
                    <a:lstStyle/>
                    <a:p>
                      <a:pPr algn="ctr"/>
                      <a:r>
                        <a:rPr lang="sl-SI" sz="1300" dirty="0" smtClean="0"/>
                        <a:t>DATUM</a:t>
                      </a:r>
                      <a:endParaRPr lang="sl-SI" sz="1300" dirty="0"/>
                    </a:p>
                  </a:txBody>
                  <a:tcPr/>
                </a:tc>
              </a:tr>
              <a:tr h="217931">
                <a:tc>
                  <a:txBody>
                    <a:bodyPr/>
                    <a:lstStyle/>
                    <a:p>
                      <a:pPr algn="ctr"/>
                      <a:r>
                        <a:rPr lang="sl-SI" sz="1200" dirty="0" smtClean="0"/>
                        <a:t>3. a,</a:t>
                      </a:r>
                      <a:r>
                        <a:rPr lang="sl-SI" sz="1200" baseline="0" dirty="0" smtClean="0"/>
                        <a:t> c</a:t>
                      </a:r>
                      <a:endParaRPr lang="sl-SI" sz="1200" dirty="0">
                        <a:solidFill>
                          <a:schemeClr val="tx1"/>
                        </a:solidFill>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200" dirty="0" smtClean="0"/>
                        <a:t>PLAVALNI</a:t>
                      </a:r>
                      <a:r>
                        <a:rPr lang="sl-SI" sz="1200" baseline="0" dirty="0" smtClean="0"/>
                        <a:t> TEČAJ - LOGATEC</a:t>
                      </a:r>
                      <a:endParaRPr lang="sl-SI" sz="1200" dirty="0" smtClean="0">
                        <a:solidFill>
                          <a:schemeClr val="tx1"/>
                        </a:solidFill>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200" dirty="0" smtClean="0">
                          <a:solidFill>
                            <a:schemeClr val="tx1"/>
                          </a:solidFill>
                        </a:rPr>
                        <a:t>26. 9. – 30. 9. 2016</a:t>
                      </a:r>
                    </a:p>
                  </a:txBody>
                  <a:tcPr/>
                </a:tc>
              </a:tr>
              <a:tr h="217931">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200" dirty="0" smtClean="0"/>
                        <a:t>3. b,</a:t>
                      </a:r>
                      <a:r>
                        <a:rPr lang="sl-SI" sz="1200" baseline="0" dirty="0" smtClean="0"/>
                        <a:t>   </a:t>
                      </a:r>
                      <a:r>
                        <a:rPr lang="sl-SI" sz="1200" dirty="0" err="1" smtClean="0"/>
                        <a:t>3.</a:t>
                      </a:r>
                      <a:r>
                        <a:rPr lang="sl-SI" sz="1200" baseline="0" dirty="0" err="1" smtClean="0"/>
                        <a:t>r</a:t>
                      </a:r>
                      <a:r>
                        <a:rPr lang="sl-SI" sz="1200" baseline="0" dirty="0" smtClean="0"/>
                        <a:t> – Bukovje, Studeno, Planina</a:t>
                      </a:r>
                      <a:endParaRPr lang="sl-SI" sz="1200" dirty="0" smtClean="0"/>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200" dirty="0" smtClean="0"/>
                        <a:t>PLAVALNI</a:t>
                      </a:r>
                      <a:r>
                        <a:rPr lang="sl-SI" sz="1200" baseline="0" dirty="0" smtClean="0"/>
                        <a:t> TEČAJ - LOGATEC</a:t>
                      </a:r>
                      <a:endParaRPr lang="sl-SI" sz="1200" dirty="0" smtClean="0"/>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200" dirty="0" smtClean="0"/>
                        <a:t>10.10.</a:t>
                      </a:r>
                      <a:r>
                        <a:rPr lang="sl-SI" sz="1200" baseline="0" dirty="0" smtClean="0"/>
                        <a:t> – 14.10.2016</a:t>
                      </a:r>
                      <a:endParaRPr lang="sl-SI" sz="1200" dirty="0" smtClean="0"/>
                    </a:p>
                  </a:txBody>
                  <a:tcPr/>
                </a:tc>
              </a:tr>
              <a:tr h="217931">
                <a:tc>
                  <a:txBody>
                    <a:bodyPr/>
                    <a:lstStyle/>
                    <a:p>
                      <a:pPr algn="ctr"/>
                      <a:r>
                        <a:rPr lang="sl-SI" sz="1200" dirty="0" smtClean="0"/>
                        <a:t>4. – 5. r Bukovje,   5.</a:t>
                      </a:r>
                      <a:r>
                        <a:rPr lang="sl-SI" sz="1200" baseline="0" dirty="0" smtClean="0"/>
                        <a:t> a, 5. b</a:t>
                      </a:r>
                      <a:endParaRPr lang="sl-SI" sz="1200" dirty="0"/>
                    </a:p>
                  </a:txBody>
                  <a:tcPr/>
                </a:tc>
                <a:tc>
                  <a:txBody>
                    <a:bodyPr/>
                    <a:lstStyle/>
                    <a:p>
                      <a:pPr algn="ctr"/>
                      <a:r>
                        <a:rPr lang="sl-SI" sz="1200" dirty="0" smtClean="0"/>
                        <a:t>LŠN -  ČATEŽ</a:t>
                      </a:r>
                      <a:endParaRPr lang="sl-SI" sz="1200" dirty="0"/>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200" dirty="0" smtClean="0"/>
                        <a:t>29.5. – 2.6.2017</a:t>
                      </a:r>
                    </a:p>
                  </a:txBody>
                  <a:tcPr/>
                </a:tc>
              </a:tr>
            </a:tbl>
          </a:graphicData>
        </a:graphic>
      </p:graphicFrame>
      <p:sp>
        <p:nvSpPr>
          <p:cNvPr id="10" name="Naslov 1"/>
          <p:cNvSpPr txBox="1">
            <a:spLocks/>
          </p:cNvSpPr>
          <p:nvPr/>
        </p:nvSpPr>
        <p:spPr>
          <a:xfrm>
            <a:off x="729709" y="544689"/>
            <a:ext cx="7886700" cy="39957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600" b="1" dirty="0" smtClean="0">
                <a:latin typeface="Calibri" panose="020F0502020204030204" pitchFamily="34" charset="0"/>
              </a:rPr>
              <a:t>ŠOLA V NARAVI IN NARAVOSLOVNI TABORI V CŠOD</a:t>
            </a:r>
            <a:endParaRPr lang="sl-SI" sz="1600" b="1" dirty="0">
              <a:latin typeface="Calibri" panose="020F0502020204030204" pitchFamily="34" charset="0"/>
            </a:endParaRPr>
          </a:p>
        </p:txBody>
      </p:sp>
      <p:sp>
        <p:nvSpPr>
          <p:cNvPr id="4" name="Označba mesta številke diapozitiva 3"/>
          <p:cNvSpPr>
            <a:spLocks noGrp="1"/>
          </p:cNvSpPr>
          <p:nvPr>
            <p:ph type="sldNum" sz="quarter" idx="12"/>
          </p:nvPr>
        </p:nvSpPr>
        <p:spPr/>
        <p:txBody>
          <a:bodyPr/>
          <a:lstStyle/>
          <a:p>
            <a:fld id="{C1098D97-D47F-4185-AB0A-1FBD1691CD49}" type="slidenum">
              <a:rPr lang="sl-SI" smtClean="0"/>
              <a:pPr/>
              <a:t>16</a:t>
            </a:fld>
            <a:endParaRPr lang="sl-SI"/>
          </a:p>
        </p:txBody>
      </p:sp>
    </p:spTree>
    <p:extLst>
      <p:ext uri="{BB962C8B-B14F-4D97-AF65-F5344CB8AC3E}">
        <p14:creationId xmlns:p14="http://schemas.microsoft.com/office/powerpoint/2010/main" val="39351696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1"/>
          <p:cNvSpPr txBox="1">
            <a:spLocks/>
          </p:cNvSpPr>
          <p:nvPr/>
        </p:nvSpPr>
        <p:spPr>
          <a:xfrm>
            <a:off x="577893" y="279772"/>
            <a:ext cx="7886700" cy="39957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endParaRPr lang="sl-SI" sz="1600" b="1" dirty="0">
              <a:latin typeface="Calibri" panose="020F0502020204030204" pitchFamily="34" charset="0"/>
            </a:endParaRPr>
          </a:p>
        </p:txBody>
      </p:sp>
      <p:sp>
        <p:nvSpPr>
          <p:cNvPr id="7" name="Naslov 1"/>
          <p:cNvSpPr txBox="1">
            <a:spLocks/>
          </p:cNvSpPr>
          <p:nvPr/>
        </p:nvSpPr>
        <p:spPr>
          <a:xfrm>
            <a:off x="755576" y="3226052"/>
            <a:ext cx="7886700" cy="39957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600" b="1" dirty="0" smtClean="0">
                <a:latin typeface="Calibri" panose="020F0502020204030204" pitchFamily="34" charset="0"/>
              </a:rPr>
              <a:t>EKSKURZIJE</a:t>
            </a:r>
            <a:endParaRPr lang="sl-SI" sz="1600" b="1" dirty="0">
              <a:latin typeface="Calibri" panose="020F0502020204030204" pitchFamily="34" charset="0"/>
            </a:endParaRPr>
          </a:p>
        </p:txBody>
      </p:sp>
      <p:graphicFrame>
        <p:nvGraphicFramePr>
          <p:cNvPr id="8" name="Tabela 7"/>
          <p:cNvGraphicFramePr>
            <a:graphicFrameLocks noGrp="1"/>
          </p:cNvGraphicFramePr>
          <p:nvPr>
            <p:extLst>
              <p:ext uri="{D42A27DB-BD31-4B8C-83A1-F6EECF244321}">
                <p14:modId xmlns:p14="http://schemas.microsoft.com/office/powerpoint/2010/main" val="444598225"/>
              </p:ext>
            </p:extLst>
          </p:nvPr>
        </p:nvGraphicFramePr>
        <p:xfrm>
          <a:off x="828640" y="3557798"/>
          <a:ext cx="7541670" cy="2781300"/>
        </p:xfrm>
        <a:graphic>
          <a:graphicData uri="http://schemas.openxmlformats.org/drawingml/2006/table">
            <a:tbl>
              <a:tblPr firstRow="1" bandRow="1">
                <a:tableStyleId>{93296810-A885-4BE3-A3E7-6D5BEEA58F35}</a:tableStyleId>
              </a:tblPr>
              <a:tblGrid>
                <a:gridCol w="2359010"/>
                <a:gridCol w="3022421"/>
                <a:gridCol w="2160239"/>
              </a:tblGrid>
              <a:tr h="232622">
                <a:tc>
                  <a:txBody>
                    <a:bodyPr/>
                    <a:lstStyle/>
                    <a:p>
                      <a:pPr algn="ctr"/>
                      <a:r>
                        <a:rPr lang="sl-SI" sz="1300" dirty="0" smtClean="0"/>
                        <a:t>RAZRED</a:t>
                      </a:r>
                      <a:endParaRPr lang="sl-SI" sz="1300" dirty="0"/>
                    </a:p>
                  </a:txBody>
                  <a:tcPr/>
                </a:tc>
                <a:tc>
                  <a:txBody>
                    <a:bodyPr/>
                    <a:lstStyle/>
                    <a:p>
                      <a:pPr algn="ctr"/>
                      <a:r>
                        <a:rPr lang="sl-SI" sz="1300" dirty="0" smtClean="0"/>
                        <a:t>RELACIJA</a:t>
                      </a:r>
                      <a:endParaRPr lang="sl-SI" sz="1300" dirty="0"/>
                    </a:p>
                  </a:txBody>
                  <a:tcPr/>
                </a:tc>
                <a:tc>
                  <a:txBody>
                    <a:bodyPr/>
                    <a:lstStyle/>
                    <a:p>
                      <a:pPr algn="ctr"/>
                      <a:r>
                        <a:rPr lang="sl-SI" sz="1300" baseline="0" dirty="0" smtClean="0"/>
                        <a:t>DATUM</a:t>
                      </a:r>
                      <a:endParaRPr lang="sl-SI" sz="1300" dirty="0"/>
                    </a:p>
                  </a:txBody>
                  <a:tcPr/>
                </a:tc>
              </a:tr>
              <a:tr h="217931">
                <a:tc>
                  <a:txBody>
                    <a:bodyPr/>
                    <a:lstStyle/>
                    <a:p>
                      <a:pPr algn="ctr"/>
                      <a:r>
                        <a:rPr lang="sl-SI" dirty="0" smtClean="0"/>
                        <a:t>6. r</a:t>
                      </a:r>
                      <a:endParaRPr lang="sl-SI" dirty="0">
                        <a:solidFill>
                          <a:schemeClr val="tx1"/>
                        </a:solidFill>
                      </a:endParaRPr>
                    </a:p>
                  </a:txBody>
                  <a:tcPr/>
                </a:tc>
                <a:tc>
                  <a:txBody>
                    <a:bodyPr/>
                    <a:lstStyle/>
                    <a:p>
                      <a:pPr algn="ctr"/>
                      <a:r>
                        <a:rPr lang="sl-SI" dirty="0" smtClean="0"/>
                        <a:t>Kras in Primorje  </a:t>
                      </a:r>
                      <a:endParaRPr lang="sl-SI" dirty="0">
                        <a:solidFill>
                          <a:schemeClr val="tx1"/>
                        </a:solidFill>
                      </a:endParaRPr>
                    </a:p>
                  </a:txBody>
                  <a:tcPr/>
                </a:tc>
                <a:tc>
                  <a:txBody>
                    <a:bodyPr/>
                    <a:lstStyle/>
                    <a:p>
                      <a:pPr algn="ctr"/>
                      <a:r>
                        <a:rPr lang="sl-SI" dirty="0" smtClean="0"/>
                        <a:t>3. 4. 2017</a:t>
                      </a:r>
                      <a:endParaRPr lang="sl-SI" dirty="0">
                        <a:solidFill>
                          <a:schemeClr val="tx1"/>
                        </a:solidFill>
                      </a:endParaRPr>
                    </a:p>
                  </a:txBody>
                  <a:tcPr/>
                </a:tc>
              </a:tr>
              <a:tr h="217931">
                <a:tc>
                  <a:txBody>
                    <a:bodyPr/>
                    <a:lstStyle/>
                    <a:p>
                      <a:pPr algn="ctr"/>
                      <a:r>
                        <a:rPr lang="sl-SI" dirty="0" smtClean="0"/>
                        <a:t>7. r </a:t>
                      </a:r>
                      <a:endParaRPr lang="sl-SI" dirty="0">
                        <a:solidFill>
                          <a:schemeClr val="tx1"/>
                        </a:solidFill>
                      </a:endParaRPr>
                    </a:p>
                  </a:txBody>
                  <a:tcPr/>
                </a:tc>
                <a:tc>
                  <a:txBody>
                    <a:bodyPr/>
                    <a:lstStyle/>
                    <a:p>
                      <a:pPr algn="ctr"/>
                      <a:r>
                        <a:rPr lang="sl-SI" dirty="0" smtClean="0"/>
                        <a:t>Škofja Loka, Vrba, Bohinj</a:t>
                      </a:r>
                      <a:endParaRPr lang="sl-SI" dirty="0">
                        <a:solidFill>
                          <a:schemeClr val="tx1"/>
                        </a:solidFill>
                      </a:endParaRPr>
                    </a:p>
                  </a:txBody>
                  <a:tcPr/>
                </a:tc>
                <a:tc>
                  <a:txBody>
                    <a:bodyPr/>
                    <a:lstStyle/>
                    <a:p>
                      <a:pPr algn="ctr"/>
                      <a:r>
                        <a:rPr lang="sl-SI" dirty="0" smtClean="0"/>
                        <a:t>maj / junij  2017</a:t>
                      </a:r>
                      <a:endParaRPr lang="sl-SI" dirty="0">
                        <a:solidFill>
                          <a:schemeClr val="tx1"/>
                        </a:solidFill>
                      </a:endParaRPr>
                    </a:p>
                  </a:txBody>
                  <a:tcPr/>
                </a:tc>
              </a:tr>
              <a:tr h="217931">
                <a:tc>
                  <a:txBody>
                    <a:bodyPr/>
                    <a:lstStyle/>
                    <a:p>
                      <a:pPr algn="ctr"/>
                      <a:r>
                        <a:rPr lang="sl-SI" dirty="0" smtClean="0"/>
                        <a:t>8. r</a:t>
                      </a:r>
                      <a:endParaRPr lang="sl-SI" dirty="0">
                        <a:solidFill>
                          <a:schemeClr val="tx1"/>
                        </a:solidFill>
                      </a:endParaRPr>
                    </a:p>
                  </a:txBody>
                  <a:tcPr/>
                </a:tc>
                <a:tc>
                  <a:txBody>
                    <a:bodyPr/>
                    <a:lstStyle/>
                    <a:p>
                      <a:pPr algn="ctr"/>
                      <a:r>
                        <a:rPr lang="sl-SI" dirty="0" smtClean="0"/>
                        <a:t>Začetki</a:t>
                      </a:r>
                      <a:r>
                        <a:rPr lang="sl-SI" baseline="0" dirty="0" smtClean="0"/>
                        <a:t> slovenske književnosti na Dolenjskem in Krki</a:t>
                      </a:r>
                      <a:endParaRPr lang="sl-SI" dirty="0">
                        <a:solidFill>
                          <a:schemeClr val="tx1"/>
                        </a:solidFill>
                      </a:endParaRPr>
                    </a:p>
                  </a:txBody>
                  <a:tcPr/>
                </a:tc>
                <a:tc>
                  <a:txBody>
                    <a:bodyPr/>
                    <a:lstStyle/>
                    <a:p>
                      <a:pPr algn="ctr"/>
                      <a:r>
                        <a:rPr lang="sl-SI" dirty="0" smtClean="0"/>
                        <a:t>30. 5. 2016</a:t>
                      </a:r>
                      <a:endParaRPr lang="sl-SI" dirty="0">
                        <a:solidFill>
                          <a:schemeClr val="tx1"/>
                        </a:solidFill>
                      </a:endParaRPr>
                    </a:p>
                  </a:txBody>
                  <a:tcPr/>
                </a:tc>
              </a:tr>
              <a:tr h="217931">
                <a:tc>
                  <a:txBody>
                    <a:bodyPr/>
                    <a:lstStyle/>
                    <a:p>
                      <a:pPr algn="ctr"/>
                      <a:r>
                        <a:rPr lang="sl-SI" dirty="0" smtClean="0"/>
                        <a:t>9. r </a:t>
                      </a:r>
                      <a:endParaRPr lang="sl-SI" dirty="0">
                        <a:solidFill>
                          <a:schemeClr val="tx1"/>
                        </a:solidFill>
                      </a:endParaRPr>
                    </a:p>
                  </a:txBody>
                  <a:tcPr/>
                </a:tc>
                <a:tc>
                  <a:txBody>
                    <a:bodyPr/>
                    <a:lstStyle/>
                    <a:p>
                      <a:pPr algn="ctr"/>
                      <a:r>
                        <a:rPr lang="sl-SI" dirty="0" smtClean="0"/>
                        <a:t>Posočje - Vršič</a:t>
                      </a:r>
                      <a:endParaRPr lang="sl-SI" dirty="0">
                        <a:solidFill>
                          <a:schemeClr val="tx1"/>
                        </a:solidFill>
                      </a:endParaRPr>
                    </a:p>
                  </a:txBody>
                  <a:tcPr/>
                </a:tc>
                <a:tc>
                  <a:txBody>
                    <a:bodyPr/>
                    <a:lstStyle/>
                    <a:p>
                      <a:pPr algn="ctr"/>
                      <a:r>
                        <a:rPr lang="sl-SI" dirty="0" smtClean="0"/>
                        <a:t>September / oktober 2016</a:t>
                      </a:r>
                      <a:endParaRPr lang="sl-SI" dirty="0">
                        <a:solidFill>
                          <a:schemeClr val="tx1"/>
                        </a:solidFill>
                      </a:endParaRPr>
                    </a:p>
                  </a:txBody>
                  <a:tcPr/>
                </a:tc>
              </a:tr>
              <a:tr h="217931">
                <a:tc>
                  <a:txBody>
                    <a:bodyPr/>
                    <a:lstStyle/>
                    <a:p>
                      <a:pPr algn="ctr"/>
                      <a:r>
                        <a:rPr lang="sl-SI" dirty="0" smtClean="0"/>
                        <a:t>9. r</a:t>
                      </a:r>
                      <a:endParaRPr lang="sl-SI" dirty="0">
                        <a:solidFill>
                          <a:schemeClr val="tx1"/>
                        </a:solidFill>
                      </a:endParaRPr>
                    </a:p>
                  </a:txBody>
                  <a:tcPr/>
                </a:tc>
                <a:tc>
                  <a:txBody>
                    <a:bodyPr/>
                    <a:lstStyle/>
                    <a:p>
                      <a:pPr algn="ctr"/>
                      <a:r>
                        <a:rPr lang="sl-SI" dirty="0" smtClean="0"/>
                        <a:t>Zagreb</a:t>
                      </a:r>
                      <a:endParaRPr lang="sl-SI" dirty="0">
                        <a:solidFill>
                          <a:schemeClr val="tx1"/>
                        </a:solidFill>
                      </a:endParaRPr>
                    </a:p>
                  </a:txBody>
                  <a:tcPr/>
                </a:tc>
                <a:tc>
                  <a:txBody>
                    <a:bodyPr/>
                    <a:lstStyle/>
                    <a:p>
                      <a:pPr algn="ctr"/>
                      <a:r>
                        <a:rPr lang="sl-SI" dirty="0" smtClean="0"/>
                        <a:t>29. 5. 2017</a:t>
                      </a:r>
                      <a:endParaRPr lang="sl-SI" dirty="0">
                        <a:solidFill>
                          <a:schemeClr val="tx1"/>
                        </a:solidFill>
                      </a:endParaRPr>
                    </a:p>
                  </a:txBody>
                  <a:tcPr/>
                </a:tc>
              </a:tr>
              <a:tr h="217931">
                <a:tc>
                  <a:txBody>
                    <a:bodyPr/>
                    <a:lstStyle/>
                    <a:p>
                      <a:pPr algn="ctr"/>
                      <a:r>
                        <a:rPr lang="sl-SI" sz="1200" dirty="0" smtClean="0"/>
                        <a:t>IZBIRNI PREDMET</a:t>
                      </a:r>
                      <a:r>
                        <a:rPr lang="sl-SI" sz="1200" baseline="0" dirty="0" smtClean="0"/>
                        <a:t> </a:t>
                      </a:r>
                      <a:r>
                        <a:rPr lang="sl-SI" sz="1200" dirty="0" smtClean="0"/>
                        <a:t> ITALIJANŠČINA</a:t>
                      </a:r>
                      <a:endParaRPr lang="sl-SI" sz="1200" dirty="0"/>
                    </a:p>
                  </a:txBody>
                  <a:tcPr/>
                </a:tc>
                <a:tc>
                  <a:txBody>
                    <a:bodyPr/>
                    <a:lstStyle/>
                    <a:p>
                      <a:pPr algn="ctr"/>
                      <a:r>
                        <a:rPr lang="sl-SI" dirty="0" smtClean="0"/>
                        <a:t>Strokovna ekskurzija v Italijo</a:t>
                      </a:r>
                      <a:endParaRPr lang="sl-SI" dirty="0"/>
                    </a:p>
                  </a:txBody>
                  <a:tcPr/>
                </a:tc>
                <a:tc>
                  <a:txBody>
                    <a:bodyPr/>
                    <a:lstStyle/>
                    <a:p>
                      <a:pPr algn="ctr"/>
                      <a:r>
                        <a:rPr lang="sl-SI" dirty="0" smtClean="0"/>
                        <a:t>april / maj 2017</a:t>
                      </a:r>
                      <a:endParaRPr lang="sl-SI" dirty="0"/>
                    </a:p>
                  </a:txBody>
                  <a:tcPr/>
                </a:tc>
              </a:tr>
              <a:tr h="217931">
                <a:tc>
                  <a:txBody>
                    <a:bodyPr/>
                    <a:lstStyle/>
                    <a:p>
                      <a:pPr algn="ctr"/>
                      <a:r>
                        <a:rPr lang="sl-SI" sz="1200" dirty="0" smtClean="0"/>
                        <a:t>IZBIRNI</a:t>
                      </a:r>
                      <a:r>
                        <a:rPr lang="sl-SI" sz="1200" baseline="0" dirty="0" smtClean="0"/>
                        <a:t> PREDMET LIKOVNO SNOVANJE</a:t>
                      </a:r>
                      <a:endParaRPr lang="sl-SI" sz="1200" dirty="0"/>
                    </a:p>
                  </a:txBody>
                  <a:tcPr/>
                </a:tc>
                <a:tc>
                  <a:txBody>
                    <a:bodyPr/>
                    <a:lstStyle/>
                    <a:p>
                      <a:pPr algn="ctr"/>
                      <a:r>
                        <a:rPr lang="sl-SI" dirty="0" smtClean="0"/>
                        <a:t>Strokovna ekskurzija – Narodna galerija Ljubljana</a:t>
                      </a:r>
                      <a:endParaRPr lang="sl-SI" dirty="0"/>
                    </a:p>
                  </a:txBody>
                  <a:tcPr/>
                </a:tc>
                <a:tc>
                  <a:txBody>
                    <a:bodyPr/>
                    <a:lstStyle/>
                    <a:p>
                      <a:pPr algn="ctr"/>
                      <a:r>
                        <a:rPr lang="sl-SI" dirty="0" smtClean="0">
                          <a:solidFill>
                            <a:schemeClr val="tx1"/>
                          </a:solidFill>
                        </a:rPr>
                        <a:t>Šol. l. 2016 / 2017</a:t>
                      </a:r>
                      <a:endParaRPr lang="sl-SI" dirty="0">
                        <a:solidFill>
                          <a:schemeClr val="tx1"/>
                        </a:solidFill>
                      </a:endParaRPr>
                    </a:p>
                  </a:txBody>
                  <a:tcPr/>
                </a:tc>
              </a:tr>
            </a:tbl>
          </a:graphicData>
        </a:graphic>
      </p:graphicFrame>
      <p:sp>
        <p:nvSpPr>
          <p:cNvPr id="4" name="Označba mesta številke diapozitiva 3"/>
          <p:cNvSpPr>
            <a:spLocks noGrp="1"/>
          </p:cNvSpPr>
          <p:nvPr>
            <p:ph type="sldNum" sz="quarter" idx="12"/>
          </p:nvPr>
        </p:nvSpPr>
        <p:spPr/>
        <p:txBody>
          <a:bodyPr/>
          <a:lstStyle/>
          <a:p>
            <a:fld id="{C1098D97-D47F-4185-AB0A-1FBD1691CD49}" type="slidenum">
              <a:rPr lang="sl-SI" smtClean="0"/>
              <a:pPr/>
              <a:t>17</a:t>
            </a:fld>
            <a:endParaRPr lang="sl-SI"/>
          </a:p>
        </p:txBody>
      </p:sp>
      <p:sp>
        <p:nvSpPr>
          <p:cNvPr id="6" name="Naslov 1"/>
          <p:cNvSpPr txBox="1">
            <a:spLocks/>
          </p:cNvSpPr>
          <p:nvPr/>
        </p:nvSpPr>
        <p:spPr>
          <a:xfrm>
            <a:off x="656125" y="463791"/>
            <a:ext cx="7886700" cy="39957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600" b="1" dirty="0" smtClean="0">
                <a:latin typeface="Calibri" panose="020F0502020204030204" pitchFamily="34" charset="0"/>
              </a:rPr>
              <a:t>DNEVNI  CENTRI</a:t>
            </a:r>
            <a:endParaRPr lang="sl-SI" sz="1600" b="1" dirty="0">
              <a:latin typeface="Calibri" panose="020F0502020204030204" pitchFamily="34" charset="0"/>
            </a:endParaRPr>
          </a:p>
        </p:txBody>
      </p:sp>
      <p:graphicFrame>
        <p:nvGraphicFramePr>
          <p:cNvPr id="9" name="Tabela 8"/>
          <p:cNvGraphicFramePr>
            <a:graphicFrameLocks noGrp="1"/>
          </p:cNvGraphicFramePr>
          <p:nvPr>
            <p:extLst>
              <p:ext uri="{D42A27DB-BD31-4B8C-83A1-F6EECF244321}">
                <p14:modId xmlns:p14="http://schemas.microsoft.com/office/powerpoint/2010/main" val="115623814"/>
              </p:ext>
            </p:extLst>
          </p:nvPr>
        </p:nvGraphicFramePr>
        <p:xfrm>
          <a:off x="828640" y="721439"/>
          <a:ext cx="7541670" cy="2369820"/>
        </p:xfrm>
        <a:graphic>
          <a:graphicData uri="http://schemas.openxmlformats.org/drawingml/2006/table">
            <a:tbl>
              <a:tblPr firstRow="1" bandRow="1">
                <a:tableStyleId>{93296810-A885-4BE3-A3E7-6D5BEEA58F35}</a:tableStyleId>
              </a:tblPr>
              <a:tblGrid>
                <a:gridCol w="2359010"/>
                <a:gridCol w="3022421"/>
                <a:gridCol w="2160239"/>
              </a:tblGrid>
              <a:tr h="216296">
                <a:tc>
                  <a:txBody>
                    <a:bodyPr/>
                    <a:lstStyle/>
                    <a:p>
                      <a:pPr algn="ctr"/>
                      <a:r>
                        <a:rPr lang="sl-SI" sz="1300" dirty="0" smtClean="0"/>
                        <a:t>RAZRED</a:t>
                      </a:r>
                      <a:endParaRPr lang="sl-SI" sz="1300" dirty="0"/>
                    </a:p>
                  </a:txBody>
                  <a:tcPr/>
                </a:tc>
                <a:tc>
                  <a:txBody>
                    <a:bodyPr/>
                    <a:lstStyle/>
                    <a:p>
                      <a:pPr algn="ctr"/>
                      <a:r>
                        <a:rPr lang="sl-SI" sz="1300" dirty="0" smtClean="0"/>
                        <a:t>RELACIJA</a:t>
                      </a:r>
                      <a:endParaRPr lang="sl-SI" sz="1300" dirty="0"/>
                    </a:p>
                  </a:txBody>
                  <a:tcPr/>
                </a:tc>
                <a:tc>
                  <a:txBody>
                    <a:bodyPr/>
                    <a:lstStyle/>
                    <a:p>
                      <a:pPr algn="ctr"/>
                      <a:r>
                        <a:rPr lang="sl-SI" sz="1300" baseline="0" dirty="0" smtClean="0"/>
                        <a:t>DATUM</a:t>
                      </a:r>
                      <a:endParaRPr lang="sl-SI" sz="1300" dirty="0"/>
                    </a:p>
                  </a:txBody>
                  <a:tcPr/>
                </a:tc>
              </a:tr>
              <a:tr h="130600">
                <a:tc>
                  <a:txBody>
                    <a:bodyPr/>
                    <a:lstStyle/>
                    <a:p>
                      <a:pPr algn="ctr"/>
                      <a:r>
                        <a:rPr lang="sl-SI" dirty="0" smtClean="0"/>
                        <a:t>1. – 5. r  / Bukovje, Studeno</a:t>
                      </a:r>
                      <a:endParaRPr lang="sl-SI" dirty="0">
                        <a:solidFill>
                          <a:schemeClr val="tx1"/>
                        </a:solidFill>
                      </a:endParaRPr>
                    </a:p>
                  </a:txBody>
                  <a:tcPr/>
                </a:tc>
                <a:tc>
                  <a:txBody>
                    <a:bodyPr/>
                    <a:lstStyle/>
                    <a:p>
                      <a:pPr algn="ctr"/>
                      <a:r>
                        <a:rPr lang="sl-SI" dirty="0" smtClean="0"/>
                        <a:t>Rakov Škocjan</a:t>
                      </a:r>
                      <a:endParaRPr lang="sl-SI" dirty="0">
                        <a:solidFill>
                          <a:schemeClr val="tx1"/>
                        </a:solidFill>
                      </a:endParaRPr>
                    </a:p>
                  </a:txBody>
                  <a:tcPr/>
                </a:tc>
                <a:tc>
                  <a:txBody>
                    <a:bodyPr/>
                    <a:lstStyle/>
                    <a:p>
                      <a:pPr algn="ctr"/>
                      <a:r>
                        <a:rPr lang="sl-SI" dirty="0" smtClean="0"/>
                        <a:t>12.9.2016</a:t>
                      </a:r>
                      <a:endParaRPr lang="sl-SI" dirty="0">
                        <a:solidFill>
                          <a:schemeClr val="tx1"/>
                        </a:solidFill>
                      </a:endParaRPr>
                    </a:p>
                  </a:txBody>
                  <a:tcPr/>
                </a:tc>
              </a:tr>
              <a:tr h="130600">
                <a:tc>
                  <a:txBody>
                    <a:bodyPr/>
                    <a:lstStyle/>
                    <a:p>
                      <a:pPr algn="ctr"/>
                      <a:r>
                        <a:rPr lang="sl-SI" dirty="0" smtClean="0"/>
                        <a:t>1. – 5. r  / Planina</a:t>
                      </a:r>
                      <a:endParaRPr lang="sl-SI" dirty="0">
                        <a:solidFill>
                          <a:schemeClr val="tx1"/>
                        </a:solidFill>
                      </a:endParaRPr>
                    </a:p>
                  </a:txBody>
                  <a:tcPr/>
                </a:tc>
                <a:tc>
                  <a:txBody>
                    <a:bodyPr/>
                    <a:lstStyle/>
                    <a:p>
                      <a:pPr algn="ctr"/>
                      <a:r>
                        <a:rPr lang="sl-SI" dirty="0" smtClean="0"/>
                        <a:t>Rakov Škocjan</a:t>
                      </a:r>
                      <a:endParaRPr lang="sl-SI" dirty="0">
                        <a:solidFill>
                          <a:schemeClr val="tx1"/>
                        </a:solidFill>
                      </a:endParaRPr>
                    </a:p>
                  </a:txBody>
                  <a:tcPr/>
                </a:tc>
                <a:tc>
                  <a:txBody>
                    <a:bodyPr/>
                    <a:lstStyle/>
                    <a:p>
                      <a:pPr algn="ctr"/>
                      <a:r>
                        <a:rPr lang="sl-SI" dirty="0" smtClean="0"/>
                        <a:t>14.9.2016</a:t>
                      </a:r>
                      <a:endParaRPr lang="sl-SI" dirty="0">
                        <a:solidFill>
                          <a:schemeClr val="tx1"/>
                        </a:solidFill>
                      </a:endParaRPr>
                    </a:p>
                  </a:txBody>
                  <a:tcPr/>
                </a:tc>
              </a:tr>
              <a:tr h="221015">
                <a:tc>
                  <a:txBody>
                    <a:bodyPr/>
                    <a:lstStyle/>
                    <a:p>
                      <a:pPr algn="ctr"/>
                      <a:r>
                        <a:rPr lang="sl-SI" sz="1200" dirty="0" smtClean="0"/>
                        <a:t>5. – 9. r  /  Nadarjeni </a:t>
                      </a:r>
                      <a:endParaRPr lang="sl-SI" sz="1200" dirty="0"/>
                    </a:p>
                  </a:txBody>
                  <a:tcPr/>
                </a:tc>
                <a:tc>
                  <a:txBody>
                    <a:bodyPr/>
                    <a:lstStyle/>
                    <a:p>
                      <a:pPr algn="ctr"/>
                      <a:r>
                        <a:rPr lang="sl-SI" dirty="0" smtClean="0"/>
                        <a:t>Gradovi ob Savi</a:t>
                      </a:r>
                      <a:endParaRPr lang="sl-SI" dirty="0"/>
                    </a:p>
                  </a:txBody>
                  <a:tcPr/>
                </a:tc>
                <a:tc>
                  <a:txBody>
                    <a:bodyPr/>
                    <a:lstStyle/>
                    <a:p>
                      <a:pPr algn="ctr"/>
                      <a:r>
                        <a:rPr lang="sl-SI" dirty="0" smtClean="0"/>
                        <a:t>3.4.2017</a:t>
                      </a:r>
                      <a:endParaRPr lang="sl-SI" dirty="0">
                        <a:solidFill>
                          <a:schemeClr val="tx1"/>
                        </a:solidFill>
                      </a:endParaRPr>
                    </a:p>
                  </a:txBody>
                  <a:tcPr/>
                </a:tc>
              </a:tr>
              <a:tr h="221015">
                <a:tc>
                  <a:txBody>
                    <a:bodyPr/>
                    <a:lstStyle/>
                    <a:p>
                      <a:pPr algn="ctr"/>
                      <a:r>
                        <a:rPr lang="sl-SI" sz="1200" dirty="0" smtClean="0"/>
                        <a:t>6. r </a:t>
                      </a:r>
                      <a:endParaRPr lang="sl-SI" sz="1200" dirty="0"/>
                    </a:p>
                  </a:txBody>
                  <a:tcPr/>
                </a:tc>
                <a:tc>
                  <a:txBody>
                    <a:bodyPr/>
                    <a:lstStyle/>
                    <a:p>
                      <a:pPr algn="ctr"/>
                      <a:r>
                        <a:rPr lang="sl-SI" dirty="0" smtClean="0"/>
                        <a:t>Arboretum</a:t>
                      </a:r>
                      <a:r>
                        <a:rPr lang="sl-SI" baseline="0" dirty="0" smtClean="0"/>
                        <a:t> Volčji potok</a:t>
                      </a:r>
                      <a:endParaRPr lang="sl-SI" dirty="0"/>
                    </a:p>
                  </a:txBody>
                  <a:tcPr/>
                </a:tc>
                <a:tc>
                  <a:txBody>
                    <a:bodyPr/>
                    <a:lstStyle/>
                    <a:p>
                      <a:pPr algn="ctr"/>
                      <a:r>
                        <a:rPr lang="sl-SI" dirty="0" smtClean="0"/>
                        <a:t>5.9.2016</a:t>
                      </a:r>
                      <a:endParaRPr lang="sl-SI" dirty="0">
                        <a:solidFill>
                          <a:schemeClr val="tx1"/>
                        </a:solidFill>
                      </a:endParaRPr>
                    </a:p>
                  </a:txBody>
                  <a:tcPr/>
                </a:tc>
              </a:tr>
              <a:tr h="221015">
                <a:tc>
                  <a:txBody>
                    <a:bodyPr/>
                    <a:lstStyle/>
                    <a:p>
                      <a:pPr algn="ctr"/>
                      <a:r>
                        <a:rPr lang="sl-SI" sz="1200" dirty="0" smtClean="0"/>
                        <a:t>6. r</a:t>
                      </a:r>
                      <a:endParaRPr lang="sl-SI" sz="1200" dirty="0"/>
                    </a:p>
                  </a:txBody>
                  <a:tcPr/>
                </a:tc>
                <a:tc>
                  <a:txBody>
                    <a:bodyPr/>
                    <a:lstStyle/>
                    <a:p>
                      <a:pPr algn="ctr"/>
                      <a:r>
                        <a:rPr lang="sl-SI" dirty="0" smtClean="0"/>
                        <a:t>Bela krajina</a:t>
                      </a:r>
                      <a:endParaRPr lang="sl-SI" dirty="0"/>
                    </a:p>
                  </a:txBody>
                  <a:tcPr/>
                </a:tc>
                <a:tc>
                  <a:txBody>
                    <a:bodyPr/>
                    <a:lstStyle/>
                    <a:p>
                      <a:pPr algn="ctr"/>
                      <a:r>
                        <a:rPr lang="sl-SI" dirty="0" smtClean="0"/>
                        <a:t>5.6.2017</a:t>
                      </a:r>
                      <a:endParaRPr lang="sl-SI" dirty="0">
                        <a:solidFill>
                          <a:schemeClr val="tx1"/>
                        </a:solidFill>
                      </a:endParaRPr>
                    </a:p>
                  </a:txBody>
                  <a:tcPr/>
                </a:tc>
              </a:tr>
              <a:tr h="221015">
                <a:tc>
                  <a:txBody>
                    <a:bodyPr/>
                    <a:lstStyle/>
                    <a:p>
                      <a:pPr algn="ctr"/>
                      <a:r>
                        <a:rPr lang="sl-SI" sz="1200" dirty="0" smtClean="0"/>
                        <a:t>9. r</a:t>
                      </a:r>
                      <a:endParaRPr lang="sl-SI" sz="1200" dirty="0"/>
                    </a:p>
                  </a:txBody>
                  <a:tcPr/>
                </a:tc>
                <a:tc>
                  <a:txBody>
                    <a:bodyPr/>
                    <a:lstStyle/>
                    <a:p>
                      <a:pPr algn="ctr"/>
                      <a:r>
                        <a:rPr lang="sl-SI" dirty="0" smtClean="0"/>
                        <a:t>Jama Dimnice</a:t>
                      </a:r>
                      <a:endParaRPr lang="sl-SI" dirty="0"/>
                    </a:p>
                  </a:txBody>
                  <a:tcPr/>
                </a:tc>
                <a:tc>
                  <a:txBody>
                    <a:bodyPr/>
                    <a:lstStyle/>
                    <a:p>
                      <a:pPr algn="ctr"/>
                      <a:r>
                        <a:rPr lang="sl-SI" dirty="0" smtClean="0"/>
                        <a:t>25.11.2016</a:t>
                      </a:r>
                      <a:endParaRPr lang="sl-SI" dirty="0">
                        <a:solidFill>
                          <a:schemeClr val="tx1"/>
                        </a:solidFill>
                      </a:endParaRPr>
                    </a:p>
                  </a:txBody>
                  <a:tcPr/>
                </a:tc>
              </a:tr>
              <a:tr h="221015">
                <a:tc>
                  <a:txBody>
                    <a:bodyPr/>
                    <a:lstStyle/>
                    <a:p>
                      <a:pPr algn="ctr"/>
                      <a:r>
                        <a:rPr lang="sl-SI" sz="1200" dirty="0" smtClean="0"/>
                        <a:t>9. r</a:t>
                      </a:r>
                      <a:endParaRPr lang="sl-SI" sz="1200" dirty="0"/>
                    </a:p>
                  </a:txBody>
                  <a:tcPr/>
                </a:tc>
                <a:tc>
                  <a:txBody>
                    <a:bodyPr/>
                    <a:lstStyle/>
                    <a:p>
                      <a:pPr algn="ctr"/>
                      <a:r>
                        <a:rPr lang="sl-SI" dirty="0" smtClean="0"/>
                        <a:t>Ljubljansko barje</a:t>
                      </a:r>
                      <a:endParaRPr lang="sl-SI" dirty="0"/>
                    </a:p>
                  </a:txBody>
                  <a:tcPr/>
                </a:tc>
                <a:tc>
                  <a:txBody>
                    <a:bodyPr/>
                    <a:lstStyle/>
                    <a:p>
                      <a:pPr algn="ctr"/>
                      <a:r>
                        <a:rPr lang="sl-SI" dirty="0" smtClean="0"/>
                        <a:t>17.5.2017</a:t>
                      </a:r>
                      <a:endParaRPr lang="sl-SI" dirty="0">
                        <a:solidFill>
                          <a:schemeClr val="tx1"/>
                        </a:solidFill>
                      </a:endParaRPr>
                    </a:p>
                  </a:txBody>
                  <a:tcPr/>
                </a:tc>
              </a:tr>
            </a:tbl>
          </a:graphicData>
        </a:graphic>
      </p:graphicFrame>
    </p:spTree>
    <p:extLst>
      <p:ext uri="{BB962C8B-B14F-4D97-AF65-F5344CB8AC3E}">
        <p14:creationId xmlns:p14="http://schemas.microsoft.com/office/powerpoint/2010/main" val="14669264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1"/>
          <p:cNvSpPr txBox="1">
            <a:spLocks/>
          </p:cNvSpPr>
          <p:nvPr/>
        </p:nvSpPr>
        <p:spPr>
          <a:xfrm>
            <a:off x="467544" y="2564904"/>
            <a:ext cx="7886700" cy="1980220"/>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400" b="1" dirty="0" smtClean="0">
                <a:latin typeface="Calibri" panose="020F0502020204030204" pitchFamily="34" charset="0"/>
              </a:rPr>
              <a:t>PODALJŠANO BIVANJE</a:t>
            </a:r>
          </a:p>
          <a:p>
            <a:pPr algn="just"/>
            <a:endParaRPr lang="sl-SI" sz="1200" b="1" dirty="0">
              <a:latin typeface="Calibri" panose="020F0502020204030204" pitchFamily="34" charset="0"/>
            </a:endParaRPr>
          </a:p>
          <a:p>
            <a:pPr algn="just"/>
            <a:r>
              <a:rPr lang="sl-SI" sz="1200" dirty="0" smtClean="0">
                <a:latin typeface="Calibri" panose="020F0502020204030204" pitchFamily="34" charset="0"/>
              </a:rPr>
              <a:t>Podaljšano bivanje je organizirano na matični šoli in vseh treh podružnicah. Učenci, ki obiskujejo podaljšano bivanje , kosijo v šoli. V času bivanja potekajo rekreativne dejavnosti, pisanje domačih nalog, samostojno učenje in usmerjene dejavnosti.</a:t>
            </a:r>
          </a:p>
          <a:p>
            <a:pPr algn="just"/>
            <a:endParaRPr lang="sl-SI" sz="1200" dirty="0">
              <a:latin typeface="Calibri" panose="020F0502020204030204" pitchFamily="34" charset="0"/>
            </a:endParaRPr>
          </a:p>
          <a:p>
            <a:pPr algn="just"/>
            <a:r>
              <a:rPr lang="sl-SI" sz="1200" dirty="0" smtClean="0">
                <a:latin typeface="Calibri" panose="020F0502020204030204" pitchFamily="34" charset="0"/>
              </a:rPr>
              <a:t>Zaradi varnosti otroka in odgovornosti šole, lahko učiteljica v podaljšanem bivanju predčasno spusti učenca iz šole samo s pisnim dovoljenjem staršev.</a:t>
            </a:r>
            <a:endParaRPr lang="sl-SI" sz="1200" dirty="0">
              <a:latin typeface="Calibri" panose="020F0502020204030204" pitchFamily="34" charset="0"/>
            </a:endParaRPr>
          </a:p>
        </p:txBody>
      </p:sp>
      <p:sp>
        <p:nvSpPr>
          <p:cNvPr id="5" name="Naslov 1"/>
          <p:cNvSpPr txBox="1">
            <a:spLocks/>
          </p:cNvSpPr>
          <p:nvPr/>
        </p:nvSpPr>
        <p:spPr>
          <a:xfrm>
            <a:off x="495898" y="656692"/>
            <a:ext cx="7886700" cy="151216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400" b="1" dirty="0" smtClean="0">
                <a:latin typeface="Calibri" panose="020F0502020204030204" pitchFamily="34" charset="0"/>
              </a:rPr>
              <a:t>JUTRANJE VARSTVO</a:t>
            </a:r>
          </a:p>
          <a:p>
            <a:pPr algn="just"/>
            <a:endParaRPr lang="sl-SI" sz="1400" b="1" dirty="0">
              <a:latin typeface="Calibri" panose="020F0502020204030204" pitchFamily="34" charset="0"/>
            </a:endParaRPr>
          </a:p>
          <a:p>
            <a:pPr algn="just"/>
            <a:r>
              <a:rPr lang="sl-SI" sz="1400" dirty="0" smtClean="0">
                <a:latin typeface="Calibri" panose="020F0502020204030204" pitchFamily="34" charset="0"/>
              </a:rPr>
              <a:t>Na matični šoli je za učence 1. razreda organizirano  od 6.15 do 8.15. </a:t>
            </a:r>
            <a:r>
              <a:rPr lang="sl-SI" sz="1400" dirty="0">
                <a:latin typeface="Calibri" panose="020F0502020204030204" pitchFamily="34" charset="0"/>
              </a:rPr>
              <a:t>O</a:t>
            </a:r>
            <a:r>
              <a:rPr lang="sl-SI" sz="1400" dirty="0" smtClean="0">
                <a:latin typeface="Calibri" panose="020F0502020204030204" pitchFamily="34" charset="0"/>
              </a:rPr>
              <a:t>d 6.15 do 8.15  poteka jutranje varstvo za učence v Planini, v Bukovju od 7.00 do 8.15, v Studenem od 7.15 do 8.15. Kot dodaten program, ki ga financira Občina Postojna, se jutranje varstvo za učence 2. in 3. razreda na matični šoli v Postojni izvaja od 6.30 do 8.15. </a:t>
            </a:r>
            <a:endParaRPr lang="sl-SI" sz="1400" dirty="0">
              <a:latin typeface="Calibri" panose="020F0502020204030204" pitchFamily="34" charset="0"/>
            </a:endParaRPr>
          </a:p>
        </p:txBody>
      </p:sp>
      <p:sp>
        <p:nvSpPr>
          <p:cNvPr id="6" name="Naslov 1"/>
          <p:cNvSpPr txBox="1">
            <a:spLocks/>
          </p:cNvSpPr>
          <p:nvPr/>
        </p:nvSpPr>
        <p:spPr>
          <a:xfrm>
            <a:off x="755576" y="4941168"/>
            <a:ext cx="7886700" cy="864096"/>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600" b="1" dirty="0" smtClean="0">
                <a:latin typeface="Calibri" panose="020F0502020204030204" pitchFamily="34" charset="0"/>
              </a:rPr>
              <a:t>VARSTVO VOZAČEV</a:t>
            </a:r>
          </a:p>
          <a:p>
            <a:pPr algn="just"/>
            <a:endParaRPr lang="sl-SI" sz="1200" dirty="0" smtClean="0">
              <a:latin typeface="Calibri" panose="020F0502020204030204" pitchFamily="34" charset="0"/>
            </a:endParaRPr>
          </a:p>
          <a:p>
            <a:pPr algn="just"/>
            <a:r>
              <a:rPr lang="sl-SI" sz="1200" dirty="0" smtClean="0">
                <a:latin typeface="Calibri" panose="020F0502020204030204" pitchFamily="34" charset="0"/>
              </a:rPr>
              <a:t>Za učence vozače je po pouku do odhoda šolskega avtobusa organizirano varstvo.</a:t>
            </a:r>
            <a:endParaRPr lang="sl-SI" sz="1200" dirty="0">
              <a:latin typeface="Calibri" panose="020F0502020204030204" pitchFamily="34" charset="0"/>
            </a:endParaRPr>
          </a:p>
        </p:txBody>
      </p:sp>
      <p:sp>
        <p:nvSpPr>
          <p:cNvPr id="3" name="Označba mesta številke diapozitiva 2"/>
          <p:cNvSpPr>
            <a:spLocks noGrp="1"/>
          </p:cNvSpPr>
          <p:nvPr>
            <p:ph type="sldNum" sz="quarter" idx="12"/>
          </p:nvPr>
        </p:nvSpPr>
        <p:spPr/>
        <p:txBody>
          <a:bodyPr/>
          <a:lstStyle/>
          <a:p>
            <a:fld id="{C1098D97-D47F-4185-AB0A-1FBD1691CD49}" type="slidenum">
              <a:rPr lang="sl-SI" smtClean="0"/>
              <a:pPr/>
              <a:t>18</a:t>
            </a:fld>
            <a:endParaRPr lang="sl-SI"/>
          </a:p>
        </p:txBody>
      </p:sp>
    </p:spTree>
    <p:extLst>
      <p:ext uri="{BB962C8B-B14F-4D97-AF65-F5344CB8AC3E}">
        <p14:creationId xmlns:p14="http://schemas.microsoft.com/office/powerpoint/2010/main" val="1432857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1"/>
          <p:cNvSpPr txBox="1">
            <a:spLocks/>
          </p:cNvSpPr>
          <p:nvPr/>
        </p:nvSpPr>
        <p:spPr>
          <a:xfrm>
            <a:off x="577893" y="679350"/>
            <a:ext cx="7886700" cy="39957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600" dirty="0" smtClean="0">
                <a:latin typeface="Calibri" panose="020F0502020204030204" pitchFamily="34" charset="0"/>
              </a:rPr>
              <a:t>RAZREDNIŠTVO IN GOVORILNE URE NA MATIČNI ŠOLI</a:t>
            </a:r>
            <a:endParaRPr lang="sl-SI" sz="1600" dirty="0">
              <a:latin typeface="Calibri" panose="020F0502020204030204" pitchFamily="34" charset="0"/>
            </a:endParaRPr>
          </a:p>
        </p:txBody>
      </p:sp>
      <p:sp>
        <p:nvSpPr>
          <p:cNvPr id="5" name="Naslov 1"/>
          <p:cNvSpPr txBox="1">
            <a:spLocks/>
          </p:cNvSpPr>
          <p:nvPr/>
        </p:nvSpPr>
        <p:spPr>
          <a:xfrm>
            <a:off x="577893" y="279772"/>
            <a:ext cx="7886700" cy="39957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600" b="1" dirty="0" smtClean="0">
                <a:latin typeface="Calibri" panose="020F0502020204030204" pitchFamily="34" charset="0"/>
              </a:rPr>
              <a:t>ORGANIZACIJA DELA</a:t>
            </a:r>
            <a:endParaRPr lang="sl-SI" sz="1600" b="1" dirty="0">
              <a:latin typeface="Calibri" panose="020F0502020204030204" pitchFamily="34" charset="0"/>
            </a:endParaRPr>
          </a:p>
        </p:txBody>
      </p:sp>
      <p:graphicFrame>
        <p:nvGraphicFramePr>
          <p:cNvPr id="6" name="Tabela 5"/>
          <p:cNvGraphicFramePr>
            <a:graphicFrameLocks noGrp="1"/>
          </p:cNvGraphicFramePr>
          <p:nvPr>
            <p:extLst>
              <p:ext uri="{D42A27DB-BD31-4B8C-83A1-F6EECF244321}">
                <p14:modId xmlns:p14="http://schemas.microsoft.com/office/powerpoint/2010/main" val="2179418146"/>
              </p:ext>
            </p:extLst>
          </p:nvPr>
        </p:nvGraphicFramePr>
        <p:xfrm>
          <a:off x="682180" y="980728"/>
          <a:ext cx="7632848" cy="5530478"/>
        </p:xfrm>
        <a:graphic>
          <a:graphicData uri="http://schemas.openxmlformats.org/drawingml/2006/table">
            <a:tbl>
              <a:tblPr firstRow="1" bandRow="1">
                <a:tableStyleId>{93296810-A885-4BE3-A3E7-6D5BEEA58F35}</a:tableStyleId>
              </a:tblPr>
              <a:tblGrid>
                <a:gridCol w="1152128"/>
                <a:gridCol w="3096344"/>
                <a:gridCol w="796201"/>
                <a:gridCol w="2588175"/>
              </a:tblGrid>
              <a:tr h="637018">
                <a:tc>
                  <a:txBody>
                    <a:bodyPr/>
                    <a:lstStyle/>
                    <a:p>
                      <a:pPr algn="ctr"/>
                      <a:r>
                        <a:rPr lang="sl-SI" dirty="0" smtClean="0"/>
                        <a:t>ODDELKI</a:t>
                      </a:r>
                    </a:p>
                    <a:p>
                      <a:pPr algn="ctr"/>
                      <a:r>
                        <a:rPr lang="sl-SI" dirty="0" smtClean="0"/>
                        <a:t>Št. učencev</a:t>
                      </a:r>
                      <a:endParaRPr lang="sl-SI" b="1" dirty="0"/>
                    </a:p>
                  </a:txBody>
                  <a:tcPr/>
                </a:tc>
                <a:tc>
                  <a:txBody>
                    <a:bodyPr/>
                    <a:lstStyle/>
                    <a:p>
                      <a:pPr algn="ctr"/>
                      <a:r>
                        <a:rPr lang="sl-SI" dirty="0" smtClean="0"/>
                        <a:t>RAZREDNIK</a:t>
                      </a:r>
                      <a:endParaRPr lang="sl-SI" dirty="0"/>
                    </a:p>
                  </a:txBody>
                  <a:tcPr/>
                </a:tc>
                <a:tc>
                  <a:txBody>
                    <a:bodyPr/>
                    <a:lstStyle/>
                    <a:p>
                      <a:pPr algn="ctr"/>
                      <a:r>
                        <a:rPr lang="sl-SI" dirty="0" smtClean="0"/>
                        <a:t>ŠT. UČIL.</a:t>
                      </a:r>
                      <a:endParaRPr lang="sl-SI" dirty="0"/>
                    </a:p>
                  </a:txBody>
                  <a:tcPr/>
                </a:tc>
                <a:tc>
                  <a:txBody>
                    <a:bodyPr/>
                    <a:lstStyle/>
                    <a:p>
                      <a:pPr algn="ctr"/>
                      <a:r>
                        <a:rPr lang="sl-SI" dirty="0" smtClean="0"/>
                        <a:t>POGOVORNA URA</a:t>
                      </a:r>
                    </a:p>
                    <a:p>
                      <a:pPr algn="ctr"/>
                      <a:r>
                        <a:rPr lang="sl-SI" dirty="0" smtClean="0"/>
                        <a:t>(dan, ura)</a:t>
                      </a:r>
                      <a:endParaRPr lang="sl-SI" dirty="0"/>
                    </a:p>
                  </a:txBody>
                  <a:tcPr/>
                </a:tc>
              </a:tr>
              <a:tr h="376420">
                <a:tc>
                  <a:txBody>
                    <a:bodyPr/>
                    <a:lstStyle/>
                    <a:p>
                      <a:pPr algn="l"/>
                      <a:r>
                        <a:rPr lang="sl-SI" b="1" dirty="0" smtClean="0"/>
                        <a:t>1.a</a:t>
                      </a:r>
                      <a:r>
                        <a:rPr lang="sl-SI" b="1" baseline="0" dirty="0" smtClean="0"/>
                        <a:t> / 23</a:t>
                      </a:r>
                      <a:endParaRPr lang="sl-SI" b="1" dirty="0"/>
                    </a:p>
                  </a:txBody>
                  <a:tcPr/>
                </a:tc>
                <a:tc>
                  <a:txBody>
                    <a:bodyPr/>
                    <a:lstStyle/>
                    <a:p>
                      <a:pPr algn="l"/>
                      <a:r>
                        <a:rPr lang="sl-SI" dirty="0" smtClean="0"/>
                        <a:t>Tina Primc / Nadja</a:t>
                      </a:r>
                      <a:r>
                        <a:rPr lang="sl-SI" baseline="0" dirty="0" smtClean="0"/>
                        <a:t> Jurca</a:t>
                      </a:r>
                      <a:endParaRPr lang="sl-SI" dirty="0"/>
                    </a:p>
                  </a:txBody>
                  <a:tcPr/>
                </a:tc>
                <a:tc>
                  <a:txBody>
                    <a:bodyPr/>
                    <a:lstStyle/>
                    <a:p>
                      <a:pPr algn="ctr"/>
                      <a:r>
                        <a:rPr lang="sl-SI" dirty="0" smtClean="0"/>
                        <a:t>12</a:t>
                      </a:r>
                      <a:endParaRPr lang="sl-SI" dirty="0">
                        <a:solidFill>
                          <a:schemeClr val="tx1"/>
                        </a:solidFill>
                      </a:endParaRPr>
                    </a:p>
                  </a:txBody>
                  <a:tcPr/>
                </a:tc>
                <a:tc>
                  <a:txBody>
                    <a:bodyPr/>
                    <a:lstStyle/>
                    <a:p>
                      <a:pPr algn="l"/>
                      <a:r>
                        <a:rPr lang="sl-SI" dirty="0" smtClean="0"/>
                        <a:t>ponedeljek, 11.55</a:t>
                      </a:r>
                      <a:r>
                        <a:rPr lang="sl-SI" baseline="0" dirty="0" smtClean="0"/>
                        <a:t> – 12.40 </a:t>
                      </a:r>
                      <a:endParaRPr lang="sl-SI" baseline="0" dirty="0" smtClean="0">
                        <a:solidFill>
                          <a:srgbClr val="FF0000"/>
                        </a:solidFill>
                      </a:endParaRPr>
                    </a:p>
                  </a:txBody>
                  <a:tcPr/>
                </a:tc>
              </a:tr>
              <a:tr h="376420">
                <a:tc>
                  <a:txBody>
                    <a:bodyPr/>
                    <a:lstStyle/>
                    <a:p>
                      <a:pPr algn="l"/>
                      <a:r>
                        <a:rPr lang="sl-SI" b="1" dirty="0" smtClean="0"/>
                        <a:t>1.b</a:t>
                      </a:r>
                      <a:r>
                        <a:rPr lang="sl-SI" b="1" baseline="0" dirty="0" smtClean="0"/>
                        <a:t> / 24</a:t>
                      </a:r>
                      <a:endParaRPr lang="sl-SI" b="1" dirty="0"/>
                    </a:p>
                  </a:txBody>
                  <a:tcPr/>
                </a:tc>
                <a:tc>
                  <a:txBody>
                    <a:bodyPr/>
                    <a:lstStyle/>
                    <a:p>
                      <a:pPr algn="l"/>
                      <a:r>
                        <a:rPr lang="sl-SI" dirty="0" smtClean="0"/>
                        <a:t>Mateja Tomažinčič/ Nadja Jurca</a:t>
                      </a:r>
                      <a:endParaRPr lang="sl-SI" dirty="0"/>
                    </a:p>
                  </a:txBody>
                  <a:tcPr/>
                </a:tc>
                <a:tc>
                  <a:txBody>
                    <a:bodyPr/>
                    <a:lstStyle/>
                    <a:p>
                      <a:pPr algn="ctr"/>
                      <a:r>
                        <a:rPr lang="sl-SI" dirty="0" smtClean="0"/>
                        <a:t>13</a:t>
                      </a:r>
                      <a:endParaRPr lang="sl-SI" dirty="0">
                        <a:solidFill>
                          <a:schemeClr val="tx1"/>
                        </a:solidFill>
                      </a:endParaRP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dirty="0" smtClean="0">
                          <a:solidFill>
                            <a:schemeClr val="tx1"/>
                          </a:solidFill>
                        </a:rPr>
                        <a:t>torek, 11.55 – 12.40</a:t>
                      </a:r>
                    </a:p>
                  </a:txBody>
                  <a:tcPr/>
                </a:tc>
              </a:tr>
              <a:tr h="376420">
                <a:tc>
                  <a:txBody>
                    <a:bodyPr/>
                    <a:lstStyle/>
                    <a:p>
                      <a:pPr algn="l"/>
                      <a:r>
                        <a:rPr lang="sl-SI" b="1" dirty="0" smtClean="0"/>
                        <a:t>1.c</a:t>
                      </a:r>
                      <a:r>
                        <a:rPr lang="sl-SI" b="1" baseline="0" dirty="0" smtClean="0"/>
                        <a:t> / 25</a:t>
                      </a:r>
                      <a:endParaRPr lang="sl-SI" b="1" dirty="0"/>
                    </a:p>
                  </a:txBody>
                  <a:tcPr/>
                </a:tc>
                <a:tc>
                  <a:txBody>
                    <a:bodyPr/>
                    <a:lstStyle/>
                    <a:p>
                      <a:pPr algn="l"/>
                      <a:r>
                        <a:rPr lang="sl-SI" dirty="0" smtClean="0"/>
                        <a:t>Vesna Mlakar Hor / Brigita Blaško</a:t>
                      </a:r>
                      <a:endParaRPr lang="sl-SI" dirty="0"/>
                    </a:p>
                  </a:txBody>
                  <a:tcPr/>
                </a:tc>
                <a:tc>
                  <a:txBody>
                    <a:bodyPr/>
                    <a:lstStyle/>
                    <a:p>
                      <a:pPr algn="ctr"/>
                      <a:r>
                        <a:rPr lang="sl-SI" dirty="0" smtClean="0"/>
                        <a:t>11</a:t>
                      </a:r>
                      <a:endParaRPr lang="sl-SI" dirty="0">
                        <a:solidFill>
                          <a:schemeClr val="tx1"/>
                        </a:solidFill>
                      </a:endParaRPr>
                    </a:p>
                  </a:txBody>
                  <a:tcPr/>
                </a:tc>
                <a:tc>
                  <a:txBody>
                    <a:bodyPr/>
                    <a:lstStyle/>
                    <a:p>
                      <a:pPr algn="l"/>
                      <a:r>
                        <a:rPr lang="sl-SI" dirty="0" smtClean="0">
                          <a:solidFill>
                            <a:schemeClr val="tx1"/>
                          </a:solidFill>
                        </a:rPr>
                        <a:t>sreda, 11.55 – 12.40 </a:t>
                      </a:r>
                    </a:p>
                  </a:txBody>
                  <a:tcPr/>
                </a:tc>
              </a:tr>
              <a:tr h="376420">
                <a:tc>
                  <a:txBody>
                    <a:bodyPr/>
                    <a:lstStyle/>
                    <a:p>
                      <a:pPr algn="l"/>
                      <a:r>
                        <a:rPr lang="sl-SI" b="1" dirty="0" smtClean="0"/>
                        <a:t>2.a / 22</a:t>
                      </a:r>
                      <a:endParaRPr lang="sl-SI" b="1" dirty="0"/>
                    </a:p>
                  </a:txBody>
                  <a:tcPr/>
                </a:tc>
                <a:tc>
                  <a:txBody>
                    <a:bodyPr/>
                    <a:lstStyle/>
                    <a:p>
                      <a:pPr algn="l"/>
                      <a:r>
                        <a:rPr lang="sl-SI" dirty="0" smtClean="0"/>
                        <a:t>Elizabeta</a:t>
                      </a:r>
                      <a:r>
                        <a:rPr lang="sl-SI" baseline="0" dirty="0" smtClean="0"/>
                        <a:t> Kompara</a:t>
                      </a:r>
                      <a:endParaRPr lang="sl-SI" dirty="0"/>
                    </a:p>
                  </a:txBody>
                  <a:tcPr/>
                </a:tc>
                <a:tc>
                  <a:txBody>
                    <a:bodyPr/>
                    <a:lstStyle/>
                    <a:p>
                      <a:pPr algn="ctr"/>
                      <a:r>
                        <a:rPr lang="sl-SI" dirty="0" smtClean="0"/>
                        <a:t>8</a:t>
                      </a:r>
                      <a:endParaRPr lang="sl-SI" dirty="0">
                        <a:solidFill>
                          <a:schemeClr val="tx1"/>
                        </a:solidFill>
                      </a:endParaRPr>
                    </a:p>
                  </a:txBody>
                  <a:tcPr/>
                </a:tc>
                <a:tc>
                  <a:txBody>
                    <a:bodyPr/>
                    <a:lstStyle/>
                    <a:p>
                      <a:pPr algn="l"/>
                      <a:r>
                        <a:rPr lang="sl-SI" dirty="0" smtClean="0">
                          <a:solidFill>
                            <a:schemeClr val="tx1"/>
                          </a:solidFill>
                        </a:rPr>
                        <a:t>sreda, 11.05 – 11.50 </a:t>
                      </a:r>
                      <a:endParaRPr lang="sl-SI" dirty="0">
                        <a:solidFill>
                          <a:schemeClr val="tx1"/>
                        </a:solidFill>
                      </a:endParaRPr>
                    </a:p>
                  </a:txBody>
                  <a:tcPr/>
                </a:tc>
              </a:tr>
              <a:tr h="37642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b="1" dirty="0" smtClean="0"/>
                        <a:t>2.b / 22</a:t>
                      </a:r>
                    </a:p>
                  </a:txBody>
                  <a:tcPr/>
                </a:tc>
                <a:tc>
                  <a:txBody>
                    <a:bodyPr/>
                    <a:lstStyle/>
                    <a:p>
                      <a:pPr algn="l"/>
                      <a:r>
                        <a:rPr lang="sl-SI" dirty="0" smtClean="0"/>
                        <a:t>Vladka Lavsegar</a:t>
                      </a:r>
                      <a:endParaRPr lang="sl-SI" dirty="0"/>
                    </a:p>
                  </a:txBody>
                  <a:tcPr/>
                </a:tc>
                <a:tc>
                  <a:txBody>
                    <a:bodyPr/>
                    <a:lstStyle/>
                    <a:p>
                      <a:pPr marL="0" algn="ctr" defTabSz="685800" rtl="0" eaLnBrk="1" latinLnBrk="0" hangingPunct="1"/>
                      <a:r>
                        <a:rPr lang="sl-SI" sz="1350" kern="1200" dirty="0" smtClean="0"/>
                        <a:t>7</a:t>
                      </a:r>
                      <a:endParaRPr lang="sl-SI" sz="1350" kern="1200" dirty="0">
                        <a:solidFill>
                          <a:schemeClr val="tx1"/>
                        </a:solidFill>
                        <a:latin typeface="+mn-lt"/>
                        <a:ea typeface="+mn-ea"/>
                        <a:cs typeface="+mn-cs"/>
                      </a:endParaRPr>
                    </a:p>
                  </a:txBody>
                  <a:tcPr/>
                </a:tc>
                <a:tc>
                  <a:txBody>
                    <a:bodyPr/>
                    <a:lstStyle/>
                    <a:p>
                      <a:pPr algn="l"/>
                      <a:r>
                        <a:rPr lang="sl-SI" dirty="0" smtClean="0">
                          <a:solidFill>
                            <a:schemeClr val="tx1"/>
                          </a:solidFill>
                        </a:rPr>
                        <a:t>ponedeljek, 11.05 – 11.50 </a:t>
                      </a:r>
                      <a:endParaRPr lang="sl-SI" dirty="0">
                        <a:solidFill>
                          <a:schemeClr val="tx1"/>
                        </a:solidFill>
                      </a:endParaRPr>
                    </a:p>
                  </a:txBody>
                  <a:tcPr/>
                </a:tc>
              </a:tr>
              <a:tr h="37642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b="1" dirty="0" smtClean="0"/>
                        <a:t>2.c / 20</a:t>
                      </a:r>
                    </a:p>
                  </a:txBody>
                  <a:tcPr/>
                </a:tc>
                <a:tc>
                  <a:txBody>
                    <a:bodyPr/>
                    <a:lstStyle/>
                    <a:p>
                      <a:pPr algn="l"/>
                      <a:r>
                        <a:rPr lang="sl-SI" dirty="0" smtClean="0"/>
                        <a:t>Marija Škrlj</a:t>
                      </a:r>
                      <a:endParaRPr lang="sl-SI" dirty="0"/>
                    </a:p>
                  </a:txBody>
                  <a:tcPr/>
                </a:tc>
                <a:tc>
                  <a:txBody>
                    <a:bodyPr/>
                    <a:lstStyle/>
                    <a:p>
                      <a:pPr algn="ctr"/>
                      <a:r>
                        <a:rPr lang="sl-SI" dirty="0" smtClean="0"/>
                        <a:t>14</a:t>
                      </a:r>
                      <a:endParaRPr lang="sl-SI" dirty="0">
                        <a:solidFill>
                          <a:schemeClr val="tx1"/>
                        </a:solidFill>
                      </a:endParaRPr>
                    </a:p>
                  </a:txBody>
                  <a:tcPr/>
                </a:tc>
                <a:tc>
                  <a:txBody>
                    <a:bodyPr/>
                    <a:lstStyle/>
                    <a:p>
                      <a:pPr algn="l"/>
                      <a:r>
                        <a:rPr lang="sl-SI" dirty="0" smtClean="0">
                          <a:solidFill>
                            <a:schemeClr val="tx1"/>
                          </a:solidFill>
                        </a:rPr>
                        <a:t>torek, 10.15 – 11.00</a:t>
                      </a:r>
                      <a:endParaRPr lang="sl-SI" dirty="0">
                        <a:solidFill>
                          <a:schemeClr val="tx1"/>
                        </a:solidFill>
                      </a:endParaRPr>
                    </a:p>
                  </a:txBody>
                  <a:tcPr/>
                </a:tc>
              </a:tr>
              <a:tr h="376420">
                <a:tc>
                  <a:txBody>
                    <a:bodyPr/>
                    <a:lstStyle/>
                    <a:p>
                      <a:pPr algn="l"/>
                      <a:r>
                        <a:rPr lang="sl-SI" b="1" dirty="0" smtClean="0"/>
                        <a:t>3.a /  21</a:t>
                      </a:r>
                      <a:endParaRPr lang="sl-SI" b="1" dirty="0"/>
                    </a:p>
                  </a:txBody>
                  <a:tcPr/>
                </a:tc>
                <a:tc>
                  <a:txBody>
                    <a:bodyPr/>
                    <a:lstStyle/>
                    <a:p>
                      <a:pPr algn="l"/>
                      <a:r>
                        <a:rPr lang="sl-SI" dirty="0" smtClean="0"/>
                        <a:t>Biljana Guša</a:t>
                      </a:r>
                      <a:endParaRPr lang="sl-SI" dirty="0"/>
                    </a:p>
                  </a:txBody>
                  <a:tcPr/>
                </a:tc>
                <a:tc>
                  <a:txBody>
                    <a:bodyPr/>
                    <a:lstStyle/>
                    <a:p>
                      <a:pPr algn="ctr"/>
                      <a:r>
                        <a:rPr lang="sl-SI" dirty="0" smtClean="0">
                          <a:solidFill>
                            <a:schemeClr val="dk1"/>
                          </a:solidFill>
                        </a:rPr>
                        <a:t>9</a:t>
                      </a:r>
                      <a:endParaRPr lang="sl-SI" dirty="0">
                        <a:solidFill>
                          <a:srgbClr val="FF0000"/>
                        </a:solidFill>
                      </a:endParaRP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dirty="0" smtClean="0">
                          <a:solidFill>
                            <a:schemeClr val="tx1"/>
                          </a:solidFill>
                        </a:rPr>
                        <a:t>ponedeljek, 9.10 – 9.55</a:t>
                      </a:r>
                    </a:p>
                  </a:txBody>
                  <a:tcPr/>
                </a:tc>
              </a:tr>
              <a:tr h="37642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b="1" dirty="0" smtClean="0"/>
                        <a:t>3.b /  23</a:t>
                      </a:r>
                    </a:p>
                  </a:txBody>
                  <a:tcPr/>
                </a:tc>
                <a:tc>
                  <a:txBody>
                    <a:bodyPr/>
                    <a:lstStyle/>
                    <a:p>
                      <a:pPr algn="l"/>
                      <a:r>
                        <a:rPr lang="sl-SI" dirty="0" smtClean="0"/>
                        <a:t>Milenka Požar</a:t>
                      </a:r>
                      <a:endParaRPr lang="sl-SI" dirty="0"/>
                    </a:p>
                  </a:txBody>
                  <a:tcPr/>
                </a:tc>
                <a:tc>
                  <a:txBody>
                    <a:bodyPr/>
                    <a:lstStyle/>
                    <a:p>
                      <a:pPr algn="ctr"/>
                      <a:r>
                        <a:rPr lang="sl-SI" dirty="0" smtClean="0">
                          <a:solidFill>
                            <a:schemeClr val="dk1"/>
                          </a:solidFill>
                        </a:rPr>
                        <a:t>10</a:t>
                      </a:r>
                      <a:endParaRPr lang="sl-SI" dirty="0">
                        <a:solidFill>
                          <a:srgbClr val="FF0000"/>
                        </a:solidFill>
                      </a:endParaRPr>
                    </a:p>
                  </a:txBody>
                  <a:tcPr/>
                </a:tc>
                <a:tc>
                  <a:txBody>
                    <a:bodyPr/>
                    <a:lstStyle/>
                    <a:p>
                      <a:pPr algn="l"/>
                      <a:r>
                        <a:rPr lang="sl-SI" dirty="0" smtClean="0">
                          <a:solidFill>
                            <a:schemeClr val="tx1"/>
                          </a:solidFill>
                        </a:rPr>
                        <a:t>sreda, 10.15 – 11.00</a:t>
                      </a:r>
                      <a:endParaRPr lang="sl-SI" dirty="0">
                        <a:solidFill>
                          <a:schemeClr val="tx1"/>
                        </a:solidFill>
                      </a:endParaRPr>
                    </a:p>
                  </a:txBody>
                  <a:tcPr/>
                </a:tc>
              </a:tr>
              <a:tr h="37642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b="1" dirty="0" smtClean="0"/>
                        <a:t>3.c</a:t>
                      </a:r>
                      <a:r>
                        <a:rPr lang="sl-SI" b="1" baseline="0" dirty="0" smtClean="0"/>
                        <a:t> / 23</a:t>
                      </a:r>
                      <a:endParaRPr lang="sl-SI" b="1" dirty="0" smtClean="0"/>
                    </a:p>
                  </a:txBody>
                  <a:tcPr/>
                </a:tc>
                <a:tc>
                  <a:txBody>
                    <a:bodyPr/>
                    <a:lstStyle/>
                    <a:p>
                      <a:pPr algn="l"/>
                      <a:r>
                        <a:rPr lang="sl-SI" dirty="0" smtClean="0"/>
                        <a:t>Darija</a:t>
                      </a:r>
                      <a:r>
                        <a:rPr lang="sl-SI" baseline="0" dirty="0" smtClean="0"/>
                        <a:t> Košir</a:t>
                      </a:r>
                      <a:endParaRPr lang="sl-SI" dirty="0"/>
                    </a:p>
                  </a:txBody>
                  <a:tcPr/>
                </a:tc>
                <a:tc>
                  <a:txBody>
                    <a:bodyPr/>
                    <a:lstStyle/>
                    <a:p>
                      <a:pPr algn="ctr"/>
                      <a:r>
                        <a:rPr lang="sl-SI" dirty="0" smtClean="0">
                          <a:solidFill>
                            <a:schemeClr val="dk1"/>
                          </a:solidFill>
                        </a:rPr>
                        <a:t>6</a:t>
                      </a:r>
                      <a:endParaRPr lang="sl-SI" dirty="0">
                        <a:solidFill>
                          <a:srgbClr val="FF0000"/>
                        </a:solidFill>
                      </a:endParaRPr>
                    </a:p>
                  </a:txBody>
                  <a:tcPr/>
                </a:tc>
                <a:tc>
                  <a:txBody>
                    <a:bodyPr/>
                    <a:lstStyle/>
                    <a:p>
                      <a:pPr algn="l"/>
                      <a:r>
                        <a:rPr lang="sl-SI" dirty="0" smtClean="0">
                          <a:solidFill>
                            <a:schemeClr val="tx1"/>
                          </a:solidFill>
                        </a:rPr>
                        <a:t>ponedeljek, 9.10 – 9.55</a:t>
                      </a:r>
                      <a:endParaRPr lang="sl-SI" dirty="0">
                        <a:solidFill>
                          <a:schemeClr val="tx1"/>
                        </a:solidFill>
                      </a:endParaRPr>
                    </a:p>
                  </a:txBody>
                  <a:tcPr/>
                </a:tc>
              </a:tr>
              <a:tr h="376420">
                <a:tc>
                  <a:txBody>
                    <a:bodyPr/>
                    <a:lstStyle/>
                    <a:p>
                      <a:pPr algn="l"/>
                      <a:r>
                        <a:rPr lang="sl-SI" b="1" dirty="0" smtClean="0"/>
                        <a:t>4.a /  24</a:t>
                      </a:r>
                      <a:endParaRPr lang="sl-SI" b="1" dirty="0"/>
                    </a:p>
                  </a:txBody>
                  <a:tcPr/>
                </a:tc>
                <a:tc>
                  <a:txBody>
                    <a:bodyPr/>
                    <a:lstStyle/>
                    <a:p>
                      <a:pPr algn="l"/>
                      <a:r>
                        <a:rPr lang="sl-SI" dirty="0" smtClean="0"/>
                        <a:t>Barbara Nagode</a:t>
                      </a:r>
                      <a:endParaRPr lang="sl-SI" dirty="0"/>
                    </a:p>
                  </a:txBody>
                  <a:tcPr/>
                </a:tc>
                <a:tc>
                  <a:txBody>
                    <a:bodyPr/>
                    <a:lstStyle/>
                    <a:p>
                      <a:pPr algn="ctr"/>
                      <a:r>
                        <a:rPr lang="sl-SI" dirty="0" smtClean="0"/>
                        <a:t>5</a:t>
                      </a:r>
                      <a:endParaRPr lang="sl-SI" dirty="0">
                        <a:solidFill>
                          <a:schemeClr val="tx1"/>
                        </a:solidFill>
                      </a:endParaRPr>
                    </a:p>
                  </a:txBody>
                  <a:tcPr/>
                </a:tc>
                <a:tc>
                  <a:txBody>
                    <a:bodyPr/>
                    <a:lstStyle/>
                    <a:p>
                      <a:pPr algn="l"/>
                      <a:r>
                        <a:rPr lang="sl-SI" dirty="0" smtClean="0">
                          <a:solidFill>
                            <a:schemeClr val="tx1"/>
                          </a:solidFill>
                        </a:rPr>
                        <a:t>četrtek, 11.05 – 11.50</a:t>
                      </a:r>
                      <a:endParaRPr lang="sl-SI" dirty="0">
                        <a:solidFill>
                          <a:schemeClr val="tx1"/>
                        </a:solidFill>
                      </a:endParaRPr>
                    </a:p>
                  </a:txBody>
                  <a:tcPr/>
                </a:tc>
              </a:tr>
              <a:tr h="376420">
                <a:tc>
                  <a:txBody>
                    <a:bodyPr/>
                    <a:lstStyle/>
                    <a:p>
                      <a:pPr algn="l"/>
                      <a:r>
                        <a:rPr lang="sl-SI" b="1" dirty="0" smtClean="0"/>
                        <a:t>4.b / 24</a:t>
                      </a:r>
                      <a:endParaRPr lang="sl-SI" b="1" dirty="0"/>
                    </a:p>
                  </a:txBody>
                  <a:tcPr/>
                </a:tc>
                <a:tc>
                  <a:txBody>
                    <a:bodyPr/>
                    <a:lstStyle/>
                    <a:p>
                      <a:pPr algn="l"/>
                      <a:r>
                        <a:rPr lang="sl-SI" dirty="0" smtClean="0"/>
                        <a:t>Sonja Česnik</a:t>
                      </a:r>
                      <a:endParaRPr lang="sl-SI" dirty="0"/>
                    </a:p>
                  </a:txBody>
                  <a:tcPr/>
                </a:tc>
                <a:tc>
                  <a:txBody>
                    <a:bodyPr/>
                    <a:lstStyle/>
                    <a:p>
                      <a:pPr algn="ctr"/>
                      <a:r>
                        <a:rPr lang="sl-SI" dirty="0" smtClean="0"/>
                        <a:t>3</a:t>
                      </a:r>
                      <a:endParaRPr lang="sl-SI" dirty="0">
                        <a:solidFill>
                          <a:schemeClr val="tx1"/>
                        </a:solidFill>
                      </a:endParaRPr>
                    </a:p>
                  </a:txBody>
                  <a:tcPr/>
                </a:tc>
                <a:tc>
                  <a:txBody>
                    <a:bodyPr/>
                    <a:lstStyle/>
                    <a:p>
                      <a:pPr algn="l"/>
                      <a:r>
                        <a:rPr lang="sl-SI" dirty="0" smtClean="0">
                          <a:solidFill>
                            <a:schemeClr val="tx1"/>
                          </a:solidFill>
                        </a:rPr>
                        <a:t>petek, 11.05 – 11.50</a:t>
                      </a:r>
                      <a:endParaRPr lang="sl-SI" dirty="0">
                        <a:solidFill>
                          <a:schemeClr val="tx1"/>
                        </a:solidFill>
                      </a:endParaRPr>
                    </a:p>
                  </a:txBody>
                  <a:tcPr/>
                </a:tc>
              </a:tr>
              <a:tr h="376420">
                <a:tc>
                  <a:txBody>
                    <a:bodyPr/>
                    <a:lstStyle/>
                    <a:p>
                      <a:pPr algn="l"/>
                      <a:r>
                        <a:rPr lang="sl-SI" b="1" dirty="0" smtClean="0"/>
                        <a:t>5.a / 22</a:t>
                      </a:r>
                      <a:endParaRPr lang="sl-SI" b="1" dirty="0"/>
                    </a:p>
                  </a:txBody>
                  <a:tcPr/>
                </a:tc>
                <a:tc>
                  <a:txBody>
                    <a:bodyPr/>
                    <a:lstStyle/>
                    <a:p>
                      <a:pPr algn="l"/>
                      <a:r>
                        <a:rPr lang="sl-SI" dirty="0" smtClean="0"/>
                        <a:t>Tjaša Mahnič </a:t>
                      </a:r>
                    </a:p>
                  </a:txBody>
                  <a:tcPr/>
                </a:tc>
                <a:tc>
                  <a:txBody>
                    <a:bodyPr/>
                    <a:lstStyle/>
                    <a:p>
                      <a:pPr algn="ctr"/>
                      <a:r>
                        <a:rPr lang="sl-SI" dirty="0" smtClean="0"/>
                        <a:t>37</a:t>
                      </a:r>
                      <a:endParaRPr lang="sl-SI" dirty="0">
                        <a:solidFill>
                          <a:schemeClr val="tx1"/>
                        </a:solidFill>
                      </a:endParaRPr>
                    </a:p>
                  </a:txBody>
                  <a:tcPr/>
                </a:tc>
                <a:tc>
                  <a:txBody>
                    <a:bodyPr/>
                    <a:lstStyle/>
                    <a:p>
                      <a:pPr algn="l"/>
                      <a:r>
                        <a:rPr lang="sl-SI" dirty="0" smtClean="0">
                          <a:solidFill>
                            <a:schemeClr val="tx1"/>
                          </a:solidFill>
                        </a:rPr>
                        <a:t>torek, 11.05 – 11.50</a:t>
                      </a:r>
                      <a:endParaRPr lang="sl-SI" dirty="0">
                        <a:solidFill>
                          <a:schemeClr val="tx1"/>
                        </a:solidFill>
                      </a:endParaRPr>
                    </a:p>
                  </a:txBody>
                  <a:tcPr/>
                </a:tc>
              </a:tr>
              <a:tr h="376420">
                <a:tc>
                  <a:txBody>
                    <a:bodyPr/>
                    <a:lstStyle/>
                    <a:p>
                      <a:pPr algn="l"/>
                      <a:r>
                        <a:rPr lang="sl-SI" b="1" dirty="0" smtClean="0"/>
                        <a:t>5.b / 22</a:t>
                      </a:r>
                      <a:endParaRPr lang="sl-SI" b="1" dirty="0"/>
                    </a:p>
                  </a:txBody>
                  <a:tcPr/>
                </a:tc>
                <a:tc>
                  <a:txBody>
                    <a:bodyPr/>
                    <a:lstStyle/>
                    <a:p>
                      <a:pPr algn="l"/>
                      <a:r>
                        <a:rPr lang="sl-SI" dirty="0" smtClean="0"/>
                        <a:t>Nevenka Trenta</a:t>
                      </a:r>
                      <a:endParaRPr lang="sl-SI" dirty="0"/>
                    </a:p>
                  </a:txBody>
                  <a:tcPr/>
                </a:tc>
                <a:tc>
                  <a:txBody>
                    <a:bodyPr/>
                    <a:lstStyle/>
                    <a:p>
                      <a:pPr algn="ctr"/>
                      <a:r>
                        <a:rPr lang="sl-SI" dirty="0" smtClean="0">
                          <a:solidFill>
                            <a:schemeClr val="dk1"/>
                          </a:solidFill>
                        </a:rPr>
                        <a:t>16</a:t>
                      </a:r>
                      <a:endParaRPr lang="sl-SI" dirty="0">
                        <a:solidFill>
                          <a:schemeClr val="tx1"/>
                        </a:solidFill>
                      </a:endParaRPr>
                    </a:p>
                  </a:txBody>
                  <a:tcPr/>
                </a:tc>
                <a:tc>
                  <a:txBody>
                    <a:bodyPr/>
                    <a:lstStyle/>
                    <a:p>
                      <a:pPr algn="l"/>
                      <a:r>
                        <a:rPr lang="sl-SI" dirty="0" smtClean="0">
                          <a:solidFill>
                            <a:schemeClr val="tx1"/>
                          </a:solidFill>
                        </a:rPr>
                        <a:t>sreda, 11.55 – 12.40</a:t>
                      </a:r>
                      <a:endParaRPr lang="sl-SI" dirty="0">
                        <a:solidFill>
                          <a:schemeClr val="tx1"/>
                        </a:solidFill>
                      </a:endParaRPr>
                    </a:p>
                  </a:txBody>
                  <a:tcPr/>
                </a:tc>
              </a:tr>
            </a:tbl>
          </a:graphicData>
        </a:graphic>
      </p:graphicFrame>
      <p:pic>
        <p:nvPicPr>
          <p:cNvPr id="7" name="Picture 3" descr="C:\Users\msf9\AppData\Local\Microsoft\Windows\Temporary Internet Files\Content.IE5\G41TBH09\MC900300119[1].wmf"/>
          <p:cNvPicPr>
            <a:picLocks noChangeAspect="1" noChangeArrowheads="1"/>
          </p:cNvPicPr>
          <p:nvPr/>
        </p:nvPicPr>
        <p:blipFill>
          <a:blip r:embed="rId2" cstate="print">
            <a:grayscl/>
            <a:extLst>
              <a:ext uri="{28A0092B-C50C-407E-A947-70E740481C1C}">
                <a14:useLocalDpi xmlns:a14="http://schemas.microsoft.com/office/drawing/2010/main" val="0"/>
              </a:ext>
            </a:extLst>
          </a:blip>
          <a:srcRect/>
          <a:stretch>
            <a:fillRect/>
          </a:stretch>
        </p:blipFill>
        <p:spPr bwMode="auto">
          <a:xfrm>
            <a:off x="7956376" y="679350"/>
            <a:ext cx="724241" cy="936948"/>
          </a:xfrm>
          <a:prstGeom prst="rect">
            <a:avLst/>
          </a:prstGeom>
          <a:noFill/>
          <a:extLst>
            <a:ext uri="{909E8E84-426E-40DD-AFC4-6F175D3DCCD1}">
              <a14:hiddenFill xmlns:a14="http://schemas.microsoft.com/office/drawing/2010/main">
                <a:solidFill>
                  <a:srgbClr val="FFFFFF"/>
                </a:solidFill>
              </a14:hiddenFill>
            </a:ext>
          </a:extLst>
        </p:spPr>
      </p:pic>
      <p:sp>
        <p:nvSpPr>
          <p:cNvPr id="4" name="Označba mesta številke diapozitiva 3"/>
          <p:cNvSpPr>
            <a:spLocks noGrp="1"/>
          </p:cNvSpPr>
          <p:nvPr>
            <p:ph type="sldNum" sz="quarter" idx="12"/>
          </p:nvPr>
        </p:nvSpPr>
        <p:spPr/>
        <p:txBody>
          <a:bodyPr/>
          <a:lstStyle/>
          <a:p>
            <a:fld id="{C1098D97-D47F-4185-AB0A-1FBD1691CD49}" type="slidenum">
              <a:rPr lang="sl-SI" smtClean="0"/>
              <a:pPr/>
              <a:t>19</a:t>
            </a:fld>
            <a:endParaRPr lang="sl-SI"/>
          </a:p>
        </p:txBody>
      </p:sp>
    </p:spTree>
    <p:extLst>
      <p:ext uri="{BB962C8B-B14F-4D97-AF65-F5344CB8AC3E}">
        <p14:creationId xmlns:p14="http://schemas.microsoft.com/office/powerpoint/2010/main" val="18655301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29841" y="365127"/>
            <a:ext cx="7886700" cy="687610"/>
          </a:xfrm>
        </p:spPr>
        <p:txBody>
          <a:bodyPr>
            <a:normAutofit/>
          </a:bodyPr>
          <a:lstStyle/>
          <a:p>
            <a:pPr algn="ctr"/>
            <a:r>
              <a:rPr lang="sl-SI" sz="2000" b="1" dirty="0" smtClean="0">
                <a:latin typeface="+mn-lt"/>
              </a:rPr>
              <a:t>OSNOVNA ŠOLA ANTONA GLOBOČNIKA POSTOJNA</a:t>
            </a:r>
            <a:br>
              <a:rPr lang="sl-SI" sz="2000" b="1" dirty="0" smtClean="0">
                <a:latin typeface="+mn-lt"/>
              </a:rPr>
            </a:br>
            <a:r>
              <a:rPr lang="sl-SI" sz="2000" b="1" dirty="0" smtClean="0">
                <a:latin typeface="+mn-lt"/>
              </a:rPr>
              <a:t>Cesta na Kremenco 2,    6230  Postojna</a:t>
            </a:r>
            <a:endParaRPr lang="sl-SI" sz="2000" b="1" dirty="0">
              <a:latin typeface="+mn-lt"/>
            </a:endParaRPr>
          </a:p>
        </p:txBody>
      </p:sp>
      <p:sp>
        <p:nvSpPr>
          <p:cNvPr id="8" name="Naslov 1"/>
          <p:cNvSpPr txBox="1">
            <a:spLocks/>
          </p:cNvSpPr>
          <p:nvPr/>
        </p:nvSpPr>
        <p:spPr>
          <a:xfrm>
            <a:off x="629841" y="1124744"/>
            <a:ext cx="7886700" cy="883396"/>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tabLst>
                <a:tab pos="2868613" algn="l"/>
              </a:tabLst>
            </a:pPr>
            <a:r>
              <a:rPr lang="sl-SI" sz="1200" dirty="0" smtClean="0">
                <a:latin typeface="+mn-lt"/>
              </a:rPr>
              <a:t>Ravnateljica: 	Sabina Ileršič</a:t>
            </a:r>
          </a:p>
          <a:p>
            <a:pPr algn="just">
              <a:tabLst>
                <a:tab pos="2868613" algn="l"/>
              </a:tabLst>
            </a:pPr>
            <a:r>
              <a:rPr lang="sl-SI" sz="1200" dirty="0" smtClean="0">
                <a:latin typeface="+mn-lt"/>
              </a:rPr>
              <a:t>Pomočnici ravnateljice:	Miranda Kristančič</a:t>
            </a:r>
          </a:p>
          <a:p>
            <a:pPr algn="just">
              <a:tabLst>
                <a:tab pos="2868613" algn="l"/>
              </a:tabLst>
            </a:pPr>
            <a:r>
              <a:rPr lang="sl-SI" sz="1200" dirty="0">
                <a:latin typeface="+mn-lt"/>
              </a:rPr>
              <a:t> </a:t>
            </a:r>
            <a:r>
              <a:rPr lang="sl-SI" sz="1200" dirty="0" smtClean="0">
                <a:latin typeface="+mn-lt"/>
              </a:rPr>
              <a:t>     	Martina Sedej-Filipčič</a:t>
            </a:r>
          </a:p>
          <a:p>
            <a:pPr algn="just">
              <a:tabLst>
                <a:tab pos="2868613" algn="l"/>
              </a:tabLst>
            </a:pPr>
            <a:r>
              <a:rPr lang="sl-SI" sz="1200" dirty="0" smtClean="0">
                <a:latin typeface="+mn-lt"/>
              </a:rPr>
              <a:t>Poslovna sekretarka:	Damijana Repe</a:t>
            </a:r>
          </a:p>
        </p:txBody>
      </p:sp>
      <p:sp>
        <p:nvSpPr>
          <p:cNvPr id="9" name="Naslov 1"/>
          <p:cNvSpPr txBox="1">
            <a:spLocks/>
          </p:cNvSpPr>
          <p:nvPr/>
        </p:nvSpPr>
        <p:spPr>
          <a:xfrm>
            <a:off x="621207" y="2073754"/>
            <a:ext cx="7886700" cy="224823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tabLst>
                <a:tab pos="2868613" algn="l"/>
              </a:tabLst>
            </a:pPr>
            <a:r>
              <a:rPr lang="sl-SI" sz="1200" dirty="0" smtClean="0">
                <a:latin typeface="+mn-lt"/>
              </a:rPr>
              <a:t>Telefon ravnateljica:	05 7000 311</a:t>
            </a:r>
          </a:p>
          <a:p>
            <a:pPr algn="just">
              <a:tabLst>
                <a:tab pos="2868613" algn="l"/>
              </a:tabLst>
            </a:pPr>
            <a:r>
              <a:rPr lang="sl-SI" sz="1200" dirty="0" smtClean="0">
                <a:latin typeface="+mn-lt"/>
              </a:rPr>
              <a:t>Telefon pomočnica ravnateljice:	05 7261 810</a:t>
            </a:r>
          </a:p>
          <a:p>
            <a:pPr algn="just">
              <a:tabLst>
                <a:tab pos="2868613" algn="l"/>
              </a:tabLst>
            </a:pPr>
            <a:r>
              <a:rPr lang="sl-SI" sz="1200" dirty="0" smtClean="0">
                <a:latin typeface="+mn-lt"/>
              </a:rPr>
              <a:t>Tajništvo:	05 7000 300</a:t>
            </a:r>
          </a:p>
          <a:p>
            <a:pPr algn="just">
              <a:tabLst>
                <a:tab pos="2868613" algn="l"/>
              </a:tabLst>
            </a:pPr>
            <a:r>
              <a:rPr lang="sl-SI" sz="1200" dirty="0" smtClean="0">
                <a:latin typeface="+mn-lt"/>
              </a:rPr>
              <a:t>Šolska svetovalna služba:	05 7000 315     pedagoginja</a:t>
            </a:r>
          </a:p>
          <a:p>
            <a:pPr algn="just">
              <a:tabLst>
                <a:tab pos="2868613" algn="l"/>
              </a:tabLst>
            </a:pPr>
            <a:r>
              <a:rPr lang="sl-SI" sz="1200" dirty="0">
                <a:latin typeface="+mn-lt"/>
              </a:rPr>
              <a:t>	</a:t>
            </a:r>
            <a:r>
              <a:rPr lang="sl-SI" sz="1200" dirty="0" smtClean="0">
                <a:latin typeface="+mn-lt"/>
              </a:rPr>
              <a:t>05 7000 319     psihologinja</a:t>
            </a:r>
          </a:p>
          <a:p>
            <a:pPr algn="just">
              <a:tabLst>
                <a:tab pos="2868613" algn="l"/>
              </a:tabLst>
            </a:pPr>
            <a:r>
              <a:rPr lang="sl-SI" sz="1200" dirty="0" smtClean="0">
                <a:latin typeface="+mn-lt"/>
              </a:rPr>
              <a:t>Šolska knjižnica:	05 7000 317</a:t>
            </a:r>
          </a:p>
          <a:p>
            <a:pPr algn="just">
              <a:tabLst>
                <a:tab pos="2868613" algn="l"/>
              </a:tabLst>
            </a:pPr>
            <a:r>
              <a:rPr lang="sl-SI" sz="1200" dirty="0" smtClean="0">
                <a:latin typeface="+mn-lt"/>
              </a:rPr>
              <a:t>Fax:	05 7000 314</a:t>
            </a:r>
          </a:p>
          <a:p>
            <a:pPr algn="just">
              <a:tabLst>
                <a:tab pos="2868613" algn="l"/>
              </a:tabLst>
            </a:pPr>
            <a:r>
              <a:rPr lang="sl-SI" sz="1200" dirty="0" smtClean="0">
                <a:latin typeface="+mn-lt"/>
              </a:rPr>
              <a:t>E-mail:	</a:t>
            </a:r>
            <a:r>
              <a:rPr lang="sl-SI" sz="1200" dirty="0" smtClean="0">
                <a:latin typeface="+mn-lt"/>
                <a:hlinkClick r:id="rId3"/>
              </a:rPr>
              <a:t>os.antona-globocnika-po@guest.arnes.si</a:t>
            </a:r>
            <a:endParaRPr lang="sl-SI" sz="1200" dirty="0" smtClean="0">
              <a:latin typeface="+mn-lt"/>
            </a:endParaRPr>
          </a:p>
          <a:p>
            <a:pPr algn="just">
              <a:tabLst>
                <a:tab pos="2868613" algn="l"/>
              </a:tabLst>
            </a:pPr>
            <a:r>
              <a:rPr lang="sl-SI" sz="1200" dirty="0" smtClean="0">
                <a:latin typeface="+mn-lt"/>
              </a:rPr>
              <a:t>E-mail ravnateljica:	</a:t>
            </a:r>
            <a:r>
              <a:rPr lang="sl-SI" sz="1200" dirty="0" smtClean="0">
                <a:latin typeface="+mn-lt"/>
                <a:hlinkClick r:id="rId4"/>
              </a:rPr>
              <a:t>sabina.ilersic@guest.arnes.si</a:t>
            </a:r>
            <a:endParaRPr lang="sl-SI" sz="1200" dirty="0" smtClean="0">
              <a:latin typeface="+mn-lt"/>
            </a:endParaRPr>
          </a:p>
          <a:p>
            <a:pPr algn="just">
              <a:tabLst>
                <a:tab pos="2868613" algn="l"/>
              </a:tabLst>
            </a:pPr>
            <a:r>
              <a:rPr lang="sl-SI" sz="1200" dirty="0" smtClean="0">
                <a:latin typeface="+mn-lt"/>
              </a:rPr>
              <a:t>Podračun pri UJP:	01294-6030675497</a:t>
            </a:r>
          </a:p>
          <a:p>
            <a:pPr algn="just">
              <a:tabLst>
                <a:tab pos="2868613" algn="l"/>
              </a:tabLst>
            </a:pPr>
            <a:r>
              <a:rPr lang="sl-SI" sz="1200" dirty="0" smtClean="0">
                <a:latin typeface="+mn-lt"/>
              </a:rPr>
              <a:t>Matična številka:	549 682 9000</a:t>
            </a:r>
          </a:p>
          <a:p>
            <a:pPr algn="just">
              <a:tabLst>
                <a:tab pos="2868613" algn="l"/>
              </a:tabLst>
            </a:pPr>
            <a:r>
              <a:rPr lang="sl-SI" sz="1200" dirty="0" smtClean="0">
                <a:latin typeface="+mn-lt"/>
              </a:rPr>
              <a:t>Davčna številka:	444 39407  </a:t>
            </a:r>
          </a:p>
        </p:txBody>
      </p:sp>
      <p:sp>
        <p:nvSpPr>
          <p:cNvPr id="6" name="Naslov 1"/>
          <p:cNvSpPr txBox="1">
            <a:spLocks/>
          </p:cNvSpPr>
          <p:nvPr/>
        </p:nvSpPr>
        <p:spPr>
          <a:xfrm>
            <a:off x="629841" y="4387606"/>
            <a:ext cx="7886700" cy="1993722"/>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tabLst>
                <a:tab pos="2868613" algn="l"/>
              </a:tabLst>
            </a:pPr>
            <a:r>
              <a:rPr lang="sl-SI" sz="1200" b="1" dirty="0" smtClean="0">
                <a:latin typeface="+mn-lt"/>
              </a:rPr>
              <a:t>PODRUŽNICE:</a:t>
            </a:r>
          </a:p>
          <a:p>
            <a:pPr algn="just">
              <a:tabLst>
                <a:tab pos="2868613" algn="l"/>
              </a:tabLst>
            </a:pPr>
            <a:r>
              <a:rPr lang="sl-SI" sz="1200" b="1" dirty="0" smtClean="0">
                <a:latin typeface="+mn-lt"/>
              </a:rPr>
              <a:t>Podružnična šola Bukovje</a:t>
            </a:r>
            <a:r>
              <a:rPr lang="sl-SI" sz="1200" dirty="0" smtClean="0">
                <a:latin typeface="+mn-lt"/>
              </a:rPr>
              <a:t>		</a:t>
            </a:r>
          </a:p>
          <a:p>
            <a:pPr algn="just">
              <a:tabLst>
                <a:tab pos="2868613" algn="l"/>
              </a:tabLst>
            </a:pPr>
            <a:r>
              <a:rPr lang="sl-SI" sz="1200" dirty="0" smtClean="0">
                <a:latin typeface="+mn-lt"/>
              </a:rPr>
              <a:t>Bukovje 4, 6230 Postojna</a:t>
            </a:r>
          </a:p>
          <a:p>
            <a:pPr algn="just">
              <a:tabLst>
                <a:tab pos="2868613" algn="l"/>
                <a:tab pos="5741988" algn="l"/>
              </a:tabLst>
            </a:pPr>
            <a:r>
              <a:rPr lang="sl-SI" sz="1200" dirty="0">
                <a:latin typeface="+mn-lt"/>
              </a:rPr>
              <a:t>	vodja podružnice: Vilma </a:t>
            </a:r>
            <a:r>
              <a:rPr lang="sl-SI" sz="1200" dirty="0" smtClean="0">
                <a:latin typeface="+mn-lt"/>
              </a:rPr>
              <a:t>Kernel	05 751 51 26</a:t>
            </a:r>
          </a:p>
          <a:p>
            <a:pPr algn="just">
              <a:tabLst>
                <a:tab pos="2868613" algn="l"/>
              </a:tabLst>
            </a:pPr>
            <a:r>
              <a:rPr lang="sl-SI" sz="1200" dirty="0">
                <a:latin typeface="+mn-lt"/>
              </a:rPr>
              <a:t>	</a:t>
            </a:r>
            <a:endParaRPr lang="sl-SI" sz="1200" dirty="0" smtClean="0">
              <a:latin typeface="+mn-lt"/>
            </a:endParaRPr>
          </a:p>
          <a:p>
            <a:pPr algn="just">
              <a:tabLst>
                <a:tab pos="2868613" algn="l"/>
              </a:tabLst>
            </a:pPr>
            <a:r>
              <a:rPr lang="sl-SI" sz="1200" b="1" dirty="0" smtClean="0">
                <a:latin typeface="+mn-lt"/>
              </a:rPr>
              <a:t>Podružnična šola Planina</a:t>
            </a:r>
            <a:r>
              <a:rPr lang="sl-SI" sz="1200" dirty="0" smtClean="0">
                <a:latin typeface="+mn-lt"/>
              </a:rPr>
              <a:t>	</a:t>
            </a:r>
          </a:p>
          <a:p>
            <a:pPr algn="just">
              <a:tabLst>
                <a:tab pos="2868613" algn="l"/>
                <a:tab pos="5741988" algn="l"/>
              </a:tabLst>
            </a:pPr>
            <a:r>
              <a:rPr lang="sl-SI" sz="1200" dirty="0" smtClean="0">
                <a:latin typeface="+mn-lt"/>
              </a:rPr>
              <a:t>Planina 152, 6230 Postojna	vodja </a:t>
            </a:r>
            <a:r>
              <a:rPr lang="sl-SI" sz="1200" dirty="0">
                <a:latin typeface="+mn-lt"/>
              </a:rPr>
              <a:t>podružnice: Martina </a:t>
            </a:r>
            <a:r>
              <a:rPr lang="sl-SI" sz="1200" dirty="0" smtClean="0">
                <a:latin typeface="+mn-lt"/>
              </a:rPr>
              <a:t>Rebec	05 756 50 60			</a:t>
            </a:r>
          </a:p>
          <a:p>
            <a:pPr algn="just">
              <a:tabLst>
                <a:tab pos="2868613" algn="l"/>
              </a:tabLst>
            </a:pPr>
            <a:r>
              <a:rPr lang="sl-SI" sz="1200" dirty="0" smtClean="0">
                <a:latin typeface="+mn-lt"/>
              </a:rPr>
              <a:t>	</a:t>
            </a:r>
          </a:p>
          <a:p>
            <a:pPr algn="just">
              <a:tabLst>
                <a:tab pos="2868613" algn="l"/>
              </a:tabLst>
            </a:pPr>
            <a:r>
              <a:rPr lang="sl-SI" sz="1200" dirty="0" smtClean="0">
                <a:latin typeface="+mn-lt"/>
              </a:rPr>
              <a:t>Podružnična šola Studeno	</a:t>
            </a:r>
            <a:r>
              <a:rPr lang="sl-SI" sz="1200" dirty="0">
                <a:latin typeface="+mn-lt"/>
              </a:rPr>
              <a:t> </a:t>
            </a:r>
            <a:r>
              <a:rPr lang="sl-SI" sz="1200" dirty="0" smtClean="0">
                <a:latin typeface="+mn-lt"/>
              </a:rPr>
              <a:t>	</a:t>
            </a:r>
          </a:p>
          <a:p>
            <a:pPr algn="just">
              <a:tabLst>
                <a:tab pos="2868613" algn="l"/>
                <a:tab pos="5741988" algn="l"/>
              </a:tabLst>
            </a:pPr>
            <a:r>
              <a:rPr lang="sl-SI" sz="1200" dirty="0" smtClean="0">
                <a:latin typeface="+mn-lt"/>
              </a:rPr>
              <a:t>Studeno 68, 6230 Postojna	vodja </a:t>
            </a:r>
            <a:r>
              <a:rPr lang="sl-SI" sz="1200" dirty="0">
                <a:latin typeface="+mn-lt"/>
              </a:rPr>
              <a:t>podružnice: Tjaša Repnik </a:t>
            </a:r>
            <a:r>
              <a:rPr lang="sl-SI" sz="1200" dirty="0" smtClean="0">
                <a:latin typeface="+mn-lt"/>
              </a:rPr>
              <a:t>Kunilo	081 610 865   </a:t>
            </a:r>
          </a:p>
        </p:txBody>
      </p:sp>
      <p:sp>
        <p:nvSpPr>
          <p:cNvPr id="4" name="Označba mesta številke diapozitiva 3"/>
          <p:cNvSpPr>
            <a:spLocks noGrp="1"/>
          </p:cNvSpPr>
          <p:nvPr>
            <p:ph type="sldNum" sz="quarter" idx="12"/>
          </p:nvPr>
        </p:nvSpPr>
        <p:spPr/>
        <p:txBody>
          <a:bodyPr/>
          <a:lstStyle/>
          <a:p>
            <a:fld id="{C1098D97-D47F-4185-AB0A-1FBD1691CD49}" type="slidenum">
              <a:rPr lang="sl-SI" smtClean="0"/>
              <a:pPr/>
              <a:t>2</a:t>
            </a:fld>
            <a:endParaRPr lang="sl-SI"/>
          </a:p>
        </p:txBody>
      </p:sp>
    </p:spTree>
    <p:extLst>
      <p:ext uri="{BB962C8B-B14F-4D97-AF65-F5344CB8AC3E}">
        <p14:creationId xmlns:p14="http://schemas.microsoft.com/office/powerpoint/2010/main" val="13017541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3029117159"/>
              </p:ext>
            </p:extLst>
          </p:nvPr>
        </p:nvGraphicFramePr>
        <p:xfrm>
          <a:off x="683568" y="476672"/>
          <a:ext cx="7632848" cy="1812782"/>
        </p:xfrm>
        <a:graphic>
          <a:graphicData uri="http://schemas.openxmlformats.org/drawingml/2006/table">
            <a:tbl>
              <a:tblPr firstRow="1" bandRow="1">
                <a:tableStyleId>{5C22544A-7EE6-4342-B048-85BDC9FD1C3A}</a:tableStyleId>
              </a:tblPr>
              <a:tblGrid>
                <a:gridCol w="1152128"/>
                <a:gridCol w="3096344"/>
                <a:gridCol w="792088"/>
                <a:gridCol w="2592288"/>
              </a:tblGrid>
              <a:tr h="552061">
                <a:tc>
                  <a:txBody>
                    <a:bodyPr/>
                    <a:lstStyle/>
                    <a:p>
                      <a:r>
                        <a:rPr lang="sl-SI" b="1" dirty="0" smtClean="0">
                          <a:solidFill>
                            <a:schemeClr val="tx1"/>
                          </a:solidFill>
                        </a:rPr>
                        <a:t>JV</a:t>
                      </a:r>
                      <a:r>
                        <a:rPr lang="sl-SI" b="1" baseline="0" dirty="0" smtClean="0">
                          <a:solidFill>
                            <a:schemeClr val="tx1"/>
                          </a:solidFill>
                        </a:rPr>
                        <a:t> 1.r </a:t>
                      </a:r>
                      <a:endParaRPr lang="sl-SI" b="1" dirty="0">
                        <a:solidFill>
                          <a:srgbClr val="FF0000"/>
                        </a:solidFill>
                      </a:endParaRPr>
                    </a:p>
                  </a:txBody>
                  <a:tcPr>
                    <a:solidFill>
                      <a:schemeClr val="accent6">
                        <a:lumMod val="20000"/>
                        <a:lumOff val="80000"/>
                      </a:schemeClr>
                    </a:solidFill>
                  </a:tcPr>
                </a:tc>
                <a:tc>
                  <a:txBody>
                    <a:bodyPr/>
                    <a:lstStyle/>
                    <a:p>
                      <a:r>
                        <a:rPr lang="sl-SI" b="1" dirty="0" smtClean="0">
                          <a:solidFill>
                            <a:schemeClr val="tx1"/>
                          </a:solidFill>
                        </a:rPr>
                        <a:t>Breda Šraj </a:t>
                      </a:r>
                      <a:r>
                        <a:rPr lang="sl-SI" b="0" dirty="0" smtClean="0">
                          <a:solidFill>
                            <a:schemeClr val="tx1"/>
                          </a:solidFill>
                        </a:rPr>
                        <a:t>/ Nadja</a:t>
                      </a:r>
                      <a:r>
                        <a:rPr lang="sl-SI" b="0" baseline="0" dirty="0" smtClean="0">
                          <a:solidFill>
                            <a:schemeClr val="tx1"/>
                          </a:solidFill>
                        </a:rPr>
                        <a:t> Jurca / Brigita Blaško / Vesna Mlakar Hor / Mateja Tomažinčič</a:t>
                      </a:r>
                      <a:endParaRPr lang="sl-SI" b="0" dirty="0">
                        <a:solidFill>
                          <a:schemeClr val="tx1"/>
                        </a:solidFill>
                      </a:endParaRPr>
                    </a:p>
                  </a:txBody>
                  <a:tcPr>
                    <a:solidFill>
                      <a:schemeClr val="accent6">
                        <a:lumMod val="20000"/>
                        <a:lumOff val="80000"/>
                      </a:schemeClr>
                    </a:solidFill>
                  </a:tcPr>
                </a:tc>
                <a:tc>
                  <a:txBody>
                    <a:bodyPr/>
                    <a:lstStyle/>
                    <a:p>
                      <a:pPr algn="ctr"/>
                      <a:r>
                        <a:rPr lang="sl-SI" b="0" dirty="0" smtClean="0">
                          <a:solidFill>
                            <a:schemeClr val="tx1"/>
                          </a:solidFill>
                        </a:rPr>
                        <a:t>11, 12</a:t>
                      </a:r>
                      <a:endParaRPr lang="sl-SI" b="0" dirty="0">
                        <a:solidFill>
                          <a:schemeClr val="tx1"/>
                        </a:solidFill>
                      </a:endParaRPr>
                    </a:p>
                  </a:txBody>
                  <a:tcPr>
                    <a:solidFill>
                      <a:schemeClr val="accent6">
                        <a:lumMod val="20000"/>
                        <a:lumOff val="8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sl-SI" sz="1350" b="0" i="0" u="none" strike="noStrike" kern="1200" cap="none" spc="0" normalizeH="0" baseline="0" noProof="0" dirty="0" smtClean="0">
                          <a:ln>
                            <a:noFill/>
                          </a:ln>
                          <a:solidFill>
                            <a:prstClr val="black"/>
                          </a:solidFill>
                          <a:effectLst/>
                          <a:uLnTx/>
                          <a:uFillTx/>
                          <a:latin typeface="+mn-lt"/>
                        </a:rPr>
                        <a:t>glej RU razrednikov in drugih strokovnih delavcev</a:t>
                      </a:r>
                    </a:p>
                    <a:p>
                      <a:pPr marL="0" marR="0" indent="0" algn="l" defTabSz="685800" rtl="0" eaLnBrk="1" fontAlgn="auto" latinLnBrk="0" hangingPunct="1">
                        <a:lnSpc>
                          <a:spcPct val="100000"/>
                        </a:lnSpc>
                        <a:spcBef>
                          <a:spcPts val="0"/>
                        </a:spcBef>
                        <a:spcAft>
                          <a:spcPts val="0"/>
                        </a:spcAft>
                        <a:buClrTx/>
                        <a:buSzTx/>
                        <a:buFontTx/>
                        <a:buNone/>
                        <a:tabLst/>
                        <a:defRPr/>
                      </a:pPr>
                      <a:endParaRPr lang="sl-SI" b="0" dirty="0" smtClean="0">
                        <a:solidFill>
                          <a:schemeClr val="tx1"/>
                        </a:solidFill>
                      </a:endParaRPr>
                    </a:p>
                  </a:txBody>
                  <a:tcPr>
                    <a:solidFill>
                      <a:schemeClr val="accent6">
                        <a:lumMod val="20000"/>
                        <a:lumOff val="80000"/>
                      </a:schemeClr>
                    </a:solidFill>
                  </a:tcPr>
                </a:tc>
              </a:tr>
              <a:tr h="552061">
                <a:tc>
                  <a:txBody>
                    <a:bodyPr/>
                    <a:lstStyle/>
                    <a:p>
                      <a:r>
                        <a:rPr lang="sl-SI" b="1" dirty="0" smtClean="0">
                          <a:solidFill>
                            <a:schemeClr val="tx1"/>
                          </a:solidFill>
                        </a:rPr>
                        <a:t>JV</a:t>
                      </a:r>
                      <a:r>
                        <a:rPr lang="sl-SI" b="1" baseline="0" dirty="0" smtClean="0">
                          <a:solidFill>
                            <a:schemeClr val="tx1"/>
                          </a:solidFill>
                        </a:rPr>
                        <a:t> 2.r </a:t>
                      </a:r>
                      <a:endParaRPr lang="sl-SI" b="1" dirty="0">
                        <a:solidFill>
                          <a:srgbClr val="FF0000"/>
                        </a:solidFill>
                      </a:endParaRPr>
                    </a:p>
                  </a:txBody>
                  <a:tcPr>
                    <a:solidFill>
                      <a:schemeClr val="accent6">
                        <a:lumMod val="40000"/>
                        <a:lumOff val="60000"/>
                      </a:schemeClr>
                    </a:solidFill>
                  </a:tcPr>
                </a:tc>
                <a:tc>
                  <a:txBody>
                    <a:bodyPr/>
                    <a:lstStyle/>
                    <a:p>
                      <a:r>
                        <a:rPr lang="sl-SI" dirty="0" smtClean="0"/>
                        <a:t>Vladka Lavsegar</a:t>
                      </a:r>
                      <a:r>
                        <a:rPr lang="sl-SI" baseline="0" dirty="0" smtClean="0"/>
                        <a:t>/ Elizabeta Kompara/ Marija Škrlj</a:t>
                      </a:r>
                      <a:endParaRPr lang="sl-SI" dirty="0"/>
                    </a:p>
                  </a:txBody>
                  <a:tcPr>
                    <a:solidFill>
                      <a:schemeClr val="accent6">
                        <a:lumMod val="40000"/>
                        <a:lumOff val="60000"/>
                      </a:schemeClr>
                    </a:solidFill>
                  </a:tcPr>
                </a:tc>
                <a:tc>
                  <a:txBody>
                    <a:bodyPr/>
                    <a:lstStyle/>
                    <a:p>
                      <a:pPr algn="ctr"/>
                      <a:r>
                        <a:rPr lang="sl-SI" dirty="0" smtClean="0"/>
                        <a:t>9, 10, 14</a:t>
                      </a:r>
                      <a:endParaRPr lang="sl-SI" dirty="0"/>
                    </a:p>
                  </a:txBody>
                  <a:tcPr>
                    <a:solidFill>
                      <a:schemeClr val="accent6">
                        <a:lumMod val="40000"/>
                        <a:lumOff val="60000"/>
                      </a:schemeClr>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dirty="0" smtClean="0">
                          <a:solidFill>
                            <a:schemeClr val="tx1"/>
                          </a:solidFill>
                        </a:rPr>
                        <a:t>/</a:t>
                      </a:r>
                    </a:p>
                  </a:txBody>
                  <a:tcPr>
                    <a:solidFill>
                      <a:schemeClr val="accent6">
                        <a:lumMod val="40000"/>
                        <a:lumOff val="60000"/>
                      </a:schemeClr>
                    </a:solidFill>
                  </a:tcPr>
                </a:tc>
              </a:tr>
              <a:tr h="552061">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b="1" dirty="0" smtClean="0">
                          <a:solidFill>
                            <a:schemeClr val="tx1"/>
                          </a:solidFill>
                        </a:rPr>
                        <a:t>JV</a:t>
                      </a:r>
                      <a:r>
                        <a:rPr lang="sl-SI" b="1" baseline="0" dirty="0" smtClean="0">
                          <a:solidFill>
                            <a:schemeClr val="tx1"/>
                          </a:solidFill>
                        </a:rPr>
                        <a:t> 3.r  </a:t>
                      </a:r>
                      <a:endParaRPr lang="sl-SI" b="1" dirty="0" smtClean="0">
                        <a:solidFill>
                          <a:srgbClr val="FF0000"/>
                        </a:solidFill>
                      </a:endParaRPr>
                    </a:p>
                  </a:txBody>
                  <a:tcPr>
                    <a:solidFill>
                      <a:schemeClr val="accent6">
                        <a:lumMod val="20000"/>
                        <a:lumOff val="80000"/>
                      </a:schemeClr>
                    </a:solidFill>
                  </a:tcPr>
                </a:tc>
                <a:tc>
                  <a:txBody>
                    <a:bodyPr/>
                    <a:lstStyle/>
                    <a:p>
                      <a:r>
                        <a:rPr lang="sl-SI" dirty="0" smtClean="0"/>
                        <a:t>Darija Košir/ Milenka Požar / Biljana Guša</a:t>
                      </a:r>
                      <a:endParaRPr lang="sl-SI" dirty="0"/>
                    </a:p>
                  </a:txBody>
                  <a:tcPr>
                    <a:solidFill>
                      <a:schemeClr val="accent6">
                        <a:lumMod val="20000"/>
                        <a:lumOff val="80000"/>
                      </a:schemeClr>
                    </a:solidFill>
                  </a:tcPr>
                </a:tc>
                <a:tc>
                  <a:txBody>
                    <a:bodyPr/>
                    <a:lstStyle/>
                    <a:p>
                      <a:pPr algn="ctr"/>
                      <a:r>
                        <a:rPr lang="sl-SI" dirty="0" smtClean="0"/>
                        <a:t>6, 7, 8</a:t>
                      </a:r>
                      <a:endParaRPr lang="sl-SI" dirty="0"/>
                    </a:p>
                  </a:txBody>
                  <a:tcPr>
                    <a:solidFill>
                      <a:schemeClr val="accent6">
                        <a:lumMod val="20000"/>
                        <a:lumOff val="80000"/>
                      </a:schemeClr>
                    </a:solidFill>
                  </a:tcPr>
                </a:tc>
                <a:tc>
                  <a:txBody>
                    <a:bodyPr/>
                    <a:lstStyle/>
                    <a:p>
                      <a:r>
                        <a:rPr lang="sl-SI" dirty="0" smtClean="0">
                          <a:solidFill>
                            <a:schemeClr val="tx1"/>
                          </a:solidFill>
                        </a:rPr>
                        <a:t>/</a:t>
                      </a:r>
                      <a:endParaRPr lang="sl-SI" dirty="0">
                        <a:solidFill>
                          <a:schemeClr val="tx1"/>
                        </a:solidFill>
                      </a:endParaRPr>
                    </a:p>
                  </a:txBody>
                  <a:tcPr>
                    <a:solidFill>
                      <a:schemeClr val="accent6">
                        <a:lumMod val="20000"/>
                        <a:lumOff val="80000"/>
                      </a:schemeClr>
                    </a:solidFill>
                  </a:tcPr>
                </a:tc>
              </a:tr>
            </a:tbl>
          </a:graphicData>
        </a:graphic>
      </p:graphicFrame>
      <p:graphicFrame>
        <p:nvGraphicFramePr>
          <p:cNvPr id="7" name="Tabela 6"/>
          <p:cNvGraphicFramePr>
            <a:graphicFrameLocks noGrp="1"/>
          </p:cNvGraphicFramePr>
          <p:nvPr>
            <p:extLst>
              <p:ext uri="{D42A27DB-BD31-4B8C-83A1-F6EECF244321}">
                <p14:modId xmlns:p14="http://schemas.microsoft.com/office/powerpoint/2010/main" val="3051600876"/>
              </p:ext>
            </p:extLst>
          </p:nvPr>
        </p:nvGraphicFramePr>
        <p:xfrm>
          <a:off x="683568" y="2492896"/>
          <a:ext cx="7632848" cy="4153624"/>
        </p:xfrm>
        <a:graphic>
          <a:graphicData uri="http://schemas.openxmlformats.org/drawingml/2006/table">
            <a:tbl>
              <a:tblPr firstRow="1" bandRow="1">
                <a:tableStyleId>{5C22544A-7EE6-4342-B048-85BDC9FD1C3A}</a:tableStyleId>
              </a:tblPr>
              <a:tblGrid>
                <a:gridCol w="1152128"/>
                <a:gridCol w="3096344"/>
                <a:gridCol w="792088"/>
                <a:gridCol w="2592288"/>
              </a:tblGrid>
              <a:tr h="435508">
                <a:tc>
                  <a:txBody>
                    <a:bodyPr/>
                    <a:lstStyle/>
                    <a:p>
                      <a:r>
                        <a:rPr lang="sl-SI" b="1" dirty="0" smtClean="0">
                          <a:solidFill>
                            <a:schemeClr val="tx1"/>
                          </a:solidFill>
                        </a:rPr>
                        <a:t>PB 1.r / 28</a:t>
                      </a:r>
                      <a:endParaRPr lang="sl-SI" b="1" dirty="0">
                        <a:solidFill>
                          <a:schemeClr val="tx1"/>
                        </a:solidFill>
                      </a:endParaRPr>
                    </a:p>
                  </a:txBody>
                  <a:tcPr>
                    <a:solidFill>
                      <a:schemeClr val="accent6">
                        <a:lumMod val="20000"/>
                        <a:lumOff val="80000"/>
                      </a:schemeClr>
                    </a:solidFill>
                  </a:tcPr>
                </a:tc>
                <a:tc>
                  <a:txBody>
                    <a:bodyPr/>
                    <a:lstStyle/>
                    <a:p>
                      <a:r>
                        <a:rPr lang="sl-SI" b="0" dirty="0" smtClean="0">
                          <a:solidFill>
                            <a:schemeClr val="tx1"/>
                          </a:solidFill>
                        </a:rPr>
                        <a:t>Andreja</a:t>
                      </a:r>
                      <a:r>
                        <a:rPr lang="sl-SI" b="0" baseline="0" dirty="0" smtClean="0">
                          <a:solidFill>
                            <a:schemeClr val="tx1"/>
                          </a:solidFill>
                        </a:rPr>
                        <a:t> Penko</a:t>
                      </a:r>
                      <a:endParaRPr lang="sl-SI" b="0" dirty="0">
                        <a:solidFill>
                          <a:schemeClr val="tx1"/>
                        </a:solidFill>
                      </a:endParaRPr>
                    </a:p>
                  </a:txBody>
                  <a:tcPr>
                    <a:solidFill>
                      <a:schemeClr val="accent6">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sl-SI" sz="1350" b="0" i="0" u="none" strike="noStrike" kern="1200" cap="none" spc="0" normalizeH="0" baseline="0" noProof="0" dirty="0" smtClean="0">
                          <a:ln>
                            <a:noFill/>
                          </a:ln>
                          <a:solidFill>
                            <a:prstClr val="black"/>
                          </a:solidFill>
                          <a:effectLst/>
                          <a:uLnTx/>
                          <a:uFillTx/>
                          <a:latin typeface="+mn-lt"/>
                        </a:rPr>
                        <a:t>12</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sl-SI" sz="1000" b="0" i="0" u="none" strike="noStrike" kern="1200" cap="none" spc="0" normalizeH="0" baseline="0" noProof="0" dirty="0" smtClean="0">
                          <a:ln>
                            <a:noFill/>
                          </a:ln>
                          <a:solidFill>
                            <a:prstClr val="black"/>
                          </a:solidFill>
                          <a:effectLst/>
                          <a:uLnTx/>
                          <a:uFillTx/>
                          <a:latin typeface="+mn-lt"/>
                        </a:rPr>
                        <a:t>kab. RS</a:t>
                      </a:r>
                    </a:p>
                  </a:txBody>
                  <a:tcPr>
                    <a:solidFill>
                      <a:schemeClr val="accent6">
                        <a:lumMod val="20000"/>
                        <a:lumOff val="80000"/>
                      </a:schemeClr>
                    </a:solidFill>
                  </a:tcPr>
                </a:tc>
                <a:tc>
                  <a:txBody>
                    <a:bodyPr/>
                    <a:lstStyle/>
                    <a:p>
                      <a:r>
                        <a:rPr lang="sl-SI" sz="1200" b="0" i="0" u="none" strike="noStrike" kern="1200" smtClean="0">
                          <a:solidFill>
                            <a:schemeClr val="tx1"/>
                          </a:solidFill>
                          <a:effectLst/>
                          <a:latin typeface="+mn-lt"/>
                          <a:ea typeface="+mn-ea"/>
                          <a:cs typeface="+mn-cs"/>
                        </a:rPr>
                        <a:t>torek,</a:t>
                      </a:r>
                      <a:r>
                        <a:rPr lang="sl-SI" sz="1200" b="0" i="0" u="none" strike="noStrike" kern="1200" baseline="0" smtClean="0">
                          <a:solidFill>
                            <a:schemeClr val="tx1"/>
                          </a:solidFill>
                          <a:effectLst/>
                          <a:latin typeface="+mn-lt"/>
                          <a:ea typeface="+mn-ea"/>
                          <a:cs typeface="+mn-cs"/>
                        </a:rPr>
                        <a:t> </a:t>
                      </a:r>
                      <a:r>
                        <a:rPr lang="sl-SI" sz="1200" b="0" i="0" u="none" strike="noStrike" kern="1200" smtClean="0">
                          <a:solidFill>
                            <a:schemeClr val="tx1"/>
                          </a:solidFill>
                          <a:effectLst/>
                          <a:latin typeface="+mn-lt"/>
                          <a:ea typeface="+mn-ea"/>
                          <a:cs typeface="+mn-cs"/>
                        </a:rPr>
                        <a:t>11.05 - 11.50</a:t>
                      </a:r>
                      <a:endParaRPr lang="sl-SI" sz="1200" b="0" dirty="0">
                        <a:solidFill>
                          <a:schemeClr val="tx1"/>
                        </a:solidFill>
                      </a:endParaRPr>
                    </a:p>
                  </a:txBody>
                  <a:tcPr>
                    <a:solidFill>
                      <a:schemeClr val="accent6">
                        <a:lumMod val="20000"/>
                        <a:lumOff val="80000"/>
                      </a:schemeClr>
                    </a:solidFill>
                  </a:tcPr>
                </a:tc>
              </a:tr>
              <a:tr h="435508">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b="1" dirty="0" smtClean="0">
                          <a:solidFill>
                            <a:schemeClr val="tx1"/>
                          </a:solidFill>
                        </a:rPr>
                        <a:t>PB 1.r / 28</a:t>
                      </a:r>
                    </a:p>
                  </a:txBody>
                  <a:tcPr>
                    <a:solidFill>
                      <a:schemeClr val="accent6">
                        <a:lumMod val="40000"/>
                        <a:lumOff val="60000"/>
                      </a:schemeClr>
                    </a:solidFill>
                  </a:tcPr>
                </a:tc>
                <a:tc>
                  <a:txBody>
                    <a:bodyPr/>
                    <a:lstStyle/>
                    <a:p>
                      <a:r>
                        <a:rPr lang="sl-SI" dirty="0" smtClean="0"/>
                        <a:t>Maja Širca</a:t>
                      </a:r>
                      <a:endParaRPr lang="sl-SI" dirty="0"/>
                    </a:p>
                  </a:txBody>
                  <a:tcPr>
                    <a:solidFill>
                      <a:schemeClr val="accent6">
                        <a:lumMod val="40000"/>
                        <a:lumOff val="60000"/>
                      </a:schemeClr>
                    </a:solidFill>
                  </a:tcPr>
                </a:tc>
                <a:tc>
                  <a:txBody>
                    <a:bodyPr/>
                    <a:lstStyle/>
                    <a:p>
                      <a:pPr algn="ctr"/>
                      <a:r>
                        <a:rPr lang="sl-SI" dirty="0" smtClean="0"/>
                        <a:t>11</a:t>
                      </a:r>
                    </a:p>
                    <a:p>
                      <a:pPr algn="ctr"/>
                      <a:r>
                        <a:rPr lang="sl-SI" sz="1000" dirty="0" smtClean="0"/>
                        <a:t>kab. RS</a:t>
                      </a:r>
                      <a:endParaRPr lang="sl-SI" sz="1000" dirty="0"/>
                    </a:p>
                  </a:txBody>
                  <a:tcPr>
                    <a:solidFill>
                      <a:schemeClr val="accent6">
                        <a:lumMod val="40000"/>
                        <a:lumOff val="60000"/>
                      </a:schemeClr>
                    </a:solidFill>
                  </a:tcPr>
                </a:tc>
                <a:tc>
                  <a:txBody>
                    <a:bodyPr/>
                    <a:lstStyle/>
                    <a:p>
                      <a:r>
                        <a:rPr lang="sl-SI" dirty="0" smtClean="0">
                          <a:solidFill>
                            <a:schemeClr val="tx1"/>
                          </a:solidFill>
                        </a:rPr>
                        <a:t>ponedeljek, 12.45 – 13.30</a:t>
                      </a:r>
                      <a:endParaRPr lang="sl-SI" dirty="0">
                        <a:solidFill>
                          <a:schemeClr val="tx1"/>
                        </a:solidFill>
                      </a:endParaRPr>
                    </a:p>
                  </a:txBody>
                  <a:tcPr>
                    <a:solidFill>
                      <a:schemeClr val="accent6">
                        <a:lumMod val="40000"/>
                        <a:lumOff val="60000"/>
                      </a:schemeClr>
                    </a:solidFill>
                  </a:tcPr>
                </a:tc>
              </a:tr>
              <a:tr h="435508">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b="1" dirty="0" smtClean="0">
                          <a:solidFill>
                            <a:schemeClr val="tx1"/>
                          </a:solidFill>
                        </a:rPr>
                        <a:t>PB 2.r / 28</a:t>
                      </a:r>
                    </a:p>
                  </a:txBody>
                  <a:tcPr>
                    <a:solidFill>
                      <a:schemeClr val="accent6">
                        <a:lumMod val="20000"/>
                        <a:lumOff val="80000"/>
                      </a:schemeClr>
                    </a:solidFill>
                  </a:tcPr>
                </a:tc>
                <a:tc>
                  <a:txBody>
                    <a:bodyPr/>
                    <a:lstStyle/>
                    <a:p>
                      <a:r>
                        <a:rPr lang="sl-SI" dirty="0" smtClean="0"/>
                        <a:t>Suzana Morel</a:t>
                      </a:r>
                      <a:endParaRPr lang="sl-SI" dirty="0"/>
                    </a:p>
                  </a:txBody>
                  <a:tcPr>
                    <a:solidFill>
                      <a:schemeClr val="accent6">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sl-SI" sz="1350" b="0" i="0" u="none" strike="noStrike" kern="1200" cap="none" spc="0" normalizeH="0" baseline="0" noProof="0" dirty="0" smtClean="0">
                          <a:ln>
                            <a:noFill/>
                          </a:ln>
                          <a:solidFill>
                            <a:prstClr val="black"/>
                          </a:solidFill>
                          <a:effectLst/>
                          <a:uLnTx/>
                          <a:uFillTx/>
                          <a:latin typeface="+mn-lt"/>
                        </a:rPr>
                        <a:t>8</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sl-SI" sz="1000" b="0" i="0" u="none" strike="noStrike" kern="1200" cap="none" spc="0" normalizeH="0" baseline="0" noProof="0" dirty="0" smtClean="0">
                          <a:ln>
                            <a:noFill/>
                          </a:ln>
                          <a:solidFill>
                            <a:prstClr val="black"/>
                          </a:solidFill>
                          <a:effectLst/>
                          <a:uLnTx/>
                          <a:uFillTx/>
                          <a:latin typeface="+mn-lt"/>
                        </a:rPr>
                        <a:t>kab. RS</a:t>
                      </a:r>
                      <a:endParaRPr kumimoji="0" lang="sl-SI" sz="1000" b="0" i="0" u="none" strike="noStrike" kern="1200" cap="none" spc="0" normalizeH="0" baseline="0" noProof="0" dirty="0">
                        <a:ln>
                          <a:noFill/>
                        </a:ln>
                        <a:solidFill>
                          <a:prstClr val="black"/>
                        </a:solidFill>
                        <a:effectLst/>
                        <a:uLnTx/>
                        <a:uFillTx/>
                        <a:latin typeface="+mn-lt"/>
                      </a:endParaRPr>
                    </a:p>
                  </a:txBody>
                  <a:tcPr>
                    <a:solidFill>
                      <a:schemeClr val="accent6">
                        <a:lumMod val="20000"/>
                        <a:lumOff val="80000"/>
                      </a:schemeClr>
                    </a:solidFill>
                  </a:tcPr>
                </a:tc>
                <a:tc>
                  <a:txBody>
                    <a:bodyPr/>
                    <a:lstStyle/>
                    <a:p>
                      <a:r>
                        <a:rPr lang="sl-SI" dirty="0" smtClean="0">
                          <a:solidFill>
                            <a:schemeClr val="tx1"/>
                          </a:solidFill>
                        </a:rPr>
                        <a:t>petek, 10.15 – 11.00</a:t>
                      </a:r>
                      <a:endParaRPr lang="sl-SI" dirty="0">
                        <a:solidFill>
                          <a:schemeClr val="tx1"/>
                        </a:solidFill>
                      </a:endParaRPr>
                    </a:p>
                  </a:txBody>
                  <a:tcPr>
                    <a:solidFill>
                      <a:schemeClr val="accent6">
                        <a:lumMod val="20000"/>
                        <a:lumOff val="80000"/>
                      </a:schemeClr>
                    </a:solidFill>
                  </a:tcPr>
                </a:tc>
              </a:tr>
              <a:tr h="435508">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b="1" dirty="0" smtClean="0">
                          <a:solidFill>
                            <a:schemeClr val="tx1"/>
                          </a:solidFill>
                        </a:rPr>
                        <a:t>PB 2.r / 28</a:t>
                      </a:r>
                    </a:p>
                  </a:txBody>
                  <a:tcPr>
                    <a:solidFill>
                      <a:schemeClr val="accent6">
                        <a:lumMod val="40000"/>
                        <a:lumOff val="60000"/>
                      </a:schemeClr>
                    </a:solidFill>
                  </a:tcPr>
                </a:tc>
                <a:tc>
                  <a:txBody>
                    <a:bodyPr/>
                    <a:lstStyle/>
                    <a:p>
                      <a:r>
                        <a:rPr lang="sl-SI" dirty="0" smtClean="0"/>
                        <a:t>Andrej Filipčič</a:t>
                      </a:r>
                      <a:endParaRPr lang="sl-SI" dirty="0"/>
                    </a:p>
                  </a:txBody>
                  <a:tcPr>
                    <a:solidFill>
                      <a:schemeClr val="accent6">
                        <a:lumMod val="40000"/>
                        <a:lumOff val="6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sl-SI" sz="1350" b="0" i="0" u="none" strike="noStrike" kern="1200" cap="none" spc="0" normalizeH="0" baseline="0" noProof="0" dirty="0" smtClean="0">
                          <a:ln>
                            <a:noFill/>
                          </a:ln>
                          <a:solidFill>
                            <a:prstClr val="black"/>
                          </a:solidFill>
                          <a:effectLst/>
                          <a:uLnTx/>
                          <a:uFillTx/>
                          <a:latin typeface="+mn-lt"/>
                        </a:rPr>
                        <a:t>7</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sl-SI" sz="1000" b="0" i="0" u="none" strike="noStrike" kern="1200" cap="none" spc="0" normalizeH="0" baseline="0" noProof="0" dirty="0" smtClean="0">
                          <a:ln>
                            <a:noFill/>
                          </a:ln>
                          <a:solidFill>
                            <a:prstClr val="black"/>
                          </a:solidFill>
                          <a:effectLst/>
                          <a:uLnTx/>
                          <a:uFillTx/>
                          <a:latin typeface="+mn-lt"/>
                        </a:rPr>
                        <a:t>kab. RS</a:t>
                      </a:r>
                      <a:endParaRPr kumimoji="0" lang="sl-SI" sz="1000" b="0" i="0" u="none" strike="noStrike" kern="1200" cap="none" spc="0" normalizeH="0" baseline="0" noProof="0" dirty="0">
                        <a:ln>
                          <a:noFill/>
                        </a:ln>
                        <a:solidFill>
                          <a:prstClr val="black"/>
                        </a:solidFill>
                        <a:effectLst/>
                        <a:uLnTx/>
                        <a:uFillTx/>
                        <a:latin typeface="+mn-lt"/>
                      </a:endParaRPr>
                    </a:p>
                  </a:txBody>
                  <a:tcPr>
                    <a:solidFill>
                      <a:schemeClr val="accent6">
                        <a:lumMod val="40000"/>
                        <a:lumOff val="60000"/>
                      </a:schemeClr>
                    </a:solidFill>
                  </a:tcPr>
                </a:tc>
                <a:tc>
                  <a:txBody>
                    <a:bodyPr/>
                    <a:lstStyle/>
                    <a:p>
                      <a:r>
                        <a:rPr lang="sl-SI" dirty="0" smtClean="0">
                          <a:solidFill>
                            <a:schemeClr val="tx1"/>
                          </a:solidFill>
                        </a:rPr>
                        <a:t>sreda, 11.55 – 12.40</a:t>
                      </a:r>
                      <a:endParaRPr lang="sl-SI" dirty="0">
                        <a:solidFill>
                          <a:schemeClr val="tx1"/>
                        </a:solidFill>
                      </a:endParaRPr>
                    </a:p>
                  </a:txBody>
                  <a:tcPr>
                    <a:solidFill>
                      <a:schemeClr val="accent6">
                        <a:lumMod val="40000"/>
                        <a:lumOff val="60000"/>
                      </a:schemeClr>
                    </a:solidFill>
                  </a:tcPr>
                </a:tc>
              </a:tr>
              <a:tr h="435508">
                <a:tc>
                  <a:txBody>
                    <a:bodyPr/>
                    <a:lstStyle/>
                    <a:p>
                      <a:r>
                        <a:rPr lang="sl-SI" b="1" dirty="0" smtClean="0">
                          <a:solidFill>
                            <a:schemeClr val="tx1"/>
                          </a:solidFill>
                        </a:rPr>
                        <a:t>PB 3.r / 28</a:t>
                      </a:r>
                      <a:endParaRPr lang="sl-SI" b="1" dirty="0">
                        <a:solidFill>
                          <a:schemeClr val="tx1"/>
                        </a:solidFill>
                      </a:endParaRPr>
                    </a:p>
                  </a:txBody>
                  <a:tcPr>
                    <a:solidFill>
                      <a:schemeClr val="accent6">
                        <a:lumMod val="20000"/>
                        <a:lumOff val="80000"/>
                      </a:schemeClr>
                    </a:solidFill>
                  </a:tcPr>
                </a:tc>
                <a:tc>
                  <a:txBody>
                    <a:bodyPr/>
                    <a:lstStyle/>
                    <a:p>
                      <a:r>
                        <a:rPr lang="sl-SI" dirty="0" smtClean="0"/>
                        <a:t>Breda Šraj</a:t>
                      </a:r>
                      <a:endParaRPr lang="sl-SI" dirty="0"/>
                    </a:p>
                  </a:txBody>
                  <a:tcPr>
                    <a:solidFill>
                      <a:schemeClr val="accent6">
                        <a:lumMod val="20000"/>
                        <a:lumOff val="80000"/>
                      </a:schemeClr>
                    </a:solidFill>
                  </a:tcPr>
                </a:tc>
                <a:tc>
                  <a:txBody>
                    <a:bodyPr/>
                    <a:lstStyle/>
                    <a:p>
                      <a:pPr algn="ctr"/>
                      <a:r>
                        <a:rPr lang="sl-SI" dirty="0" smtClean="0"/>
                        <a:t>9</a:t>
                      </a:r>
                      <a:endParaRPr lang="sl-SI" dirty="0"/>
                    </a:p>
                  </a:txBody>
                  <a:tcPr>
                    <a:solidFill>
                      <a:schemeClr val="accent6">
                        <a:lumMod val="20000"/>
                        <a:lumOff val="80000"/>
                      </a:schemeClr>
                    </a:solidFill>
                  </a:tcPr>
                </a:tc>
                <a:tc>
                  <a:txBody>
                    <a:bodyPr/>
                    <a:lstStyle/>
                    <a:p>
                      <a:r>
                        <a:rPr lang="sl-SI" dirty="0" smtClean="0">
                          <a:solidFill>
                            <a:schemeClr val="tx1"/>
                          </a:solidFill>
                        </a:rPr>
                        <a:t>ponedeljek, 8.20 – 9.05</a:t>
                      </a:r>
                      <a:endParaRPr lang="sl-SI" dirty="0">
                        <a:solidFill>
                          <a:schemeClr val="tx1"/>
                        </a:solidFill>
                      </a:endParaRPr>
                    </a:p>
                  </a:txBody>
                  <a:tcPr>
                    <a:solidFill>
                      <a:schemeClr val="accent6">
                        <a:lumMod val="20000"/>
                        <a:lumOff val="80000"/>
                      </a:schemeClr>
                    </a:solidFill>
                  </a:tcPr>
                </a:tc>
              </a:tr>
              <a:tr h="502476">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b="1" dirty="0" smtClean="0">
                          <a:solidFill>
                            <a:schemeClr val="tx1"/>
                          </a:solidFill>
                        </a:rPr>
                        <a:t>PB 3.r / 27</a:t>
                      </a:r>
                    </a:p>
                  </a:txBody>
                  <a:tcPr>
                    <a:solidFill>
                      <a:schemeClr val="accent6">
                        <a:lumMod val="40000"/>
                        <a:lumOff val="60000"/>
                      </a:schemeClr>
                    </a:solidFill>
                  </a:tcPr>
                </a:tc>
                <a:tc>
                  <a:txBody>
                    <a:bodyPr/>
                    <a:lstStyle/>
                    <a:p>
                      <a:r>
                        <a:rPr lang="sl-SI" dirty="0" smtClean="0"/>
                        <a:t>Tjaša Mahnič</a:t>
                      </a:r>
                      <a:endParaRPr lang="sl-SI" dirty="0"/>
                    </a:p>
                  </a:txBody>
                  <a:tcPr>
                    <a:solidFill>
                      <a:schemeClr val="accent6">
                        <a:lumMod val="40000"/>
                        <a:lumOff val="60000"/>
                      </a:schemeClr>
                    </a:solidFill>
                  </a:tcPr>
                </a:tc>
                <a:tc>
                  <a:txBody>
                    <a:bodyPr/>
                    <a:lstStyle/>
                    <a:p>
                      <a:pPr algn="ctr"/>
                      <a:r>
                        <a:rPr lang="sl-SI" dirty="0" smtClean="0"/>
                        <a:t>10</a:t>
                      </a:r>
                      <a:endParaRPr lang="sl-SI" dirty="0"/>
                    </a:p>
                  </a:txBody>
                  <a:tcPr>
                    <a:solidFill>
                      <a:schemeClr val="accent6">
                        <a:lumMod val="40000"/>
                        <a:lumOff val="60000"/>
                      </a:schemeClr>
                    </a:solidFill>
                  </a:tcPr>
                </a:tc>
                <a:tc>
                  <a:txBody>
                    <a:bodyPr/>
                    <a:lstStyle/>
                    <a:p>
                      <a:r>
                        <a:rPr lang="sl-SI" dirty="0" smtClean="0">
                          <a:solidFill>
                            <a:schemeClr val="tx1"/>
                          </a:solidFill>
                        </a:rPr>
                        <a:t>torek, 11.05 – 11.50</a:t>
                      </a:r>
                      <a:endParaRPr lang="sl-SI" dirty="0">
                        <a:solidFill>
                          <a:schemeClr val="tx1"/>
                        </a:solidFill>
                      </a:endParaRPr>
                    </a:p>
                  </a:txBody>
                  <a:tcPr>
                    <a:solidFill>
                      <a:schemeClr val="accent6">
                        <a:lumMod val="40000"/>
                        <a:lumOff val="60000"/>
                      </a:schemeClr>
                    </a:solidFill>
                  </a:tcPr>
                </a:tc>
              </a:tr>
              <a:tr h="502476">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b="1" dirty="0" smtClean="0">
                          <a:solidFill>
                            <a:schemeClr val="tx1"/>
                          </a:solidFill>
                        </a:rPr>
                        <a:t>PB 4.r / 28</a:t>
                      </a:r>
                    </a:p>
                    <a:p>
                      <a:pPr marL="0" marR="0" indent="0" algn="l" defTabSz="685800" rtl="0" eaLnBrk="1" fontAlgn="auto" latinLnBrk="0" hangingPunct="1">
                        <a:lnSpc>
                          <a:spcPct val="100000"/>
                        </a:lnSpc>
                        <a:spcBef>
                          <a:spcPts val="0"/>
                        </a:spcBef>
                        <a:spcAft>
                          <a:spcPts val="0"/>
                        </a:spcAft>
                        <a:buClrTx/>
                        <a:buSzTx/>
                        <a:buFontTx/>
                        <a:buNone/>
                        <a:tabLst/>
                        <a:defRPr/>
                      </a:pPr>
                      <a:endParaRPr lang="sl-SI" b="1" dirty="0" smtClean="0">
                        <a:solidFill>
                          <a:schemeClr val="tx1"/>
                        </a:solidFill>
                      </a:endParaRPr>
                    </a:p>
                  </a:txBody>
                  <a:tcPr>
                    <a:solidFill>
                      <a:schemeClr val="accent6">
                        <a:lumMod val="40000"/>
                        <a:lumOff val="60000"/>
                      </a:schemeClr>
                    </a:solidFill>
                  </a:tcPr>
                </a:tc>
                <a:tc>
                  <a:txBody>
                    <a:bodyPr/>
                    <a:lstStyle/>
                    <a:p>
                      <a:r>
                        <a:rPr lang="sl-SI" dirty="0" smtClean="0"/>
                        <a:t>Nada Likon / Miranda Kristančič /</a:t>
                      </a:r>
                    </a:p>
                    <a:p>
                      <a:r>
                        <a:rPr lang="sl-SI" baseline="0" dirty="0" smtClean="0"/>
                        <a:t>Helena Vekar / Barbara Nagode</a:t>
                      </a:r>
                      <a:endParaRPr lang="sl-SI" dirty="0" smtClean="0"/>
                    </a:p>
                  </a:txBody>
                  <a:tcPr>
                    <a:solidFill>
                      <a:schemeClr val="accent6">
                        <a:lumMod val="40000"/>
                        <a:lumOff val="60000"/>
                      </a:schemeClr>
                    </a:solid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dirty="0" smtClean="0"/>
                        <a:t>5</a:t>
                      </a:r>
                    </a:p>
                    <a:p>
                      <a:pPr algn="ctr"/>
                      <a:endParaRPr lang="sl-SI" dirty="0"/>
                    </a:p>
                  </a:txBody>
                  <a:tcPr>
                    <a:solidFill>
                      <a:schemeClr val="accent6">
                        <a:lumMod val="40000"/>
                        <a:lumOff val="60000"/>
                      </a:schemeClr>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dirty="0" smtClean="0">
                          <a:solidFill>
                            <a:schemeClr val="tx1"/>
                          </a:solidFill>
                        </a:rPr>
                        <a:t>glej RU razrednikov in drugih strokovnih delavcev</a:t>
                      </a:r>
                    </a:p>
                    <a:p>
                      <a:pPr marL="0" marR="0" indent="0" algn="l" defTabSz="685800" rtl="0" eaLnBrk="1" fontAlgn="auto" latinLnBrk="0" hangingPunct="1">
                        <a:lnSpc>
                          <a:spcPct val="100000"/>
                        </a:lnSpc>
                        <a:spcBef>
                          <a:spcPts val="0"/>
                        </a:spcBef>
                        <a:spcAft>
                          <a:spcPts val="0"/>
                        </a:spcAft>
                        <a:buClrTx/>
                        <a:buSzTx/>
                        <a:buFontTx/>
                        <a:buNone/>
                        <a:tabLst/>
                        <a:defRPr/>
                      </a:pPr>
                      <a:endParaRPr lang="sl-SI" dirty="0" smtClean="0">
                        <a:solidFill>
                          <a:schemeClr val="tx1"/>
                        </a:solidFill>
                      </a:endParaRPr>
                    </a:p>
                  </a:txBody>
                  <a:tcPr>
                    <a:solidFill>
                      <a:schemeClr val="accent6">
                        <a:lumMod val="40000"/>
                        <a:lumOff val="60000"/>
                      </a:schemeClr>
                    </a:solidFill>
                  </a:tcPr>
                </a:tc>
              </a:tr>
              <a:tr h="590621">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b="1" dirty="0" smtClean="0">
                          <a:solidFill>
                            <a:schemeClr val="tx1"/>
                          </a:solidFill>
                        </a:rPr>
                        <a:t>PB 4.r / 5.r</a:t>
                      </a:r>
                    </a:p>
                    <a:p>
                      <a:pPr marL="0" marR="0" indent="0" algn="l" defTabSz="685800" rtl="0" eaLnBrk="1" fontAlgn="auto" latinLnBrk="0" hangingPunct="1">
                        <a:lnSpc>
                          <a:spcPct val="100000"/>
                        </a:lnSpc>
                        <a:spcBef>
                          <a:spcPts val="0"/>
                        </a:spcBef>
                        <a:spcAft>
                          <a:spcPts val="0"/>
                        </a:spcAft>
                        <a:buClrTx/>
                        <a:buSzTx/>
                        <a:buFontTx/>
                        <a:buNone/>
                        <a:tabLst/>
                        <a:defRPr/>
                      </a:pPr>
                      <a:r>
                        <a:rPr lang="sl-SI" b="1" baseline="0" dirty="0" smtClean="0">
                          <a:solidFill>
                            <a:schemeClr val="tx1"/>
                          </a:solidFill>
                        </a:rPr>
                        <a:t>      10 / 11</a:t>
                      </a:r>
                      <a:endParaRPr lang="sl-SI" b="1" dirty="0" smtClean="0">
                        <a:solidFill>
                          <a:schemeClr val="tx1"/>
                        </a:solidFill>
                      </a:endParaRPr>
                    </a:p>
                  </a:txBody>
                  <a:tcPr>
                    <a:solidFill>
                      <a:schemeClr val="accent6">
                        <a:lumMod val="20000"/>
                        <a:lumOff val="80000"/>
                      </a:schemeClr>
                    </a:solidFill>
                  </a:tcPr>
                </a:tc>
                <a:tc>
                  <a:txBody>
                    <a:bodyPr/>
                    <a:lstStyle/>
                    <a:p>
                      <a:r>
                        <a:rPr lang="sl-SI" dirty="0" smtClean="0"/>
                        <a:t>Sonja Česnik, Elizabeta Kompara, Darija Košir, Magdalena Penko Šajn, Suzana Vidmar,</a:t>
                      </a:r>
                      <a:r>
                        <a:rPr lang="sl-SI" baseline="0" dirty="0" smtClean="0"/>
                        <a:t> Brigita Blaško</a:t>
                      </a:r>
                      <a:endParaRPr lang="sl-SI" dirty="0"/>
                    </a:p>
                  </a:txBody>
                  <a:tcPr>
                    <a:solidFill>
                      <a:schemeClr val="accent6">
                        <a:lumMod val="20000"/>
                        <a:lumOff val="80000"/>
                      </a:schemeClr>
                    </a:solidFill>
                  </a:tcPr>
                </a:tc>
                <a:tc>
                  <a:txBody>
                    <a:bodyPr/>
                    <a:lstStyle/>
                    <a:p>
                      <a:pPr algn="ctr"/>
                      <a:r>
                        <a:rPr lang="sl-SI" dirty="0" smtClean="0"/>
                        <a:t>3</a:t>
                      </a:r>
                      <a:endParaRPr lang="sl-SI" dirty="0"/>
                    </a:p>
                  </a:txBody>
                  <a:tcPr>
                    <a:solidFill>
                      <a:schemeClr val="accent6">
                        <a:lumMod val="20000"/>
                        <a:lumOff val="80000"/>
                      </a:schemeClr>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dirty="0" smtClean="0">
                          <a:solidFill>
                            <a:schemeClr val="tx1"/>
                          </a:solidFill>
                        </a:rPr>
                        <a:t>glej RU razrednikov in drugih strokovnih delavcev</a:t>
                      </a:r>
                    </a:p>
                    <a:p>
                      <a:endParaRPr lang="sl-SI" dirty="0">
                        <a:solidFill>
                          <a:schemeClr val="tx1"/>
                        </a:solidFill>
                      </a:endParaRPr>
                    </a:p>
                  </a:txBody>
                  <a:tcPr>
                    <a:solidFill>
                      <a:schemeClr val="accent6">
                        <a:lumMod val="20000"/>
                        <a:lumOff val="80000"/>
                      </a:schemeClr>
                    </a:solidFill>
                  </a:tcPr>
                </a:tc>
              </a:tr>
            </a:tbl>
          </a:graphicData>
        </a:graphic>
      </p:graphicFrame>
      <p:sp>
        <p:nvSpPr>
          <p:cNvPr id="4" name="Označba mesta številke diapozitiva 3"/>
          <p:cNvSpPr>
            <a:spLocks noGrp="1"/>
          </p:cNvSpPr>
          <p:nvPr>
            <p:ph type="sldNum" sz="quarter" idx="12"/>
          </p:nvPr>
        </p:nvSpPr>
        <p:spPr/>
        <p:txBody>
          <a:bodyPr/>
          <a:lstStyle/>
          <a:p>
            <a:fld id="{C1098D97-D47F-4185-AB0A-1FBD1691CD49}" type="slidenum">
              <a:rPr lang="sl-SI" smtClean="0"/>
              <a:pPr/>
              <a:t>20</a:t>
            </a:fld>
            <a:endParaRPr lang="sl-SI"/>
          </a:p>
        </p:txBody>
      </p:sp>
    </p:spTree>
    <p:extLst>
      <p:ext uri="{BB962C8B-B14F-4D97-AF65-F5344CB8AC3E}">
        <p14:creationId xmlns:p14="http://schemas.microsoft.com/office/powerpoint/2010/main" val="10056561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a 5"/>
          <p:cNvGraphicFramePr>
            <a:graphicFrameLocks noGrp="1"/>
          </p:cNvGraphicFramePr>
          <p:nvPr>
            <p:extLst>
              <p:ext uri="{D42A27DB-BD31-4B8C-83A1-F6EECF244321}">
                <p14:modId xmlns:p14="http://schemas.microsoft.com/office/powerpoint/2010/main" val="4029798956"/>
              </p:ext>
            </p:extLst>
          </p:nvPr>
        </p:nvGraphicFramePr>
        <p:xfrm>
          <a:off x="683568" y="332656"/>
          <a:ext cx="7632848" cy="5356903"/>
        </p:xfrm>
        <a:graphic>
          <a:graphicData uri="http://schemas.openxmlformats.org/drawingml/2006/table">
            <a:tbl>
              <a:tblPr firstRow="1" bandRow="1">
                <a:tableStyleId>{93296810-A885-4BE3-A3E7-6D5BEEA58F35}</a:tableStyleId>
              </a:tblPr>
              <a:tblGrid>
                <a:gridCol w="1152128"/>
                <a:gridCol w="3096344"/>
                <a:gridCol w="796201"/>
                <a:gridCol w="2588175"/>
              </a:tblGrid>
              <a:tr h="599433">
                <a:tc>
                  <a:txBody>
                    <a:bodyPr/>
                    <a:lstStyle/>
                    <a:p>
                      <a:pPr algn="ctr"/>
                      <a:r>
                        <a:rPr lang="sl-SI" dirty="0" smtClean="0"/>
                        <a:t>RAZRED</a:t>
                      </a:r>
                    </a:p>
                    <a:p>
                      <a:pPr algn="ctr"/>
                      <a:r>
                        <a:rPr lang="sl-SI" dirty="0" smtClean="0"/>
                        <a:t>Št. učencev</a:t>
                      </a:r>
                      <a:endParaRPr lang="sl-SI" dirty="0"/>
                    </a:p>
                  </a:txBody>
                  <a:tcPr/>
                </a:tc>
                <a:tc>
                  <a:txBody>
                    <a:bodyPr/>
                    <a:lstStyle/>
                    <a:p>
                      <a:pPr algn="ctr"/>
                      <a:r>
                        <a:rPr lang="sl-SI" dirty="0" smtClean="0"/>
                        <a:t>RAZREDNIK /</a:t>
                      </a:r>
                    </a:p>
                    <a:p>
                      <a:pPr algn="ctr"/>
                      <a:r>
                        <a:rPr lang="sl-SI" dirty="0" smtClean="0"/>
                        <a:t>nadomestni</a:t>
                      </a:r>
                      <a:r>
                        <a:rPr lang="sl-SI" baseline="0" dirty="0" smtClean="0"/>
                        <a:t> razrednik</a:t>
                      </a:r>
                      <a:endParaRPr lang="sl-SI" dirty="0"/>
                    </a:p>
                  </a:txBody>
                  <a:tcPr/>
                </a:tc>
                <a:tc>
                  <a:txBody>
                    <a:bodyPr/>
                    <a:lstStyle/>
                    <a:p>
                      <a:pPr algn="ctr"/>
                      <a:r>
                        <a:rPr lang="sl-SI" dirty="0" smtClean="0"/>
                        <a:t>ŠT. UČIL.</a:t>
                      </a:r>
                      <a:endParaRPr lang="sl-SI" dirty="0"/>
                    </a:p>
                  </a:txBody>
                  <a:tcPr/>
                </a:tc>
                <a:tc>
                  <a:txBody>
                    <a:bodyPr/>
                    <a:lstStyle/>
                    <a:p>
                      <a:pPr algn="ctr"/>
                      <a:r>
                        <a:rPr lang="sl-SI" dirty="0" smtClean="0"/>
                        <a:t>POGOVORNA URA</a:t>
                      </a:r>
                    </a:p>
                    <a:p>
                      <a:pPr algn="ctr"/>
                      <a:r>
                        <a:rPr lang="sl-SI" dirty="0" smtClean="0"/>
                        <a:t>(dan, ura)</a:t>
                      </a:r>
                      <a:endParaRPr lang="sl-SI" dirty="0"/>
                    </a:p>
                  </a:txBody>
                  <a:tcPr/>
                </a:tc>
              </a:tr>
              <a:tr h="475747">
                <a:tc>
                  <a:txBody>
                    <a:bodyPr/>
                    <a:lstStyle/>
                    <a:p>
                      <a:pPr algn="l"/>
                      <a:r>
                        <a:rPr lang="sl-SI" sz="1200" dirty="0" smtClean="0"/>
                        <a:t>6.a</a:t>
                      </a:r>
                      <a:r>
                        <a:rPr lang="sl-SI" sz="1200" baseline="0" dirty="0" smtClean="0"/>
                        <a:t> </a:t>
                      </a:r>
                      <a:r>
                        <a:rPr lang="sl-SI" sz="1200" dirty="0" smtClean="0"/>
                        <a:t>/   18 </a:t>
                      </a:r>
                      <a:endParaRPr lang="sl-SI" sz="1200" b="1"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dirty="0" smtClean="0"/>
                        <a:t>TINE ŠČUKA</a:t>
                      </a:r>
                    </a:p>
                    <a:p>
                      <a:pPr marL="0" marR="0" indent="0" algn="l" defTabSz="685800" rtl="0" eaLnBrk="1" fontAlgn="auto" latinLnBrk="0" hangingPunct="1">
                        <a:lnSpc>
                          <a:spcPct val="100000"/>
                        </a:lnSpc>
                        <a:spcBef>
                          <a:spcPts val="0"/>
                        </a:spcBef>
                        <a:spcAft>
                          <a:spcPts val="0"/>
                        </a:spcAft>
                        <a:buClrTx/>
                        <a:buSzTx/>
                        <a:buFontTx/>
                        <a:buNone/>
                        <a:tabLst/>
                        <a:defRPr/>
                      </a:pPr>
                      <a:r>
                        <a:rPr lang="sl-SI" sz="1200" dirty="0" smtClean="0"/>
                        <a:t>Karmen Marolt</a:t>
                      </a:r>
                    </a:p>
                  </a:txBody>
                  <a:tcPr/>
                </a:tc>
                <a:tc>
                  <a:txBody>
                    <a:bodyPr/>
                    <a:lstStyle/>
                    <a:p>
                      <a:pPr algn="ctr"/>
                      <a:r>
                        <a:rPr lang="sl-SI" sz="1200" dirty="0" smtClean="0"/>
                        <a:t>34 / 58</a:t>
                      </a:r>
                    </a:p>
                    <a:p>
                      <a:pPr algn="ctr"/>
                      <a:r>
                        <a:rPr lang="sl-SI" sz="1200" dirty="0" smtClean="0"/>
                        <a:t>34</a:t>
                      </a:r>
                      <a:endParaRPr lang="sl-SI" sz="1200" dirty="0">
                        <a:solidFill>
                          <a:schemeClr val="tx1"/>
                        </a:solidFill>
                      </a:endParaRPr>
                    </a:p>
                  </a:txBody>
                  <a:tcPr/>
                </a:tc>
                <a:tc>
                  <a:txBody>
                    <a:bodyPr/>
                    <a:lstStyle/>
                    <a:p>
                      <a:pPr algn="l"/>
                      <a:r>
                        <a:rPr lang="sl-SI" sz="1200" dirty="0" smtClean="0">
                          <a:solidFill>
                            <a:schemeClr val="tx1"/>
                          </a:solidFill>
                        </a:rPr>
                        <a:t>četrtek, 9.10 – 9.55</a:t>
                      </a:r>
                    </a:p>
                    <a:p>
                      <a:pPr algn="l"/>
                      <a:r>
                        <a:rPr lang="sl-SI" sz="1200" dirty="0" smtClean="0">
                          <a:solidFill>
                            <a:schemeClr val="tx1"/>
                          </a:solidFill>
                        </a:rPr>
                        <a:t>ponedeljek, 11.55 – 12.40</a:t>
                      </a:r>
                      <a:endParaRPr lang="sl-SI" sz="1200" dirty="0">
                        <a:solidFill>
                          <a:schemeClr val="tx1"/>
                        </a:solidFill>
                      </a:endParaRPr>
                    </a:p>
                  </a:txBody>
                  <a:tcPr/>
                </a:tc>
              </a:tr>
              <a:tr h="475747">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dirty="0" smtClean="0"/>
                        <a:t>6.b /   21</a:t>
                      </a:r>
                      <a:endParaRPr lang="sl-SI" sz="1200" b="1" dirty="0" smtClean="0"/>
                    </a:p>
                  </a:txBody>
                  <a:tcPr/>
                </a:tc>
                <a:tc>
                  <a:txBody>
                    <a:bodyPr/>
                    <a:lstStyle/>
                    <a:p>
                      <a:pPr marL="0" algn="l" defTabSz="685800" rtl="0" eaLnBrk="1" latinLnBrk="0" hangingPunct="1"/>
                      <a:r>
                        <a:rPr lang="sl-SI" sz="1200" kern="1200" dirty="0" smtClean="0"/>
                        <a:t>TAMARA PETROVČIČ DEBEVC</a:t>
                      </a:r>
                    </a:p>
                    <a:p>
                      <a:pPr marL="0" algn="l" defTabSz="685800" rtl="0" eaLnBrk="1" latinLnBrk="0" hangingPunct="1"/>
                      <a:r>
                        <a:rPr lang="sl-SI" sz="1200" kern="1200" dirty="0" smtClean="0"/>
                        <a:t>Andreja</a:t>
                      </a:r>
                      <a:r>
                        <a:rPr lang="sl-SI" sz="1200" kern="1200" baseline="0" dirty="0" smtClean="0"/>
                        <a:t> Mlakar</a:t>
                      </a:r>
                      <a:endParaRPr lang="sl-SI" sz="1200" b="0" kern="1200" dirty="0">
                        <a:solidFill>
                          <a:schemeClr val="dk1"/>
                        </a:solidFill>
                        <a:latin typeface="+mn-lt"/>
                        <a:ea typeface="+mn-ea"/>
                        <a:cs typeface="+mn-cs"/>
                      </a:endParaRPr>
                    </a:p>
                  </a:txBody>
                  <a:tcPr/>
                </a:tc>
                <a:tc>
                  <a:txBody>
                    <a:bodyPr/>
                    <a:lstStyle/>
                    <a:p>
                      <a:pPr marL="0" algn="ctr" defTabSz="685800" rtl="0" eaLnBrk="1" latinLnBrk="0" hangingPunct="1"/>
                      <a:r>
                        <a:rPr lang="sl-SI" sz="1200" kern="1200" dirty="0" smtClean="0"/>
                        <a:t>50</a:t>
                      </a:r>
                    </a:p>
                    <a:p>
                      <a:pPr algn="ctr"/>
                      <a:r>
                        <a:rPr lang="sl-SI" sz="1200" dirty="0" smtClean="0"/>
                        <a:t>35</a:t>
                      </a:r>
                      <a:endParaRPr lang="sl-SI" sz="1200" dirty="0">
                        <a:solidFill>
                          <a:schemeClr val="tx1"/>
                        </a:solidFill>
                      </a:endParaRPr>
                    </a:p>
                  </a:txBody>
                  <a:tcPr/>
                </a:tc>
                <a:tc>
                  <a:txBody>
                    <a:bodyPr/>
                    <a:lstStyle/>
                    <a:p>
                      <a:pPr algn="l"/>
                      <a:r>
                        <a:rPr lang="sl-SI" sz="1200" dirty="0" smtClean="0">
                          <a:solidFill>
                            <a:schemeClr val="tx1"/>
                          </a:solidFill>
                        </a:rPr>
                        <a:t>torek, 11.05 – 11.50</a:t>
                      </a:r>
                    </a:p>
                    <a:p>
                      <a:pPr algn="l"/>
                      <a:r>
                        <a:rPr lang="sl-SI" sz="1200" dirty="0" smtClean="0">
                          <a:solidFill>
                            <a:schemeClr val="tx1"/>
                          </a:solidFill>
                        </a:rPr>
                        <a:t>sreda, 7.30 – 8.15</a:t>
                      </a:r>
                      <a:endParaRPr lang="sl-SI" sz="1200" dirty="0">
                        <a:solidFill>
                          <a:schemeClr val="tx1"/>
                        </a:solidFill>
                      </a:endParaRPr>
                    </a:p>
                  </a:txBody>
                  <a:tcPr/>
                </a:tc>
              </a:tr>
              <a:tr h="475747">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dirty="0" smtClean="0"/>
                        <a:t>6.c /   21</a:t>
                      </a:r>
                      <a:endParaRPr lang="sl-SI" sz="1200" b="1" dirty="0" smtClean="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dirty="0" smtClean="0"/>
                        <a:t>JASNA KOŽAR</a:t>
                      </a:r>
                    </a:p>
                    <a:p>
                      <a:pPr marL="0" algn="l" defTabSz="685800" rtl="0" eaLnBrk="1" latinLnBrk="0" hangingPunct="1"/>
                      <a:r>
                        <a:rPr lang="sl-SI" sz="1200" dirty="0" smtClean="0"/>
                        <a:t>Magdalena Penko Šajn</a:t>
                      </a:r>
                      <a:endParaRPr lang="sl-SI" sz="1200" dirty="0"/>
                    </a:p>
                  </a:txBody>
                  <a:tcPr/>
                </a:tc>
                <a:tc>
                  <a:txBody>
                    <a:bodyPr/>
                    <a:lstStyle/>
                    <a:p>
                      <a:pPr marL="0" algn="ctr" defTabSz="685800" rtl="0" eaLnBrk="1" latinLnBrk="0" hangingPunct="1"/>
                      <a:r>
                        <a:rPr lang="sl-SI" sz="1200" kern="1200" dirty="0" smtClean="0">
                          <a:solidFill>
                            <a:schemeClr val="tx1"/>
                          </a:solidFill>
                        </a:rPr>
                        <a:t>32 / 58</a:t>
                      </a:r>
                    </a:p>
                    <a:p>
                      <a:pPr algn="ctr"/>
                      <a:r>
                        <a:rPr lang="sl-SI" sz="1200" dirty="0" smtClean="0"/>
                        <a:t>32</a:t>
                      </a:r>
                      <a:endParaRPr lang="sl-SI" sz="1200" dirty="0">
                        <a:solidFill>
                          <a:schemeClr val="tx1"/>
                        </a:solidFill>
                      </a:endParaRPr>
                    </a:p>
                  </a:txBody>
                  <a:tcPr/>
                </a:tc>
                <a:tc>
                  <a:txBody>
                    <a:bodyPr/>
                    <a:lstStyle/>
                    <a:p>
                      <a:pPr algn="l"/>
                      <a:r>
                        <a:rPr lang="sl-SI" sz="1200" dirty="0" smtClean="0">
                          <a:solidFill>
                            <a:schemeClr val="tx1"/>
                          </a:solidFill>
                        </a:rPr>
                        <a:t>četrtek, 11.05 – 11.50</a:t>
                      </a:r>
                    </a:p>
                    <a:p>
                      <a:pPr algn="l"/>
                      <a:r>
                        <a:rPr lang="sl-SI" sz="1200" dirty="0" smtClean="0">
                          <a:solidFill>
                            <a:schemeClr val="tx1"/>
                          </a:solidFill>
                        </a:rPr>
                        <a:t>četrtek, 10.15 – 11.00</a:t>
                      </a:r>
                      <a:endParaRPr lang="sl-SI" sz="1200" dirty="0">
                        <a:solidFill>
                          <a:schemeClr val="tx1"/>
                        </a:solidFill>
                      </a:endParaRPr>
                    </a:p>
                  </a:txBody>
                  <a:tcPr/>
                </a:tc>
              </a:tr>
              <a:tr h="475747">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dirty="0" smtClean="0"/>
                        <a:t>7.a /   19</a:t>
                      </a:r>
                      <a:endParaRPr lang="sl-SI" sz="1200" b="1" dirty="0" smtClean="0"/>
                    </a:p>
                  </a:txBody>
                  <a:tcPr/>
                </a:tc>
                <a:tc>
                  <a:txBody>
                    <a:bodyPr/>
                    <a:lstStyle/>
                    <a:p>
                      <a:pPr algn="l"/>
                      <a:r>
                        <a:rPr lang="sl-SI" sz="1200" dirty="0" smtClean="0"/>
                        <a:t>KLARA LUKAN ŽILAVEC</a:t>
                      </a:r>
                    </a:p>
                    <a:p>
                      <a:pPr algn="l"/>
                      <a:r>
                        <a:rPr lang="sl-SI" sz="1200" dirty="0" smtClean="0"/>
                        <a:t>Majda Možina</a:t>
                      </a:r>
                    </a:p>
                  </a:txBody>
                  <a:tcPr/>
                </a:tc>
                <a:tc>
                  <a:txBody>
                    <a:bodyPr/>
                    <a:lstStyle/>
                    <a:p>
                      <a:pPr marL="0" algn="ctr" defTabSz="685800" rtl="0" eaLnBrk="1" latinLnBrk="0" hangingPunct="1"/>
                      <a:r>
                        <a:rPr lang="sl-SI" sz="1200" kern="1200" dirty="0" smtClean="0"/>
                        <a:t>38 / 58</a:t>
                      </a:r>
                    </a:p>
                    <a:p>
                      <a:pPr marL="0" algn="ctr" defTabSz="685800" rtl="0" eaLnBrk="1" latinLnBrk="0" hangingPunct="1"/>
                      <a:r>
                        <a:rPr lang="sl-SI" sz="1200" kern="1200" dirty="0" smtClean="0">
                          <a:solidFill>
                            <a:schemeClr val="dk1"/>
                          </a:solidFill>
                        </a:rPr>
                        <a:t>58</a:t>
                      </a:r>
                      <a:endParaRPr lang="sl-SI" sz="1200" kern="1200" dirty="0" smtClean="0">
                        <a:solidFill>
                          <a:schemeClr val="tx1"/>
                        </a:solidFill>
                      </a:endParaRPr>
                    </a:p>
                  </a:txBody>
                  <a:tcPr/>
                </a:tc>
                <a:tc>
                  <a:txBody>
                    <a:bodyPr/>
                    <a:lstStyle/>
                    <a:p>
                      <a:pPr algn="l"/>
                      <a:r>
                        <a:rPr lang="sl-SI" sz="1200" dirty="0" smtClean="0">
                          <a:solidFill>
                            <a:schemeClr val="tx1"/>
                          </a:solidFill>
                        </a:rPr>
                        <a:t>petek, 9.10 – 9.55</a:t>
                      </a:r>
                    </a:p>
                    <a:p>
                      <a:pPr algn="l"/>
                      <a:r>
                        <a:rPr lang="sl-SI" sz="1200" dirty="0" smtClean="0">
                          <a:solidFill>
                            <a:schemeClr val="tx1"/>
                          </a:solidFill>
                        </a:rPr>
                        <a:t>sreda, 10.50 – 11.35</a:t>
                      </a:r>
                      <a:endParaRPr lang="sl-SI" sz="1200" dirty="0">
                        <a:solidFill>
                          <a:schemeClr val="tx1"/>
                        </a:solidFill>
                      </a:endParaRPr>
                    </a:p>
                  </a:txBody>
                  <a:tcPr/>
                </a:tc>
              </a:tr>
              <a:tr h="475747">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dirty="0" smtClean="0"/>
                        <a:t>7.b /   19</a:t>
                      </a:r>
                      <a:endParaRPr lang="sl-SI" sz="1200" b="1" dirty="0" smtClean="0"/>
                    </a:p>
                  </a:txBody>
                  <a:tcPr/>
                </a:tc>
                <a:tc>
                  <a:txBody>
                    <a:bodyPr/>
                    <a:lstStyle/>
                    <a:p>
                      <a:pPr marL="0" algn="l" defTabSz="685800" rtl="0" eaLnBrk="1" latinLnBrk="0" hangingPunct="1"/>
                      <a:r>
                        <a:rPr lang="sl-SI" sz="1200" kern="1200" dirty="0" smtClean="0"/>
                        <a:t>DARJA GORUP</a:t>
                      </a:r>
                    </a:p>
                    <a:p>
                      <a:pPr marL="0" algn="l" defTabSz="685800" rtl="0" eaLnBrk="1" latinLnBrk="0" hangingPunct="1"/>
                      <a:r>
                        <a:rPr lang="sl-SI" sz="1200" dirty="0" smtClean="0"/>
                        <a:t>Mirela Bubnič</a:t>
                      </a:r>
                      <a:endParaRPr lang="sl-SI" sz="1200" b="0" kern="1200" dirty="0" smtClean="0">
                        <a:solidFill>
                          <a:schemeClr val="dk1"/>
                        </a:solidFill>
                        <a:latin typeface="+mn-lt"/>
                        <a:ea typeface="+mn-ea"/>
                        <a:cs typeface="+mn-cs"/>
                      </a:endParaRPr>
                    </a:p>
                  </a:txBody>
                  <a:tcPr/>
                </a:tc>
                <a:tc>
                  <a:txBody>
                    <a:bodyPr/>
                    <a:lstStyle/>
                    <a:p>
                      <a:pPr marL="0" algn="ctr" defTabSz="685800" rtl="0" eaLnBrk="1" latinLnBrk="0" hangingPunct="1"/>
                      <a:r>
                        <a:rPr lang="sl-SI" sz="1200" kern="1200" dirty="0" smtClean="0"/>
                        <a:t>33</a:t>
                      </a:r>
                    </a:p>
                    <a:p>
                      <a:pPr algn="ctr"/>
                      <a:r>
                        <a:rPr lang="sl-SI" sz="1200" dirty="0" smtClean="0">
                          <a:solidFill>
                            <a:schemeClr val="tx1"/>
                          </a:solidFill>
                        </a:rPr>
                        <a:t>58</a:t>
                      </a:r>
                      <a:endParaRPr lang="sl-SI" sz="1200" dirty="0">
                        <a:solidFill>
                          <a:schemeClr val="tx1"/>
                        </a:solidFill>
                      </a:endParaRPr>
                    </a:p>
                  </a:txBody>
                  <a:tcPr/>
                </a:tc>
                <a:tc>
                  <a:txBody>
                    <a:bodyPr/>
                    <a:lstStyle/>
                    <a:p>
                      <a:pPr algn="l"/>
                      <a:r>
                        <a:rPr lang="sl-SI" sz="1200" dirty="0" smtClean="0">
                          <a:solidFill>
                            <a:schemeClr val="tx1"/>
                          </a:solidFill>
                        </a:rPr>
                        <a:t>ponedeljek, 9.10 – 9.55</a:t>
                      </a:r>
                    </a:p>
                    <a:p>
                      <a:pPr algn="l"/>
                      <a:r>
                        <a:rPr lang="sl-SI" sz="1200" dirty="0" smtClean="0">
                          <a:solidFill>
                            <a:schemeClr val="tx1"/>
                          </a:solidFill>
                        </a:rPr>
                        <a:t>torek, 10.15 – 11.00</a:t>
                      </a:r>
                      <a:endParaRPr lang="sl-SI" sz="1200" dirty="0">
                        <a:solidFill>
                          <a:schemeClr val="tx1"/>
                        </a:solidFill>
                      </a:endParaRPr>
                    </a:p>
                  </a:txBody>
                  <a:tcPr/>
                </a:tc>
              </a:tr>
              <a:tr h="475747">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dirty="0" smtClean="0"/>
                        <a:t>7.c /  22</a:t>
                      </a:r>
                      <a:endParaRPr lang="sl-SI" sz="1200" b="1" dirty="0" smtClean="0"/>
                    </a:p>
                  </a:txBody>
                  <a:tcPr/>
                </a:tc>
                <a:tc>
                  <a:txBody>
                    <a:bodyPr/>
                    <a:lstStyle/>
                    <a:p>
                      <a:pPr marL="0" algn="l" defTabSz="685800" rtl="0" eaLnBrk="1" latinLnBrk="0" hangingPunct="1"/>
                      <a:r>
                        <a:rPr lang="sl-SI" sz="1200" kern="1200" dirty="0" smtClean="0"/>
                        <a:t>MILENA </a:t>
                      </a:r>
                      <a:r>
                        <a:rPr lang="sl-SI" sz="1200" kern="1200" baseline="0" dirty="0" smtClean="0"/>
                        <a:t> ČRETNIK</a:t>
                      </a:r>
                      <a:endParaRPr lang="sl-SI" sz="1200" kern="1200" dirty="0" smtClean="0"/>
                    </a:p>
                    <a:p>
                      <a:pPr algn="l"/>
                      <a:r>
                        <a:rPr lang="sl-SI" sz="1200" dirty="0" smtClean="0"/>
                        <a:t>Romana Harmel</a:t>
                      </a:r>
                    </a:p>
                  </a:txBody>
                  <a:tcPr/>
                </a:tc>
                <a:tc>
                  <a:txBody>
                    <a:bodyPr/>
                    <a:lstStyle/>
                    <a:p>
                      <a:pPr marL="0" algn="ctr" defTabSz="685800" rtl="0" eaLnBrk="1" latinLnBrk="0" hangingPunct="1"/>
                      <a:r>
                        <a:rPr lang="sl-SI" sz="1200" kern="1200" dirty="0" smtClean="0"/>
                        <a:t>49</a:t>
                      </a:r>
                    </a:p>
                    <a:p>
                      <a:pPr algn="ctr"/>
                      <a:r>
                        <a:rPr lang="sl-SI" sz="1200" dirty="0" smtClean="0">
                          <a:solidFill>
                            <a:schemeClr val="dk1"/>
                          </a:solidFill>
                        </a:rPr>
                        <a:t>58</a:t>
                      </a:r>
                      <a:endParaRPr lang="sl-SI" sz="1200" dirty="0">
                        <a:solidFill>
                          <a:schemeClr val="tx1"/>
                        </a:solidFill>
                      </a:endParaRPr>
                    </a:p>
                  </a:txBody>
                  <a:tcPr/>
                </a:tc>
                <a:tc>
                  <a:txBody>
                    <a:bodyPr/>
                    <a:lstStyle/>
                    <a:p>
                      <a:pPr algn="l"/>
                      <a:r>
                        <a:rPr lang="sl-SI" sz="1200" dirty="0" smtClean="0">
                          <a:solidFill>
                            <a:schemeClr val="tx1"/>
                          </a:solidFill>
                        </a:rPr>
                        <a:t>torek, 7.30 – 8.15</a:t>
                      </a:r>
                    </a:p>
                    <a:p>
                      <a:pPr algn="l"/>
                      <a:r>
                        <a:rPr lang="sl-SI" sz="1200" dirty="0" smtClean="0">
                          <a:solidFill>
                            <a:schemeClr val="tx1"/>
                          </a:solidFill>
                        </a:rPr>
                        <a:t>petek, 11.05 – 11.50</a:t>
                      </a:r>
                      <a:endParaRPr lang="sl-SI" sz="1200" dirty="0">
                        <a:solidFill>
                          <a:schemeClr val="tx1"/>
                        </a:solidFill>
                      </a:endParaRPr>
                    </a:p>
                  </a:txBody>
                  <a:tcPr/>
                </a:tc>
              </a:tr>
              <a:tr h="475747">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dirty="0" smtClean="0"/>
                        <a:t>8.a /   25</a:t>
                      </a:r>
                      <a:endParaRPr lang="sl-SI" sz="1200" b="1" dirty="0" smtClean="0"/>
                    </a:p>
                  </a:txBody>
                  <a:tcPr/>
                </a:tc>
                <a:tc>
                  <a:txBody>
                    <a:bodyPr/>
                    <a:lstStyle/>
                    <a:p>
                      <a:pPr marL="0" algn="l" defTabSz="685800" rtl="0" eaLnBrk="1" latinLnBrk="0" hangingPunct="1"/>
                      <a:r>
                        <a:rPr lang="sl-SI" sz="1200" kern="1200" dirty="0" smtClean="0"/>
                        <a:t>JANA ČELAN</a:t>
                      </a:r>
                    </a:p>
                    <a:p>
                      <a:pPr marL="0" algn="l" defTabSz="685800" rtl="0" eaLnBrk="1" latinLnBrk="0" hangingPunct="1"/>
                      <a:r>
                        <a:rPr lang="sl-SI" sz="1200" kern="1200" dirty="0" smtClean="0"/>
                        <a:t>Mitja Muha</a:t>
                      </a:r>
                      <a:endParaRPr lang="sl-SI" sz="1200" b="0" kern="1200" dirty="0" smtClean="0"/>
                    </a:p>
                  </a:txBody>
                  <a:tcPr/>
                </a:tc>
                <a:tc>
                  <a:txBody>
                    <a:bodyPr/>
                    <a:lstStyle/>
                    <a:p>
                      <a:pPr marL="0" algn="ctr" defTabSz="685800" rtl="0" eaLnBrk="1" latinLnBrk="0" hangingPunct="1"/>
                      <a:r>
                        <a:rPr lang="sl-SI" sz="1200" kern="1200" dirty="0" smtClean="0"/>
                        <a:t>41 / 58</a:t>
                      </a:r>
                    </a:p>
                    <a:p>
                      <a:pPr algn="ctr"/>
                      <a:r>
                        <a:rPr lang="sl-SI" sz="1200" dirty="0" smtClean="0">
                          <a:solidFill>
                            <a:schemeClr val="dk1"/>
                          </a:solidFill>
                        </a:rPr>
                        <a:t>58</a:t>
                      </a:r>
                      <a:endParaRPr lang="sl-SI" sz="1200" dirty="0">
                        <a:solidFill>
                          <a:schemeClr val="tx1"/>
                        </a:solidFill>
                      </a:endParaRPr>
                    </a:p>
                  </a:txBody>
                  <a:tcPr/>
                </a:tc>
                <a:tc>
                  <a:txBody>
                    <a:bodyPr/>
                    <a:lstStyle/>
                    <a:p>
                      <a:pPr algn="l"/>
                      <a:r>
                        <a:rPr lang="sl-SI" sz="1200" dirty="0" smtClean="0">
                          <a:solidFill>
                            <a:schemeClr val="tx1"/>
                          </a:solidFill>
                        </a:rPr>
                        <a:t>četrtek, 11.05 – 11.50</a:t>
                      </a:r>
                    </a:p>
                    <a:p>
                      <a:pPr algn="l"/>
                      <a:r>
                        <a:rPr lang="sl-SI" sz="1200" dirty="0" smtClean="0">
                          <a:solidFill>
                            <a:schemeClr val="tx1"/>
                          </a:solidFill>
                        </a:rPr>
                        <a:t>četrtek, 10.15 – 11.00</a:t>
                      </a:r>
                      <a:endParaRPr lang="sl-SI" sz="1200" dirty="0">
                        <a:solidFill>
                          <a:schemeClr val="tx1"/>
                        </a:solidFill>
                      </a:endParaRPr>
                    </a:p>
                  </a:txBody>
                  <a:tcPr/>
                </a:tc>
              </a:tr>
              <a:tr h="475747">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dirty="0" smtClean="0"/>
                        <a:t>8.b /   25</a:t>
                      </a:r>
                      <a:endParaRPr lang="sl-SI" sz="1200" b="1" dirty="0" smtClean="0"/>
                    </a:p>
                  </a:txBody>
                  <a:tcPr/>
                </a:tc>
                <a:tc>
                  <a:txBody>
                    <a:bodyPr/>
                    <a:lstStyle/>
                    <a:p>
                      <a:pPr marL="0" algn="l" defTabSz="685800" rtl="0" eaLnBrk="1" latinLnBrk="0" hangingPunct="1"/>
                      <a:r>
                        <a:rPr lang="sl-SI" sz="1200" kern="1200" dirty="0" smtClean="0"/>
                        <a:t>ERIKA KOREN PLAHUTA</a:t>
                      </a:r>
                    </a:p>
                    <a:p>
                      <a:pPr algn="l"/>
                      <a:r>
                        <a:rPr lang="sl-SI" sz="1200" dirty="0" smtClean="0"/>
                        <a:t>Barbara Dolgan</a:t>
                      </a:r>
                    </a:p>
                  </a:txBody>
                  <a:tcPr/>
                </a:tc>
                <a:tc>
                  <a:txBody>
                    <a:bodyPr/>
                    <a:lstStyle/>
                    <a:p>
                      <a:pPr marL="0" algn="ctr" defTabSz="685800" rtl="0" eaLnBrk="1" latinLnBrk="0" hangingPunct="1"/>
                      <a:r>
                        <a:rPr lang="sl-SI" sz="1200" kern="1200" dirty="0" smtClean="0"/>
                        <a:t>40</a:t>
                      </a:r>
                    </a:p>
                    <a:p>
                      <a:pPr algn="ctr"/>
                      <a:r>
                        <a:rPr lang="sl-SI" sz="1200" dirty="0" smtClean="0"/>
                        <a:t>4</a:t>
                      </a:r>
                      <a:endParaRPr lang="sl-SI" sz="1200" dirty="0">
                        <a:solidFill>
                          <a:schemeClr val="tx1"/>
                        </a:solidFill>
                      </a:endParaRPr>
                    </a:p>
                  </a:txBody>
                  <a:tcPr/>
                </a:tc>
                <a:tc>
                  <a:txBody>
                    <a:bodyPr/>
                    <a:lstStyle/>
                    <a:p>
                      <a:pPr algn="l"/>
                      <a:r>
                        <a:rPr lang="sl-SI" sz="1200" dirty="0" smtClean="0">
                          <a:solidFill>
                            <a:schemeClr val="tx1"/>
                          </a:solidFill>
                        </a:rPr>
                        <a:t>sreda, 10.15 – 11.00</a:t>
                      </a:r>
                    </a:p>
                    <a:p>
                      <a:pPr algn="l"/>
                      <a:r>
                        <a:rPr lang="sl-SI" sz="1200" dirty="0" smtClean="0">
                          <a:solidFill>
                            <a:schemeClr val="tx1"/>
                          </a:solidFill>
                        </a:rPr>
                        <a:t>četrtek, 20.15 – 11.00</a:t>
                      </a:r>
                      <a:endParaRPr lang="sl-SI" sz="1200" dirty="0">
                        <a:solidFill>
                          <a:schemeClr val="tx1"/>
                        </a:solidFill>
                      </a:endParaRPr>
                    </a:p>
                  </a:txBody>
                  <a:tcPr/>
                </a:tc>
              </a:tr>
              <a:tr h="475747">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dirty="0" smtClean="0"/>
                        <a:t>9.a /   22</a:t>
                      </a:r>
                      <a:endParaRPr lang="sl-SI" sz="1200" b="1" dirty="0" smtClean="0"/>
                    </a:p>
                  </a:txBody>
                  <a:tcPr/>
                </a:tc>
                <a:tc>
                  <a:txBody>
                    <a:bodyPr/>
                    <a:lstStyle/>
                    <a:p>
                      <a:pPr marL="0" algn="l" defTabSz="685800" rtl="0" eaLnBrk="1" latinLnBrk="0" hangingPunct="1"/>
                      <a:r>
                        <a:rPr lang="sl-SI" sz="1200" kern="1200" dirty="0" smtClean="0"/>
                        <a:t>LIDIJA KRIŽMAN</a:t>
                      </a:r>
                    </a:p>
                    <a:p>
                      <a:pPr algn="l"/>
                      <a:r>
                        <a:rPr lang="sl-SI" sz="1200" dirty="0" smtClean="0"/>
                        <a:t>Mojca Argenti</a:t>
                      </a:r>
                    </a:p>
                  </a:txBody>
                  <a:tcPr/>
                </a:tc>
                <a:tc>
                  <a:txBody>
                    <a:bodyPr/>
                    <a:lstStyle/>
                    <a:p>
                      <a:pPr marL="0" algn="ctr" defTabSz="685800" rtl="0" eaLnBrk="1" latinLnBrk="0" hangingPunct="1"/>
                      <a:r>
                        <a:rPr lang="sl-SI" sz="1200" kern="1200" dirty="0" smtClean="0"/>
                        <a:t>39</a:t>
                      </a:r>
                    </a:p>
                    <a:p>
                      <a:pPr algn="ctr"/>
                      <a:r>
                        <a:rPr lang="sl-SI" sz="1200" b="0" dirty="0" smtClean="0">
                          <a:solidFill>
                            <a:schemeClr val="dk1"/>
                          </a:solidFill>
                        </a:rPr>
                        <a:t>58</a:t>
                      </a:r>
                      <a:endParaRPr lang="sl-SI" sz="1200" b="0" dirty="0">
                        <a:solidFill>
                          <a:schemeClr val="tx1"/>
                        </a:solidFill>
                      </a:endParaRPr>
                    </a:p>
                  </a:txBody>
                  <a:tcPr/>
                </a:tc>
                <a:tc>
                  <a:txBody>
                    <a:bodyPr/>
                    <a:lstStyle/>
                    <a:p>
                      <a:r>
                        <a:rPr lang="sl-SI" sz="1200" b="0" dirty="0" smtClean="0">
                          <a:solidFill>
                            <a:schemeClr val="tx1"/>
                          </a:solidFill>
                        </a:rPr>
                        <a:t>četrtek, 11.05 – 11.50</a:t>
                      </a:r>
                    </a:p>
                    <a:p>
                      <a:r>
                        <a:rPr lang="sl-SI" sz="1200" b="0" dirty="0" smtClean="0">
                          <a:solidFill>
                            <a:schemeClr val="tx1"/>
                          </a:solidFill>
                        </a:rPr>
                        <a:t>ponedeljek, 9.10 – 9.55</a:t>
                      </a:r>
                      <a:endParaRPr lang="sl-SI" sz="1200" b="0" dirty="0">
                        <a:solidFill>
                          <a:schemeClr val="tx1"/>
                        </a:solidFill>
                      </a:endParaRPr>
                    </a:p>
                  </a:txBody>
                  <a:tcPr/>
                </a:tc>
              </a:tr>
              <a:tr h="475747">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dirty="0" smtClean="0"/>
                        <a:t>9.b /   22</a:t>
                      </a:r>
                      <a:endParaRPr lang="sl-SI" sz="1200" b="1" dirty="0" smtClean="0"/>
                    </a:p>
                  </a:txBody>
                  <a:tcPr/>
                </a:tc>
                <a:tc>
                  <a:txBody>
                    <a:bodyPr/>
                    <a:lstStyle/>
                    <a:p>
                      <a:pPr marL="0" algn="l" defTabSz="685800" rtl="0" eaLnBrk="1" latinLnBrk="0" hangingPunct="1"/>
                      <a:r>
                        <a:rPr lang="sl-SI" sz="1200" kern="1200" dirty="0" smtClean="0"/>
                        <a:t>NADA LIKON</a:t>
                      </a:r>
                    </a:p>
                    <a:p>
                      <a:pPr marL="0" algn="l" defTabSz="685800" rtl="0" eaLnBrk="1" latinLnBrk="0" hangingPunct="1"/>
                      <a:r>
                        <a:rPr lang="sl-SI" sz="1200" dirty="0" smtClean="0"/>
                        <a:t>Suzana Vidmar</a:t>
                      </a:r>
                      <a:endParaRPr lang="sl-SI" sz="1200" dirty="0"/>
                    </a:p>
                  </a:txBody>
                  <a:tcPr/>
                </a:tc>
                <a:tc>
                  <a:txBody>
                    <a:bodyPr/>
                    <a:lstStyle/>
                    <a:p>
                      <a:pPr marL="0" algn="ctr" defTabSz="685800" rtl="0" eaLnBrk="1" latinLnBrk="0" hangingPunct="1"/>
                      <a:r>
                        <a:rPr lang="sl-SI" sz="1200" kern="1200" dirty="0" smtClean="0"/>
                        <a:t>19</a:t>
                      </a:r>
                    </a:p>
                    <a:p>
                      <a:pPr algn="ctr"/>
                      <a:r>
                        <a:rPr lang="sl-SI" sz="1200" dirty="0" smtClean="0"/>
                        <a:t>46</a:t>
                      </a:r>
                      <a:endParaRPr lang="sl-SI" sz="1200" dirty="0">
                        <a:solidFill>
                          <a:schemeClr val="tx1"/>
                        </a:solidFill>
                      </a:endParaRPr>
                    </a:p>
                  </a:txBody>
                  <a:tcPr/>
                </a:tc>
                <a:tc>
                  <a:txBody>
                    <a:bodyPr/>
                    <a:lstStyle/>
                    <a:p>
                      <a:r>
                        <a:rPr lang="sl-SI" sz="1200" dirty="0" smtClean="0">
                          <a:solidFill>
                            <a:schemeClr val="tx1"/>
                          </a:solidFill>
                        </a:rPr>
                        <a:t>ponedeljek, 11.05 – 11.50</a:t>
                      </a:r>
                    </a:p>
                    <a:p>
                      <a:r>
                        <a:rPr lang="sl-SI" sz="1200" dirty="0" smtClean="0">
                          <a:solidFill>
                            <a:schemeClr val="tx1"/>
                          </a:solidFill>
                        </a:rPr>
                        <a:t>torek, 9.10 – 9.55</a:t>
                      </a:r>
                      <a:endParaRPr lang="sl-SI" sz="1200" dirty="0">
                        <a:solidFill>
                          <a:schemeClr val="tx1"/>
                        </a:solidFill>
                      </a:endParaRPr>
                    </a:p>
                  </a:txBody>
                  <a:tcPr/>
                </a:tc>
              </a:tr>
            </a:tbl>
          </a:graphicData>
        </a:graphic>
      </p:graphicFrame>
      <p:sp>
        <p:nvSpPr>
          <p:cNvPr id="7" name="Naslov 1"/>
          <p:cNvSpPr txBox="1">
            <a:spLocks/>
          </p:cNvSpPr>
          <p:nvPr/>
        </p:nvSpPr>
        <p:spPr>
          <a:xfrm>
            <a:off x="611560" y="6237312"/>
            <a:ext cx="7670676" cy="288032"/>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r>
              <a:rPr lang="sl-SI" sz="1000" dirty="0" smtClean="0">
                <a:latin typeface="Calibri" panose="020F0502020204030204" pitchFamily="34" charset="0"/>
              </a:rPr>
              <a:t>Op.:                 42 – kabinet TJA          58 – govorilnica za starše </a:t>
            </a:r>
            <a:endParaRPr lang="sl-SI" sz="1000" dirty="0">
              <a:latin typeface="Calibri" panose="020F0502020204030204" pitchFamily="34" charset="0"/>
            </a:endParaRPr>
          </a:p>
        </p:txBody>
      </p:sp>
      <p:sp>
        <p:nvSpPr>
          <p:cNvPr id="3" name="Označba mesta številke diapozitiva 2"/>
          <p:cNvSpPr>
            <a:spLocks noGrp="1"/>
          </p:cNvSpPr>
          <p:nvPr>
            <p:ph type="sldNum" sz="quarter" idx="12"/>
          </p:nvPr>
        </p:nvSpPr>
        <p:spPr/>
        <p:txBody>
          <a:bodyPr/>
          <a:lstStyle/>
          <a:p>
            <a:fld id="{C1098D97-D47F-4185-AB0A-1FBD1691CD49}" type="slidenum">
              <a:rPr lang="sl-SI" smtClean="0"/>
              <a:pPr/>
              <a:t>21</a:t>
            </a:fld>
            <a:endParaRPr lang="sl-SI"/>
          </a:p>
        </p:txBody>
      </p:sp>
    </p:spTree>
    <p:extLst>
      <p:ext uri="{BB962C8B-B14F-4D97-AF65-F5344CB8AC3E}">
        <p14:creationId xmlns:p14="http://schemas.microsoft.com/office/powerpoint/2010/main" val="884960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a 5"/>
          <p:cNvGraphicFramePr>
            <a:graphicFrameLocks noGrp="1"/>
          </p:cNvGraphicFramePr>
          <p:nvPr>
            <p:extLst>
              <p:ext uri="{D42A27DB-BD31-4B8C-83A1-F6EECF244321}">
                <p14:modId xmlns:p14="http://schemas.microsoft.com/office/powerpoint/2010/main" val="1619187045"/>
              </p:ext>
            </p:extLst>
          </p:nvPr>
        </p:nvGraphicFramePr>
        <p:xfrm>
          <a:off x="649388" y="188640"/>
          <a:ext cx="7632848" cy="4446110"/>
        </p:xfrm>
        <a:graphic>
          <a:graphicData uri="http://schemas.openxmlformats.org/drawingml/2006/table">
            <a:tbl>
              <a:tblPr firstRow="1" bandRow="1">
                <a:tableStyleId>{93296810-A885-4BE3-A3E7-6D5BEEA58F35}</a:tableStyleId>
              </a:tblPr>
              <a:tblGrid>
                <a:gridCol w="1152128"/>
                <a:gridCol w="3096344"/>
                <a:gridCol w="801987"/>
                <a:gridCol w="2582389"/>
              </a:tblGrid>
              <a:tr h="505691">
                <a:tc>
                  <a:txBody>
                    <a:bodyPr/>
                    <a:lstStyle/>
                    <a:p>
                      <a:pPr algn="ctr"/>
                      <a:r>
                        <a:rPr lang="sl-SI" dirty="0" smtClean="0"/>
                        <a:t>RAZRED</a:t>
                      </a:r>
                    </a:p>
                    <a:p>
                      <a:pPr algn="ctr"/>
                      <a:endParaRPr lang="sl-SI" dirty="0"/>
                    </a:p>
                  </a:txBody>
                  <a:tcPr/>
                </a:tc>
                <a:tc>
                  <a:txBody>
                    <a:bodyPr/>
                    <a:lstStyle/>
                    <a:p>
                      <a:pPr algn="ctr"/>
                      <a:r>
                        <a:rPr lang="sl-SI" dirty="0" smtClean="0"/>
                        <a:t>NERAZREDNIKI </a:t>
                      </a:r>
                    </a:p>
                  </a:txBody>
                  <a:tcPr/>
                </a:tc>
                <a:tc>
                  <a:txBody>
                    <a:bodyPr/>
                    <a:lstStyle/>
                    <a:p>
                      <a:pPr algn="ctr"/>
                      <a:r>
                        <a:rPr lang="sl-SI" dirty="0" smtClean="0"/>
                        <a:t>ŠT. UČIL.</a:t>
                      </a:r>
                      <a:endParaRPr lang="sl-SI" dirty="0"/>
                    </a:p>
                  </a:txBody>
                  <a:tcPr/>
                </a:tc>
                <a:tc>
                  <a:txBody>
                    <a:bodyPr/>
                    <a:lstStyle/>
                    <a:p>
                      <a:pPr algn="ctr"/>
                      <a:r>
                        <a:rPr lang="sl-SI" dirty="0" smtClean="0"/>
                        <a:t>POGOVORNA URA</a:t>
                      </a:r>
                    </a:p>
                    <a:p>
                      <a:pPr algn="ctr"/>
                      <a:r>
                        <a:rPr lang="sl-SI" dirty="0" smtClean="0"/>
                        <a:t>(dan, ura)</a:t>
                      </a:r>
                      <a:endParaRPr lang="sl-SI" dirty="0"/>
                    </a:p>
                  </a:txBody>
                  <a:tcPr/>
                </a:tc>
              </a:tr>
              <a:tr h="390933">
                <a:tc>
                  <a:txBody>
                    <a:bodyPr/>
                    <a:lstStyle/>
                    <a:p>
                      <a:pPr algn="l"/>
                      <a:endParaRPr lang="sl-SI" sz="1200" b="1" dirty="0"/>
                    </a:p>
                  </a:txBody>
                  <a:tcPr/>
                </a:tc>
                <a:tc>
                  <a:txBody>
                    <a:bodyPr/>
                    <a:lstStyle/>
                    <a:p>
                      <a:pPr algn="l"/>
                      <a:r>
                        <a:rPr lang="sl-SI" sz="1200" b="0" dirty="0" smtClean="0">
                          <a:solidFill>
                            <a:schemeClr val="tx1"/>
                          </a:solidFill>
                        </a:rPr>
                        <a:t>Anja</a:t>
                      </a:r>
                      <a:r>
                        <a:rPr lang="sl-SI" sz="1200" b="0" baseline="0" dirty="0" smtClean="0">
                          <a:solidFill>
                            <a:schemeClr val="tx1"/>
                          </a:solidFill>
                        </a:rPr>
                        <a:t> Batagelj Jurca</a:t>
                      </a:r>
                      <a:endParaRPr lang="sl-SI" sz="1200" b="0" dirty="0">
                        <a:solidFill>
                          <a:schemeClr val="tx1"/>
                        </a:solidFill>
                      </a:endParaRPr>
                    </a:p>
                  </a:txBody>
                  <a:tcPr/>
                </a:tc>
                <a:tc>
                  <a:txBody>
                    <a:bodyPr/>
                    <a:lstStyle/>
                    <a:p>
                      <a:pPr algn="ctr"/>
                      <a:r>
                        <a:rPr lang="sl-SI" sz="1200" b="0" dirty="0" smtClean="0">
                          <a:solidFill>
                            <a:schemeClr val="tx1"/>
                          </a:solidFill>
                        </a:rPr>
                        <a:t>kab. RS</a:t>
                      </a:r>
                      <a:endParaRPr lang="sl-SI" sz="1200" b="0" dirty="0">
                        <a:solidFill>
                          <a:schemeClr val="tx1"/>
                        </a:solidFill>
                      </a:endParaRPr>
                    </a:p>
                  </a:txBody>
                  <a:tcPr/>
                </a:tc>
                <a:tc>
                  <a:txBody>
                    <a:bodyPr/>
                    <a:lstStyle/>
                    <a:p>
                      <a:pPr algn="l"/>
                      <a:r>
                        <a:rPr lang="sl-SI" sz="1200" dirty="0" smtClean="0">
                          <a:solidFill>
                            <a:schemeClr val="tx1"/>
                          </a:solidFill>
                        </a:rPr>
                        <a:t>torek, 12.40 – 13.30</a:t>
                      </a:r>
                      <a:endParaRPr lang="sl-SI" sz="1200" dirty="0">
                        <a:solidFill>
                          <a:schemeClr val="tx1"/>
                        </a:solidFill>
                      </a:endParaRPr>
                    </a:p>
                  </a:txBody>
                  <a:tcPr/>
                </a:tc>
              </a:tr>
              <a:tr h="390933">
                <a:tc>
                  <a:txBody>
                    <a:bodyPr/>
                    <a:lstStyle/>
                    <a:p>
                      <a:pPr algn="l"/>
                      <a:endParaRPr lang="sl-SI" sz="1200" b="1" dirty="0"/>
                    </a:p>
                  </a:txBody>
                  <a:tcPr/>
                </a:tc>
                <a:tc>
                  <a:txBody>
                    <a:bodyPr/>
                    <a:lstStyle/>
                    <a:p>
                      <a:pPr algn="l"/>
                      <a:r>
                        <a:rPr lang="sl-SI" sz="1200" b="0" dirty="0" smtClean="0">
                          <a:solidFill>
                            <a:schemeClr val="tx1"/>
                          </a:solidFill>
                        </a:rPr>
                        <a:t>Helena Vekar</a:t>
                      </a:r>
                      <a:endParaRPr lang="sl-SI" sz="1200" b="0" dirty="0">
                        <a:solidFill>
                          <a:schemeClr val="tx1"/>
                        </a:solidFill>
                      </a:endParaRPr>
                    </a:p>
                  </a:txBody>
                  <a:tcPr/>
                </a:tc>
                <a:tc>
                  <a:txBody>
                    <a:bodyPr/>
                    <a:lstStyle/>
                    <a:p>
                      <a:pPr algn="ctr"/>
                      <a:r>
                        <a:rPr lang="sl-SI" sz="1200" b="0" dirty="0" smtClean="0">
                          <a:solidFill>
                            <a:schemeClr val="tx1"/>
                          </a:solidFill>
                        </a:rPr>
                        <a:t>58</a:t>
                      </a:r>
                      <a:endParaRPr lang="sl-SI" sz="1200" b="0" dirty="0">
                        <a:solidFill>
                          <a:schemeClr val="tx1"/>
                        </a:solidFill>
                      </a:endParaRPr>
                    </a:p>
                  </a:txBody>
                  <a:tcPr/>
                </a:tc>
                <a:tc>
                  <a:txBody>
                    <a:bodyPr/>
                    <a:lstStyle/>
                    <a:p>
                      <a:pPr algn="l"/>
                      <a:r>
                        <a:rPr lang="sl-SI" sz="1200" b="0" i="0" u="none" strike="noStrike" kern="1200" dirty="0" smtClean="0">
                          <a:solidFill>
                            <a:schemeClr val="dk1"/>
                          </a:solidFill>
                          <a:effectLst/>
                          <a:latin typeface="+mn-lt"/>
                          <a:ea typeface="+mn-ea"/>
                          <a:cs typeface="+mn-cs"/>
                        </a:rPr>
                        <a:t>ponedeljek 12.45 - 13.30</a:t>
                      </a:r>
                      <a:endParaRPr lang="sl-SI" sz="1200" dirty="0">
                        <a:solidFill>
                          <a:schemeClr val="tx1"/>
                        </a:solidFill>
                      </a:endParaRPr>
                    </a:p>
                  </a:txBody>
                  <a:tcPr/>
                </a:tc>
              </a:tr>
              <a:tr h="327736">
                <a:tc>
                  <a:txBody>
                    <a:bodyPr/>
                    <a:lstStyle/>
                    <a:p>
                      <a:pPr algn="l"/>
                      <a:endParaRPr lang="sl-SI" sz="1200" b="1"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l-SI" sz="1200" dirty="0" smtClean="0">
                          <a:solidFill>
                            <a:schemeClr val="tx1"/>
                          </a:solidFill>
                        </a:rPr>
                        <a:t>Anton Perenič</a:t>
                      </a:r>
                      <a:endParaRPr lang="sl-SI" sz="1200" b="0" dirty="0" smtClean="0">
                        <a:solidFill>
                          <a:schemeClr val="tx1"/>
                        </a:solidFill>
                      </a:endParaRP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sl-SI" sz="1200" dirty="0" smtClean="0">
                          <a:solidFill>
                            <a:schemeClr val="tx1"/>
                          </a:solidFill>
                        </a:rPr>
                        <a:t>36</a:t>
                      </a:r>
                      <a:endParaRPr lang="sl-SI" sz="1200" b="0" dirty="0" smtClean="0">
                        <a:solidFill>
                          <a:schemeClr val="tx1"/>
                        </a:solidFill>
                      </a:endParaRPr>
                    </a:p>
                  </a:txBody>
                  <a:tcPr/>
                </a:tc>
                <a:tc>
                  <a:txBody>
                    <a:bodyPr/>
                    <a:lstStyle/>
                    <a:p>
                      <a:pPr algn="l"/>
                      <a:r>
                        <a:rPr lang="sl-SI" sz="1200" dirty="0" smtClean="0">
                          <a:solidFill>
                            <a:schemeClr val="tx1"/>
                          </a:solidFill>
                        </a:rPr>
                        <a:t>torek, 8.20 – 9.05</a:t>
                      </a:r>
                    </a:p>
                  </a:txBody>
                  <a:tcPr/>
                </a:tc>
              </a:tr>
              <a:tr h="459719">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sl-SI" sz="1200" b="1" dirty="0" smtClean="0"/>
                    </a:p>
                  </a:txBody>
                  <a:tcPr/>
                </a:tc>
                <a:tc>
                  <a:txBody>
                    <a:bodyPr/>
                    <a:lstStyle/>
                    <a:p>
                      <a:pPr marL="0" algn="l" defTabSz="685800" rtl="0" eaLnBrk="1" latinLnBrk="0" hangingPunct="1"/>
                      <a:r>
                        <a:rPr lang="sl-SI" sz="1200" kern="1200" dirty="0" smtClean="0">
                          <a:solidFill>
                            <a:schemeClr val="tx1"/>
                          </a:solidFill>
                        </a:rPr>
                        <a:t>Miranda Kristančič</a:t>
                      </a:r>
                      <a:endParaRPr lang="sl-SI" sz="1200" b="0" kern="1200" dirty="0">
                        <a:solidFill>
                          <a:schemeClr val="tx1"/>
                        </a:solidFill>
                        <a:latin typeface="+mn-lt"/>
                        <a:ea typeface="+mn-ea"/>
                        <a:cs typeface="+mn-cs"/>
                      </a:endParaRPr>
                    </a:p>
                  </a:txBody>
                  <a:tcPr/>
                </a:tc>
                <a:tc>
                  <a:txBody>
                    <a:bodyPr/>
                    <a:lstStyle/>
                    <a:p>
                      <a:pPr marL="0" algn="ctr" defTabSz="685800" rtl="0" eaLnBrk="1" latinLnBrk="0" hangingPunct="1"/>
                      <a:r>
                        <a:rPr lang="sl-SI" sz="1200" dirty="0" smtClean="0">
                          <a:solidFill>
                            <a:schemeClr val="tx1"/>
                          </a:solidFill>
                        </a:rPr>
                        <a:t>pisarna 53</a:t>
                      </a:r>
                      <a:endParaRPr lang="sl-SI" sz="1200" b="0" dirty="0">
                        <a:solidFill>
                          <a:schemeClr val="tx1"/>
                        </a:solidFill>
                      </a:endParaRPr>
                    </a:p>
                  </a:txBody>
                  <a:tcPr/>
                </a:tc>
                <a:tc>
                  <a:txBody>
                    <a:bodyPr/>
                    <a:lstStyle/>
                    <a:p>
                      <a:pPr algn="l"/>
                      <a:r>
                        <a:rPr lang="sl-SI" sz="1200" dirty="0" smtClean="0">
                          <a:solidFill>
                            <a:schemeClr val="tx1"/>
                          </a:solidFill>
                        </a:rPr>
                        <a:t>petek, 11.50 – 12.40</a:t>
                      </a:r>
                      <a:endParaRPr lang="sl-SI" sz="1200" dirty="0">
                        <a:solidFill>
                          <a:schemeClr val="tx1"/>
                        </a:solidFill>
                      </a:endParaRPr>
                    </a:p>
                  </a:txBody>
                  <a:tcPr/>
                </a:tc>
              </a:tr>
              <a:tr h="42725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sl-SI" sz="1200" b="1" dirty="0" smtClean="0"/>
                    </a:p>
                  </a:txBody>
                  <a:tcPr/>
                </a:tc>
                <a:tc>
                  <a:txBody>
                    <a:bodyPr/>
                    <a:lstStyle/>
                    <a:p>
                      <a:pPr marL="0" algn="l" defTabSz="685800" rtl="0" eaLnBrk="1" latinLnBrk="0" hangingPunct="1"/>
                      <a:r>
                        <a:rPr lang="sl-SI" sz="1200" b="0" kern="1200" dirty="0" smtClean="0">
                          <a:solidFill>
                            <a:schemeClr val="tx1"/>
                          </a:solidFill>
                          <a:latin typeface="+mn-lt"/>
                          <a:ea typeface="+mn-ea"/>
                          <a:cs typeface="+mn-cs"/>
                        </a:rPr>
                        <a:t>Martina Sedej-Filipčič</a:t>
                      </a:r>
                      <a:endParaRPr lang="sl-SI" sz="1200" b="0" kern="1200" dirty="0">
                        <a:solidFill>
                          <a:schemeClr val="tx1"/>
                        </a:solidFill>
                        <a:latin typeface="+mn-lt"/>
                        <a:ea typeface="+mn-ea"/>
                        <a:cs typeface="+mn-cs"/>
                      </a:endParaRPr>
                    </a:p>
                  </a:txBody>
                  <a:tcPr/>
                </a:tc>
                <a:tc>
                  <a:txBody>
                    <a:bodyPr/>
                    <a:lstStyle/>
                    <a:p>
                      <a:pPr marL="0" algn="ctr" defTabSz="685800" rtl="0" eaLnBrk="1" latinLnBrk="0" hangingPunct="1"/>
                      <a:r>
                        <a:rPr lang="sl-SI" sz="1200" b="0" dirty="0" smtClean="0">
                          <a:solidFill>
                            <a:schemeClr val="tx1"/>
                          </a:solidFill>
                        </a:rPr>
                        <a:t>37</a:t>
                      </a:r>
                      <a:endParaRPr lang="sl-SI" sz="1200" b="0" dirty="0">
                        <a:solidFill>
                          <a:schemeClr val="tx1"/>
                        </a:solidFill>
                      </a:endParaRPr>
                    </a:p>
                  </a:txBody>
                  <a:tcPr/>
                </a:tc>
                <a:tc>
                  <a:txBody>
                    <a:bodyPr/>
                    <a:lstStyle/>
                    <a:p>
                      <a:pPr algn="l"/>
                      <a:r>
                        <a:rPr lang="sl-SI" sz="1200" dirty="0" smtClean="0">
                          <a:solidFill>
                            <a:schemeClr val="tx1"/>
                          </a:solidFill>
                        </a:rPr>
                        <a:t>Torek, 11.05 – 11.50</a:t>
                      </a:r>
                      <a:endParaRPr lang="sl-SI" sz="1200" dirty="0">
                        <a:solidFill>
                          <a:schemeClr val="tx1"/>
                        </a:solidFill>
                      </a:endParaRPr>
                    </a:p>
                  </a:txBody>
                  <a:tcPr/>
                </a:tc>
              </a:tr>
              <a:tr h="414648">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sl-SI" sz="1200" b="1" dirty="0" smtClean="0"/>
                    </a:p>
                  </a:txBody>
                  <a:tcPr/>
                </a:tc>
                <a:tc>
                  <a:txBody>
                    <a:bodyPr/>
                    <a:lstStyle/>
                    <a:p>
                      <a:pPr marL="0" algn="l" defTabSz="685800" rtl="0" eaLnBrk="1" latinLnBrk="0" hangingPunct="1"/>
                      <a:r>
                        <a:rPr lang="sl-SI" sz="1200" b="0" dirty="0" smtClean="0">
                          <a:solidFill>
                            <a:schemeClr val="tx1"/>
                          </a:solidFill>
                        </a:rPr>
                        <a:t>Mojca Simičak</a:t>
                      </a:r>
                      <a:endParaRPr lang="sl-SI" sz="1200" b="0" dirty="0">
                        <a:solidFill>
                          <a:schemeClr val="tx1"/>
                        </a:solidFill>
                      </a:endParaRPr>
                    </a:p>
                  </a:txBody>
                  <a:tcPr/>
                </a:tc>
                <a:tc>
                  <a:txBody>
                    <a:bodyPr/>
                    <a:lstStyle/>
                    <a:p>
                      <a:pPr marL="0" algn="ctr" defTabSz="685800" rtl="0" eaLnBrk="1" latinLnBrk="0" hangingPunct="1"/>
                      <a:r>
                        <a:rPr lang="sl-SI" sz="1200" b="0" dirty="0" smtClean="0">
                          <a:solidFill>
                            <a:schemeClr val="tx1"/>
                          </a:solidFill>
                        </a:rPr>
                        <a:t>kab. 1</a:t>
                      </a:r>
                      <a:endParaRPr lang="sl-SI" sz="1200" b="0" dirty="0">
                        <a:solidFill>
                          <a:schemeClr val="tx1"/>
                        </a:solidFill>
                      </a:endParaRPr>
                    </a:p>
                  </a:txBody>
                  <a:tcPr/>
                </a:tc>
                <a:tc>
                  <a:txBody>
                    <a:bodyPr/>
                    <a:lstStyle/>
                    <a:p>
                      <a:pPr algn="l"/>
                      <a:r>
                        <a:rPr lang="sl-SI" sz="1200" dirty="0" smtClean="0">
                          <a:solidFill>
                            <a:schemeClr val="tx1"/>
                          </a:solidFill>
                        </a:rPr>
                        <a:t>sreda, 7.30 – 8.15</a:t>
                      </a:r>
                      <a:endParaRPr lang="sl-SI" sz="1200" dirty="0">
                        <a:solidFill>
                          <a:schemeClr val="tx1"/>
                        </a:solidFill>
                      </a:endParaRPr>
                    </a:p>
                  </a:txBody>
                  <a:tcPr/>
                </a:tc>
              </a:tr>
              <a:tr h="336456">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sl-SI" sz="1200" b="1" dirty="0" smtClean="0"/>
                    </a:p>
                  </a:txBody>
                  <a:tcPr/>
                </a:tc>
                <a:tc>
                  <a:txBody>
                    <a:bodyPr/>
                    <a:lstStyle/>
                    <a:p>
                      <a:pPr marL="0" algn="l" defTabSz="685800" rtl="0" eaLnBrk="1" latinLnBrk="0" hangingPunct="1"/>
                      <a:r>
                        <a:rPr lang="sl-SI" sz="1200" dirty="0" smtClean="0">
                          <a:solidFill>
                            <a:schemeClr val="tx1"/>
                          </a:solidFill>
                        </a:rPr>
                        <a:t>Martina</a:t>
                      </a:r>
                      <a:r>
                        <a:rPr lang="sl-SI" sz="1200" baseline="0" dirty="0" smtClean="0">
                          <a:solidFill>
                            <a:schemeClr val="tx1"/>
                          </a:solidFill>
                        </a:rPr>
                        <a:t> Kuzman</a:t>
                      </a:r>
                      <a:endParaRPr lang="sl-SI" sz="1200" b="0" dirty="0">
                        <a:solidFill>
                          <a:schemeClr val="tx1"/>
                        </a:solidFill>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200" dirty="0" smtClean="0">
                          <a:solidFill>
                            <a:schemeClr val="tx1"/>
                          </a:solidFill>
                        </a:rPr>
                        <a:t>kab. 47</a:t>
                      </a:r>
                    </a:p>
                  </a:txBody>
                  <a:tcPr/>
                </a:tc>
                <a:tc>
                  <a:txBody>
                    <a:bodyPr/>
                    <a:lstStyle/>
                    <a:p>
                      <a:pPr algn="l"/>
                      <a:r>
                        <a:rPr lang="sl-SI" sz="1200" dirty="0" smtClean="0">
                          <a:solidFill>
                            <a:schemeClr val="tx1"/>
                          </a:solidFill>
                        </a:rPr>
                        <a:t>petek, 8.20 – 9.05</a:t>
                      </a:r>
                      <a:endParaRPr lang="sl-SI" sz="1200" dirty="0">
                        <a:solidFill>
                          <a:schemeClr val="tx1"/>
                        </a:solidFill>
                      </a:endParaRPr>
                    </a:p>
                  </a:txBody>
                  <a:tcPr/>
                </a:tc>
              </a:tr>
              <a:tr h="361924">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sl-SI" sz="1200" b="1" dirty="0" smtClean="0"/>
                    </a:p>
                  </a:txBody>
                  <a:tcPr/>
                </a:tc>
                <a:tc>
                  <a:txBody>
                    <a:bodyPr/>
                    <a:lstStyle/>
                    <a:p>
                      <a:pPr marL="0" algn="l" defTabSz="685800" rtl="0" eaLnBrk="1" latinLnBrk="0" hangingPunct="1"/>
                      <a:r>
                        <a:rPr lang="sl-SI" sz="1200" dirty="0" smtClean="0">
                          <a:solidFill>
                            <a:schemeClr val="tx1"/>
                          </a:solidFill>
                        </a:rPr>
                        <a:t>Petra Košnik</a:t>
                      </a:r>
                      <a:endParaRPr lang="sl-SI" sz="1200" b="0" dirty="0">
                        <a:solidFill>
                          <a:schemeClr val="tx1"/>
                        </a:solidFill>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200" dirty="0" smtClean="0">
                          <a:solidFill>
                            <a:schemeClr val="tx1"/>
                          </a:solidFill>
                        </a:rPr>
                        <a:t>kab. 59</a:t>
                      </a:r>
                    </a:p>
                  </a:txBody>
                  <a:tcPr/>
                </a:tc>
                <a:tc>
                  <a:txBody>
                    <a:bodyPr/>
                    <a:lstStyle/>
                    <a:p>
                      <a:pPr algn="l"/>
                      <a:r>
                        <a:rPr lang="sl-SI" sz="1350" b="0" i="0" u="none" strike="noStrike" kern="1200" dirty="0" smtClean="0">
                          <a:solidFill>
                            <a:schemeClr val="dk1"/>
                          </a:solidFill>
                          <a:effectLst/>
                          <a:latin typeface="+mn-lt"/>
                          <a:ea typeface="+mn-ea"/>
                          <a:cs typeface="+mn-cs"/>
                        </a:rPr>
                        <a:t>čet. ob 8.20-9.05</a:t>
                      </a:r>
                      <a:endParaRPr lang="sl-SI" sz="1200" dirty="0">
                        <a:solidFill>
                          <a:schemeClr val="tx1"/>
                        </a:solidFill>
                      </a:endParaRPr>
                    </a:p>
                  </a:txBody>
                  <a:tcPr/>
                </a:tc>
              </a:tr>
              <a:tr h="372111">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sl-SI" sz="1200" b="1" dirty="0" smtClean="0"/>
                    </a:p>
                  </a:txBody>
                  <a:tcPr/>
                </a:tc>
                <a:tc>
                  <a:txBody>
                    <a:bodyPr/>
                    <a:lstStyle/>
                    <a:p>
                      <a:pPr marL="0" algn="l" defTabSz="685800" rtl="0" eaLnBrk="1" latinLnBrk="0" hangingPunct="1"/>
                      <a:r>
                        <a:rPr lang="sl-SI" sz="1200" dirty="0" smtClean="0">
                          <a:solidFill>
                            <a:schemeClr val="tx1"/>
                          </a:solidFill>
                        </a:rPr>
                        <a:t>Nevenka Mlinar</a:t>
                      </a:r>
                      <a:endParaRPr lang="sl-SI" sz="1200" b="0" dirty="0">
                        <a:solidFill>
                          <a:schemeClr val="tx1"/>
                        </a:solidFill>
                      </a:endParaRPr>
                    </a:p>
                  </a:txBody>
                  <a:tcPr/>
                </a:tc>
                <a:tc>
                  <a:txBody>
                    <a:bodyPr/>
                    <a:lstStyle/>
                    <a:p>
                      <a:pPr marL="0" algn="ctr" defTabSz="685800" rtl="0" eaLnBrk="1" latinLnBrk="0" hangingPunct="1"/>
                      <a:r>
                        <a:rPr lang="sl-SI" sz="1200" dirty="0" smtClean="0">
                          <a:solidFill>
                            <a:schemeClr val="tx1"/>
                          </a:solidFill>
                        </a:rPr>
                        <a:t>knjižnica</a:t>
                      </a:r>
                      <a:endParaRPr lang="sl-SI" sz="1200" b="0" dirty="0">
                        <a:solidFill>
                          <a:schemeClr val="tx1"/>
                        </a:solidFill>
                      </a:endParaRPr>
                    </a:p>
                  </a:txBody>
                  <a:tcPr/>
                </a:tc>
                <a:tc>
                  <a:txBody>
                    <a:bodyPr/>
                    <a:lstStyle/>
                    <a:p>
                      <a:pPr algn="l"/>
                      <a:r>
                        <a:rPr lang="sl-SI" sz="1200" dirty="0" smtClean="0">
                          <a:solidFill>
                            <a:schemeClr val="tx1"/>
                          </a:solidFill>
                        </a:rPr>
                        <a:t>sreda, 8.20 – 9.05</a:t>
                      </a:r>
                      <a:endParaRPr lang="sl-SI" sz="1200" dirty="0">
                        <a:solidFill>
                          <a:schemeClr val="tx1"/>
                        </a:solidFill>
                      </a:endParaRPr>
                    </a:p>
                  </a:txBody>
                  <a:tcPr/>
                </a:tc>
              </a:tr>
              <a:tr h="458709">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sl-SI" sz="1200" b="1" dirty="0" smtClean="0"/>
                    </a:p>
                  </a:txBody>
                  <a:tcPr/>
                </a:tc>
                <a:tc>
                  <a:txBody>
                    <a:bodyPr/>
                    <a:lstStyle/>
                    <a:p>
                      <a:pPr marL="0" algn="l" defTabSz="685800" rtl="0" eaLnBrk="1" latinLnBrk="0" hangingPunct="1"/>
                      <a:r>
                        <a:rPr lang="sl-SI" sz="1200" dirty="0" smtClean="0"/>
                        <a:t>Jožica Dujmović</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200" dirty="0" smtClean="0"/>
                        <a:t>kab. knjiž.</a:t>
                      </a:r>
                    </a:p>
                  </a:txBody>
                  <a:tcPr/>
                </a:tc>
                <a:tc>
                  <a:txBody>
                    <a:bodyPr/>
                    <a:lstStyle/>
                    <a:p>
                      <a:pPr algn="l"/>
                      <a:r>
                        <a:rPr lang="sl-SI" sz="1200" dirty="0" smtClean="0">
                          <a:solidFill>
                            <a:schemeClr val="tx1"/>
                          </a:solidFill>
                        </a:rPr>
                        <a:t>ponedeljek, 8.20 – 9.05</a:t>
                      </a:r>
                    </a:p>
                  </a:txBody>
                  <a:tcPr/>
                </a:tc>
              </a:tr>
            </a:tbl>
          </a:graphicData>
        </a:graphic>
      </p:graphicFrame>
      <p:graphicFrame>
        <p:nvGraphicFramePr>
          <p:cNvPr id="4" name="Tabela 3"/>
          <p:cNvGraphicFramePr>
            <a:graphicFrameLocks noGrp="1"/>
          </p:cNvGraphicFramePr>
          <p:nvPr>
            <p:extLst>
              <p:ext uri="{D42A27DB-BD31-4B8C-83A1-F6EECF244321}">
                <p14:modId xmlns:p14="http://schemas.microsoft.com/office/powerpoint/2010/main" val="487387064"/>
              </p:ext>
            </p:extLst>
          </p:nvPr>
        </p:nvGraphicFramePr>
        <p:xfrm>
          <a:off x="666156" y="4516100"/>
          <a:ext cx="7632848" cy="1840251"/>
        </p:xfrm>
        <a:graphic>
          <a:graphicData uri="http://schemas.openxmlformats.org/drawingml/2006/table">
            <a:tbl>
              <a:tblPr firstRow="1" bandRow="1">
                <a:tableStyleId>{5C22544A-7EE6-4342-B048-85BDC9FD1C3A}</a:tableStyleId>
              </a:tblPr>
              <a:tblGrid>
                <a:gridCol w="1152128"/>
                <a:gridCol w="3096344"/>
                <a:gridCol w="1594075"/>
                <a:gridCol w="1790301"/>
              </a:tblGrid>
              <a:tr h="274293">
                <a:tc>
                  <a:txBody>
                    <a:bodyPr/>
                    <a:lstStyle/>
                    <a:p>
                      <a:pPr algn="ctr"/>
                      <a:r>
                        <a:rPr lang="sl-SI" dirty="0" smtClean="0"/>
                        <a:t>RAZRED</a:t>
                      </a:r>
                    </a:p>
                    <a:p>
                      <a:pPr algn="ctr"/>
                      <a:endParaRPr lang="sl-SI" dirty="0"/>
                    </a:p>
                  </a:txBody>
                  <a:tcPr>
                    <a:solidFill>
                      <a:schemeClr val="accent6">
                        <a:lumMod val="75000"/>
                      </a:schemeClr>
                    </a:solidFill>
                  </a:tcPr>
                </a:tc>
                <a:tc>
                  <a:txBody>
                    <a:bodyPr/>
                    <a:lstStyle/>
                    <a:p>
                      <a:pPr algn="ctr"/>
                      <a:r>
                        <a:rPr lang="sl-SI" dirty="0" smtClean="0"/>
                        <a:t>ZUNANJI </a:t>
                      </a:r>
                    </a:p>
                  </a:txBody>
                  <a:tcPr>
                    <a:solidFill>
                      <a:schemeClr val="accent6">
                        <a:lumMod val="75000"/>
                      </a:schemeClr>
                    </a:solidFill>
                  </a:tcPr>
                </a:tc>
                <a:tc>
                  <a:txBody>
                    <a:bodyPr/>
                    <a:lstStyle/>
                    <a:p>
                      <a:pPr algn="ctr"/>
                      <a:r>
                        <a:rPr lang="sl-SI" dirty="0" smtClean="0"/>
                        <a:t>ŠT. UČIL.</a:t>
                      </a:r>
                      <a:endParaRPr lang="sl-SI" dirty="0"/>
                    </a:p>
                  </a:txBody>
                  <a:tcPr>
                    <a:solidFill>
                      <a:schemeClr val="accent6">
                        <a:lumMod val="75000"/>
                      </a:schemeClr>
                    </a:solidFill>
                  </a:tcPr>
                </a:tc>
                <a:tc>
                  <a:txBody>
                    <a:bodyPr/>
                    <a:lstStyle/>
                    <a:p>
                      <a:pPr algn="ctr"/>
                      <a:r>
                        <a:rPr lang="sl-SI" dirty="0" smtClean="0"/>
                        <a:t>POGOVORNA URA</a:t>
                      </a:r>
                    </a:p>
                    <a:p>
                      <a:pPr algn="ctr"/>
                      <a:r>
                        <a:rPr lang="sl-SI" dirty="0" smtClean="0"/>
                        <a:t>(dan, ura)</a:t>
                      </a:r>
                      <a:endParaRPr lang="sl-SI" dirty="0"/>
                    </a:p>
                  </a:txBody>
                  <a:tcPr>
                    <a:solidFill>
                      <a:schemeClr val="accent6">
                        <a:lumMod val="75000"/>
                      </a:schemeClr>
                    </a:solidFill>
                  </a:tcPr>
                </a:tc>
              </a:tr>
              <a:tr h="263646">
                <a:tc>
                  <a:txBody>
                    <a:bodyPr/>
                    <a:lstStyle/>
                    <a:p>
                      <a:pPr algn="l"/>
                      <a:endParaRPr lang="sl-SI" sz="1200" b="1" dirty="0"/>
                    </a:p>
                  </a:txBody>
                  <a:tcPr>
                    <a:solidFill>
                      <a:schemeClr val="accent6">
                        <a:lumMod val="20000"/>
                        <a:lumOff val="80000"/>
                      </a:schemeClr>
                    </a:solidFill>
                  </a:tcPr>
                </a:tc>
                <a:tc>
                  <a:txBody>
                    <a:bodyPr/>
                    <a:lstStyle/>
                    <a:p>
                      <a:pPr algn="l"/>
                      <a:r>
                        <a:rPr lang="sl-SI" sz="1200" b="0" dirty="0" smtClean="0">
                          <a:solidFill>
                            <a:schemeClr val="tx1"/>
                          </a:solidFill>
                        </a:rPr>
                        <a:t>Marjeta Godeša</a:t>
                      </a:r>
                      <a:endParaRPr lang="sl-SI" sz="1200" b="0" dirty="0">
                        <a:solidFill>
                          <a:schemeClr val="tx1"/>
                        </a:solidFill>
                      </a:endParaRPr>
                    </a:p>
                  </a:txBody>
                  <a:tcPr>
                    <a:solidFill>
                      <a:schemeClr val="accent6">
                        <a:lumMod val="20000"/>
                        <a:lumOff val="80000"/>
                      </a:schemeClr>
                    </a:solidFill>
                  </a:tcPr>
                </a:tc>
                <a:tc>
                  <a:txBody>
                    <a:bodyPr/>
                    <a:lstStyle/>
                    <a:p>
                      <a:pPr algn="ctr"/>
                      <a:r>
                        <a:rPr lang="sl-SI" sz="1200" b="0" dirty="0" smtClean="0">
                          <a:solidFill>
                            <a:schemeClr val="tx1"/>
                          </a:solidFill>
                        </a:rPr>
                        <a:t>kabinet knjižnice</a:t>
                      </a:r>
                    </a:p>
                  </a:txBody>
                  <a:tcPr>
                    <a:solidFill>
                      <a:schemeClr val="accent6">
                        <a:lumMod val="20000"/>
                        <a:lumOff val="80000"/>
                      </a:schemeClr>
                    </a:solidFill>
                  </a:tcPr>
                </a:tc>
                <a:tc>
                  <a:txBody>
                    <a:bodyPr/>
                    <a:lstStyle/>
                    <a:p>
                      <a:pPr algn="l"/>
                      <a:r>
                        <a:rPr lang="sl-SI" sz="1200" dirty="0" smtClean="0"/>
                        <a:t>po dogovoru</a:t>
                      </a:r>
                      <a:endParaRPr lang="sl-SI" sz="1200" dirty="0"/>
                    </a:p>
                  </a:txBody>
                  <a:tcPr>
                    <a:solidFill>
                      <a:schemeClr val="accent6">
                        <a:lumMod val="20000"/>
                        <a:lumOff val="80000"/>
                      </a:schemeClr>
                    </a:solidFill>
                  </a:tcPr>
                </a:tc>
              </a:tr>
              <a:tr h="263646">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sl-SI" sz="1200" b="1" dirty="0" smtClean="0"/>
                    </a:p>
                  </a:txBody>
                  <a:tcPr>
                    <a:solidFill>
                      <a:schemeClr val="accent6">
                        <a:lumMod val="40000"/>
                        <a:lumOff val="60000"/>
                      </a:schemeClr>
                    </a:solidFill>
                  </a:tcPr>
                </a:tc>
                <a:tc>
                  <a:txBody>
                    <a:bodyPr/>
                    <a:lstStyle/>
                    <a:p>
                      <a:pPr marL="0" algn="l" defTabSz="685800" rtl="0" eaLnBrk="1" latinLnBrk="0" hangingPunct="1"/>
                      <a:r>
                        <a:rPr lang="sl-SI" sz="1200" b="0" kern="1200" dirty="0" smtClean="0">
                          <a:solidFill>
                            <a:schemeClr val="tx1"/>
                          </a:solidFill>
                          <a:latin typeface="+mn-lt"/>
                          <a:ea typeface="+mn-ea"/>
                          <a:cs typeface="+mn-cs"/>
                        </a:rPr>
                        <a:t>Janja Urbanc</a:t>
                      </a:r>
                      <a:endParaRPr lang="sl-SI" sz="1200" b="0" kern="1200" dirty="0">
                        <a:solidFill>
                          <a:schemeClr val="tx1"/>
                        </a:solidFill>
                        <a:latin typeface="+mn-lt"/>
                        <a:ea typeface="+mn-ea"/>
                        <a:cs typeface="+mn-cs"/>
                      </a:endParaRPr>
                    </a:p>
                  </a:txBody>
                  <a:tcPr>
                    <a:solidFill>
                      <a:schemeClr val="accent6">
                        <a:lumMod val="40000"/>
                        <a:lumOff val="60000"/>
                      </a:schemeClr>
                    </a:solid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200" b="0" dirty="0" smtClean="0">
                          <a:solidFill>
                            <a:schemeClr val="tx1"/>
                          </a:solidFill>
                        </a:rPr>
                        <a:t>kabinet knjižnice</a:t>
                      </a:r>
                    </a:p>
                  </a:txBody>
                  <a:tcPr>
                    <a:solidFill>
                      <a:schemeClr val="accent6">
                        <a:lumMod val="40000"/>
                        <a:lumOff val="60000"/>
                      </a:schemeClr>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dirty="0" smtClean="0"/>
                        <a:t>po dogovoru</a:t>
                      </a:r>
                    </a:p>
                  </a:txBody>
                  <a:tcPr>
                    <a:solidFill>
                      <a:schemeClr val="accent6">
                        <a:lumMod val="40000"/>
                        <a:lumOff val="60000"/>
                      </a:schemeClr>
                    </a:solidFill>
                  </a:tcPr>
                </a:tc>
              </a:tr>
              <a:tr h="349282">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sl-SI" sz="1200" b="1" dirty="0" smtClean="0"/>
                    </a:p>
                  </a:txBody>
                  <a:tcPr>
                    <a:solidFill>
                      <a:schemeClr val="accent6">
                        <a:lumMod val="40000"/>
                        <a:lumOff val="60000"/>
                      </a:schemeClr>
                    </a:solidFill>
                  </a:tcPr>
                </a:tc>
                <a:tc>
                  <a:txBody>
                    <a:bodyPr/>
                    <a:lstStyle/>
                    <a:p>
                      <a:pPr marL="0" algn="l" defTabSz="685800" rtl="0" eaLnBrk="1" latinLnBrk="0" hangingPunct="1"/>
                      <a:r>
                        <a:rPr lang="sl-SI" sz="1200" b="0" kern="1200" dirty="0" smtClean="0">
                          <a:solidFill>
                            <a:schemeClr val="tx1"/>
                          </a:solidFill>
                          <a:latin typeface="+mn-lt"/>
                          <a:ea typeface="+mn-ea"/>
                          <a:cs typeface="+mn-cs"/>
                        </a:rPr>
                        <a:t>Mirjam Košir</a:t>
                      </a:r>
                      <a:endParaRPr lang="sl-SI" sz="1200" b="0" kern="1200" dirty="0">
                        <a:solidFill>
                          <a:schemeClr val="tx1"/>
                        </a:solidFill>
                        <a:latin typeface="+mn-lt"/>
                        <a:ea typeface="+mn-ea"/>
                        <a:cs typeface="+mn-cs"/>
                      </a:endParaRPr>
                    </a:p>
                  </a:txBody>
                  <a:tcPr>
                    <a:solidFill>
                      <a:schemeClr val="accent6">
                        <a:lumMod val="40000"/>
                        <a:lumOff val="60000"/>
                      </a:schemeClr>
                    </a:solid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200" b="0" dirty="0" smtClean="0">
                          <a:solidFill>
                            <a:schemeClr val="tx1"/>
                          </a:solidFill>
                        </a:rPr>
                        <a:t>kabinet knjižnice</a:t>
                      </a:r>
                    </a:p>
                  </a:txBody>
                  <a:tcPr>
                    <a:solidFill>
                      <a:schemeClr val="accent6">
                        <a:lumMod val="40000"/>
                        <a:lumOff val="60000"/>
                      </a:schemeClr>
                    </a:solidFill>
                  </a:tcPr>
                </a:tc>
                <a:tc>
                  <a:txBody>
                    <a:bodyPr/>
                    <a:lstStyle/>
                    <a:p>
                      <a:pPr algn="l"/>
                      <a:r>
                        <a:rPr lang="sl-SI" sz="1200" dirty="0" smtClean="0"/>
                        <a:t>po dogovoru</a:t>
                      </a:r>
                      <a:endParaRPr lang="sl-SI" sz="1200" dirty="0"/>
                    </a:p>
                  </a:txBody>
                  <a:tcPr>
                    <a:solidFill>
                      <a:schemeClr val="accent6">
                        <a:lumMod val="40000"/>
                        <a:lumOff val="60000"/>
                      </a:schemeClr>
                    </a:solidFill>
                  </a:tcPr>
                </a:tc>
              </a:tr>
              <a:tr h="439409">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sl-SI" sz="1200" b="1" dirty="0" smtClean="0"/>
                    </a:p>
                  </a:txBody>
                  <a:tcPr>
                    <a:solidFill>
                      <a:schemeClr val="accent6">
                        <a:lumMod val="40000"/>
                        <a:lumOff val="60000"/>
                      </a:schemeClr>
                    </a:solidFill>
                  </a:tcPr>
                </a:tc>
                <a:tc>
                  <a:txBody>
                    <a:bodyPr/>
                    <a:lstStyle/>
                    <a:p>
                      <a:pPr marL="0" algn="l" defTabSz="685800" rtl="0" eaLnBrk="1" latinLnBrk="0" hangingPunct="1"/>
                      <a:r>
                        <a:rPr lang="sl-SI" sz="1200" b="0" kern="1200" dirty="0" smtClean="0">
                          <a:solidFill>
                            <a:schemeClr val="tx1"/>
                          </a:solidFill>
                          <a:latin typeface="+mn-lt"/>
                          <a:ea typeface="+mn-ea"/>
                          <a:cs typeface="+mn-cs"/>
                        </a:rPr>
                        <a:t>Teja Srpan</a:t>
                      </a:r>
                      <a:endParaRPr lang="sl-SI" sz="1200" b="0" kern="1200" dirty="0">
                        <a:solidFill>
                          <a:schemeClr val="tx1"/>
                        </a:solidFill>
                        <a:latin typeface="+mn-lt"/>
                        <a:ea typeface="+mn-ea"/>
                        <a:cs typeface="+mn-cs"/>
                      </a:endParaRPr>
                    </a:p>
                  </a:txBody>
                  <a:tcPr>
                    <a:solidFill>
                      <a:schemeClr val="accent6">
                        <a:lumMod val="40000"/>
                        <a:lumOff val="6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sl-SI" sz="1200" b="0" dirty="0" smtClean="0">
                          <a:solidFill>
                            <a:schemeClr val="tx1"/>
                          </a:solidFill>
                        </a:rPr>
                        <a:t>kabinet knjižnice</a:t>
                      </a:r>
                    </a:p>
                  </a:txBody>
                  <a:tcPr>
                    <a:solidFill>
                      <a:schemeClr val="accent6">
                        <a:lumMod val="40000"/>
                        <a:lumOff val="6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l-SI" sz="1200" dirty="0" smtClean="0"/>
                        <a:t>po dogovoru</a:t>
                      </a:r>
                    </a:p>
                  </a:txBody>
                  <a:tcPr>
                    <a:solidFill>
                      <a:schemeClr val="accent6">
                        <a:lumMod val="40000"/>
                        <a:lumOff val="60000"/>
                      </a:schemeClr>
                    </a:solidFill>
                  </a:tcPr>
                </a:tc>
              </a:tr>
            </a:tbl>
          </a:graphicData>
        </a:graphic>
      </p:graphicFrame>
      <p:sp>
        <p:nvSpPr>
          <p:cNvPr id="5" name="Naslov 1"/>
          <p:cNvSpPr txBox="1">
            <a:spLocks/>
          </p:cNvSpPr>
          <p:nvPr/>
        </p:nvSpPr>
        <p:spPr>
          <a:xfrm>
            <a:off x="611560" y="6363192"/>
            <a:ext cx="7670676" cy="288032"/>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r>
              <a:rPr lang="sl-SI" sz="1000" dirty="0" smtClean="0">
                <a:latin typeface="Calibri" panose="020F0502020204030204" pitchFamily="34" charset="0"/>
              </a:rPr>
              <a:t>Op.:   58 – govorilnica za starše </a:t>
            </a:r>
            <a:endParaRPr lang="sl-SI" sz="1000" dirty="0">
              <a:latin typeface="Calibri" panose="020F0502020204030204" pitchFamily="34" charset="0"/>
            </a:endParaRPr>
          </a:p>
        </p:txBody>
      </p:sp>
      <p:sp>
        <p:nvSpPr>
          <p:cNvPr id="3" name="Označba mesta številke diapozitiva 2"/>
          <p:cNvSpPr>
            <a:spLocks noGrp="1"/>
          </p:cNvSpPr>
          <p:nvPr>
            <p:ph type="sldNum" sz="quarter" idx="12"/>
          </p:nvPr>
        </p:nvSpPr>
        <p:spPr/>
        <p:txBody>
          <a:bodyPr/>
          <a:lstStyle/>
          <a:p>
            <a:fld id="{C1098D97-D47F-4185-AB0A-1FBD1691CD49}" type="slidenum">
              <a:rPr lang="sl-SI" smtClean="0"/>
              <a:pPr/>
              <a:t>22</a:t>
            </a:fld>
            <a:endParaRPr lang="sl-SI"/>
          </a:p>
        </p:txBody>
      </p:sp>
    </p:spTree>
    <p:extLst>
      <p:ext uri="{BB962C8B-B14F-4D97-AF65-F5344CB8AC3E}">
        <p14:creationId xmlns:p14="http://schemas.microsoft.com/office/powerpoint/2010/main" val="11071398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1"/>
          <p:cNvSpPr txBox="1">
            <a:spLocks/>
          </p:cNvSpPr>
          <p:nvPr/>
        </p:nvSpPr>
        <p:spPr>
          <a:xfrm>
            <a:off x="467544" y="260648"/>
            <a:ext cx="7886700" cy="39957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600" b="1" dirty="0" smtClean="0">
                <a:solidFill>
                  <a:prstClr val="black"/>
                </a:solidFill>
                <a:latin typeface="Calibri" panose="020F0502020204030204" pitchFamily="34" charset="0"/>
              </a:rPr>
              <a:t>RAZREDNIŠTVO IN GOVORILNE URE NA PODRUŽNIČNIH ŠOLAH</a:t>
            </a:r>
            <a:endParaRPr lang="sl-SI" sz="1600" b="1" dirty="0">
              <a:solidFill>
                <a:prstClr val="black"/>
              </a:solidFill>
              <a:latin typeface="Calibri" panose="020F0502020204030204" pitchFamily="34" charset="0"/>
            </a:endParaRPr>
          </a:p>
        </p:txBody>
      </p:sp>
      <p:graphicFrame>
        <p:nvGraphicFramePr>
          <p:cNvPr id="6" name="Tabela 5"/>
          <p:cNvGraphicFramePr>
            <a:graphicFrameLocks noGrp="1"/>
          </p:cNvGraphicFramePr>
          <p:nvPr>
            <p:extLst>
              <p:ext uri="{D42A27DB-BD31-4B8C-83A1-F6EECF244321}">
                <p14:modId xmlns:p14="http://schemas.microsoft.com/office/powerpoint/2010/main" val="2009800845"/>
              </p:ext>
            </p:extLst>
          </p:nvPr>
        </p:nvGraphicFramePr>
        <p:xfrm>
          <a:off x="539552" y="548680"/>
          <a:ext cx="7632848" cy="2563905"/>
        </p:xfrm>
        <a:graphic>
          <a:graphicData uri="http://schemas.openxmlformats.org/drawingml/2006/table">
            <a:tbl>
              <a:tblPr firstRow="1" bandRow="1">
                <a:tableStyleId>{93296810-A885-4BE3-A3E7-6D5BEEA58F35}</a:tableStyleId>
              </a:tblPr>
              <a:tblGrid>
                <a:gridCol w="1152128"/>
                <a:gridCol w="3096344"/>
                <a:gridCol w="796201"/>
                <a:gridCol w="2588175"/>
              </a:tblGrid>
              <a:tr h="552225">
                <a:tc>
                  <a:txBody>
                    <a:bodyPr/>
                    <a:lstStyle/>
                    <a:p>
                      <a:pPr algn="ctr"/>
                      <a:r>
                        <a:rPr lang="sl-SI" dirty="0" smtClean="0"/>
                        <a:t>RAZRED</a:t>
                      </a:r>
                    </a:p>
                    <a:p>
                      <a:pPr algn="ctr"/>
                      <a:r>
                        <a:rPr lang="sl-SI" sz="1000" dirty="0" smtClean="0"/>
                        <a:t>Št. uč. skupaj - 50</a:t>
                      </a:r>
                      <a:endParaRPr lang="sl-SI" sz="1000" dirty="0"/>
                    </a:p>
                  </a:txBody>
                  <a:tcPr/>
                </a:tc>
                <a:tc>
                  <a:txBody>
                    <a:bodyPr/>
                    <a:lstStyle/>
                    <a:p>
                      <a:pPr algn="ctr"/>
                      <a:r>
                        <a:rPr lang="sl-SI" sz="1800" dirty="0" smtClean="0"/>
                        <a:t>PLANINA</a:t>
                      </a:r>
                      <a:endParaRPr lang="sl-SI" sz="1800" dirty="0"/>
                    </a:p>
                  </a:txBody>
                  <a:tcPr/>
                </a:tc>
                <a:tc>
                  <a:txBody>
                    <a:bodyPr/>
                    <a:lstStyle/>
                    <a:p>
                      <a:pPr algn="ctr"/>
                      <a:r>
                        <a:rPr lang="sl-SI" dirty="0" smtClean="0"/>
                        <a:t>ŠT. UČIL.</a:t>
                      </a:r>
                      <a:endParaRPr lang="sl-SI" dirty="0"/>
                    </a:p>
                  </a:txBody>
                  <a:tcPr/>
                </a:tc>
                <a:tc>
                  <a:txBody>
                    <a:bodyPr/>
                    <a:lstStyle/>
                    <a:p>
                      <a:pPr algn="ctr"/>
                      <a:r>
                        <a:rPr lang="sl-SI" dirty="0" smtClean="0"/>
                        <a:t>POGOVORNA URA</a:t>
                      </a:r>
                    </a:p>
                    <a:p>
                      <a:pPr algn="ctr"/>
                      <a:r>
                        <a:rPr lang="sl-SI" dirty="0" smtClean="0"/>
                        <a:t>(dan, ura)</a:t>
                      </a:r>
                      <a:endParaRPr lang="sl-SI" dirty="0"/>
                    </a:p>
                  </a:txBody>
                  <a:tcPr/>
                </a:tc>
              </a:tr>
              <a:tr h="251647">
                <a:tc>
                  <a:txBody>
                    <a:bodyPr/>
                    <a:lstStyle/>
                    <a:p>
                      <a:pPr algn="l"/>
                      <a:r>
                        <a:rPr lang="sl-SI" sz="1200" b="1" dirty="0" smtClean="0"/>
                        <a:t>1., 2.r</a:t>
                      </a:r>
                      <a:r>
                        <a:rPr lang="sl-SI" sz="1200" b="1" baseline="0" dirty="0" smtClean="0"/>
                        <a:t> / </a:t>
                      </a:r>
                      <a:r>
                        <a:rPr lang="sl-SI" sz="1200" baseline="0" dirty="0" smtClean="0"/>
                        <a:t>10/8</a:t>
                      </a:r>
                      <a:endParaRPr lang="sl-SI" sz="1200" b="0" dirty="0"/>
                    </a:p>
                  </a:txBody>
                  <a:tcPr/>
                </a:tc>
                <a:tc>
                  <a:txBody>
                    <a:bodyPr/>
                    <a:lstStyle/>
                    <a:p>
                      <a:pPr algn="l"/>
                      <a:r>
                        <a:rPr lang="sl-SI" sz="1200" dirty="0" smtClean="0"/>
                        <a:t>Nives Kalister,</a:t>
                      </a:r>
                      <a:r>
                        <a:rPr lang="sl-SI" sz="1200" baseline="0" dirty="0" smtClean="0"/>
                        <a:t>  </a:t>
                      </a:r>
                      <a:r>
                        <a:rPr lang="sl-SI" sz="1200" dirty="0" smtClean="0"/>
                        <a:t>Andreja Milavec</a:t>
                      </a:r>
                      <a:endParaRPr lang="sl-SI" sz="1200" dirty="0"/>
                    </a:p>
                  </a:txBody>
                  <a:tcPr/>
                </a:tc>
                <a:tc>
                  <a:txBody>
                    <a:bodyPr/>
                    <a:lstStyle/>
                    <a:p>
                      <a:pPr algn="ctr"/>
                      <a:r>
                        <a:rPr lang="sl-SI" sz="1200" dirty="0" smtClean="0"/>
                        <a:t>Planina</a:t>
                      </a:r>
                      <a:endParaRPr lang="sl-SI" sz="1200" dirty="0"/>
                    </a:p>
                  </a:txBody>
                  <a:tcPr/>
                </a:tc>
                <a:tc>
                  <a:txBody>
                    <a:bodyPr/>
                    <a:lstStyle/>
                    <a:p>
                      <a:pPr algn="l"/>
                      <a:r>
                        <a:rPr lang="sl-SI" sz="1200" dirty="0" smtClean="0"/>
                        <a:t>ponedeljek, 7.30 – 8.15</a:t>
                      </a:r>
                      <a:endParaRPr lang="sl-SI" sz="1200" dirty="0">
                        <a:solidFill>
                          <a:srgbClr val="FF0000"/>
                        </a:solidFill>
                      </a:endParaRPr>
                    </a:p>
                  </a:txBody>
                  <a:tcPr/>
                </a:tc>
              </a:tr>
              <a:tr h="251647">
                <a:tc>
                  <a:txBody>
                    <a:bodyPr/>
                    <a:lstStyle/>
                    <a:p>
                      <a:pPr algn="l"/>
                      <a:r>
                        <a:rPr lang="sl-SI" sz="1200" b="1" kern="1200" dirty="0" smtClean="0">
                          <a:solidFill>
                            <a:schemeClr val="dk1"/>
                          </a:solidFill>
                          <a:latin typeface="+mn-lt"/>
                          <a:ea typeface="+mn-ea"/>
                          <a:cs typeface="+mn-cs"/>
                        </a:rPr>
                        <a:t>3., 4.r /</a:t>
                      </a:r>
                      <a:r>
                        <a:rPr lang="sl-SI" sz="1200" baseline="0" dirty="0" smtClean="0"/>
                        <a:t> 12/9</a:t>
                      </a:r>
                      <a:endParaRPr lang="sl-SI" sz="1200" b="1" dirty="0"/>
                    </a:p>
                  </a:txBody>
                  <a:tcPr/>
                </a:tc>
                <a:tc>
                  <a:txBody>
                    <a:bodyPr/>
                    <a:lstStyle/>
                    <a:p>
                      <a:pPr algn="l"/>
                      <a:r>
                        <a:rPr lang="sl-SI" sz="1200" dirty="0" smtClean="0"/>
                        <a:t>Tanja Jarić Primc</a:t>
                      </a:r>
                      <a:endParaRPr lang="sl-SI" sz="1200" dirty="0"/>
                    </a:p>
                  </a:txBody>
                  <a:tcPr/>
                </a:tc>
                <a:tc>
                  <a:txBody>
                    <a:bodyPr/>
                    <a:lstStyle/>
                    <a:p>
                      <a:pPr algn="ctr"/>
                      <a:r>
                        <a:rPr lang="sl-SI" sz="1200" dirty="0" smtClean="0"/>
                        <a:t>Planina</a:t>
                      </a:r>
                      <a:endParaRPr lang="sl-SI" sz="1200" dirty="0"/>
                    </a:p>
                  </a:txBody>
                  <a:tcPr/>
                </a:tc>
                <a:tc>
                  <a:txBody>
                    <a:bodyPr/>
                    <a:lstStyle/>
                    <a:p>
                      <a:pPr algn="l"/>
                      <a:r>
                        <a:rPr lang="sl-SI" sz="1200" dirty="0" smtClean="0"/>
                        <a:t>ponedeljek, 8.20 – 9.05</a:t>
                      </a:r>
                      <a:endParaRPr lang="sl-SI" sz="1200" dirty="0">
                        <a:solidFill>
                          <a:srgbClr val="FF0000"/>
                        </a:solidFill>
                      </a:endParaRPr>
                    </a:p>
                  </a:txBody>
                  <a:tcPr/>
                </a:tc>
              </a:tr>
              <a:tr h="251647">
                <a:tc>
                  <a:txBody>
                    <a:bodyPr/>
                    <a:lstStyle/>
                    <a:p>
                      <a:pPr algn="l"/>
                      <a:r>
                        <a:rPr lang="sl-SI" sz="1200" b="1" kern="1200" dirty="0" smtClean="0">
                          <a:solidFill>
                            <a:schemeClr val="dk1"/>
                          </a:solidFill>
                          <a:latin typeface="+mn-lt"/>
                          <a:ea typeface="+mn-ea"/>
                          <a:cs typeface="+mn-cs"/>
                        </a:rPr>
                        <a:t>5.r / </a:t>
                      </a:r>
                      <a:r>
                        <a:rPr lang="sl-SI" sz="1200" dirty="0" smtClean="0"/>
                        <a:t>11</a:t>
                      </a:r>
                      <a:endParaRPr lang="sl-SI" sz="1200" b="1" dirty="0" smtClean="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dirty="0" smtClean="0"/>
                        <a:t>Martina</a:t>
                      </a:r>
                      <a:r>
                        <a:rPr lang="sl-SI" sz="1200" baseline="0" dirty="0" smtClean="0"/>
                        <a:t> Rebec</a:t>
                      </a:r>
                      <a:endParaRPr lang="sl-SI" sz="1200" dirty="0" smtClean="0"/>
                    </a:p>
                  </a:txBody>
                  <a:tcPr/>
                </a:tc>
                <a:tc>
                  <a:txBody>
                    <a:bodyPr/>
                    <a:lstStyle/>
                    <a:p>
                      <a:pPr algn="ctr"/>
                      <a:r>
                        <a:rPr lang="sl-SI" sz="1200" dirty="0" smtClean="0"/>
                        <a:t>Planina</a:t>
                      </a:r>
                      <a:endParaRPr lang="sl-SI" sz="1200" dirty="0"/>
                    </a:p>
                  </a:txBody>
                  <a:tcPr/>
                </a:tc>
                <a:tc>
                  <a:txBody>
                    <a:bodyPr/>
                    <a:lstStyle/>
                    <a:p>
                      <a:pPr algn="l"/>
                      <a:r>
                        <a:rPr lang="sl-SI" sz="1200" dirty="0" smtClean="0"/>
                        <a:t>ponedeljek, 9.05 – 9.50</a:t>
                      </a:r>
                      <a:endParaRPr lang="sl-SI" sz="1200" dirty="0">
                        <a:solidFill>
                          <a:srgbClr val="FF0000"/>
                        </a:solidFill>
                      </a:endParaRPr>
                    </a:p>
                  </a:txBody>
                  <a:tcPr/>
                </a:tc>
              </a:tr>
              <a:tr h="251647">
                <a:tc>
                  <a:txBody>
                    <a:bodyPr/>
                    <a:lstStyle/>
                    <a:p>
                      <a:pPr algn="l"/>
                      <a:r>
                        <a:rPr lang="sl-SI" sz="1200" b="1" kern="1200" dirty="0" smtClean="0">
                          <a:solidFill>
                            <a:schemeClr val="dk1"/>
                          </a:solidFill>
                          <a:latin typeface="+mn-lt"/>
                          <a:ea typeface="+mn-ea"/>
                          <a:cs typeface="+mn-cs"/>
                        </a:rPr>
                        <a:t>JV </a:t>
                      </a:r>
                      <a:endParaRPr lang="sl-SI" sz="1200" b="1" dirty="0"/>
                    </a:p>
                  </a:txBody>
                  <a:tcPr/>
                </a:tc>
                <a:tc>
                  <a:txBody>
                    <a:bodyPr/>
                    <a:lstStyle/>
                    <a:p>
                      <a:pPr algn="l"/>
                      <a:r>
                        <a:rPr lang="sl-SI" sz="1200" dirty="0" smtClean="0"/>
                        <a:t>Andreja Milavec</a:t>
                      </a:r>
                      <a:endParaRPr lang="sl-SI" sz="1200" dirty="0"/>
                    </a:p>
                  </a:txBody>
                  <a:tcPr/>
                </a:tc>
                <a:tc>
                  <a:txBody>
                    <a:bodyPr/>
                    <a:lstStyle/>
                    <a:p>
                      <a:pPr algn="ctr"/>
                      <a:r>
                        <a:rPr lang="sl-SI" sz="1200" dirty="0" smtClean="0"/>
                        <a:t>Planina</a:t>
                      </a:r>
                      <a:endParaRPr lang="sl-SI" sz="1200" dirty="0"/>
                    </a:p>
                  </a:txBody>
                  <a:tcPr/>
                </a:tc>
                <a:tc>
                  <a:txBody>
                    <a:bodyPr/>
                    <a:lstStyle/>
                    <a:p>
                      <a:r>
                        <a:rPr lang="sl-SI" sz="1200" dirty="0" smtClean="0">
                          <a:solidFill>
                            <a:schemeClr val="tx1"/>
                          </a:solidFill>
                        </a:rPr>
                        <a:t>glej RU razrednikov</a:t>
                      </a:r>
                      <a:endParaRPr lang="sl-SI" sz="1200" dirty="0">
                        <a:solidFill>
                          <a:schemeClr val="tx1"/>
                        </a:solidFill>
                      </a:endParaRPr>
                    </a:p>
                  </a:txBody>
                  <a:tcPr/>
                </a:tc>
              </a:tr>
              <a:tr h="419412">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b="1" kern="1200" dirty="0" smtClean="0">
                          <a:solidFill>
                            <a:schemeClr val="dk1"/>
                          </a:solidFill>
                          <a:latin typeface="+mn-lt"/>
                          <a:ea typeface="+mn-ea"/>
                          <a:cs typeface="+mn-cs"/>
                        </a:rPr>
                        <a:t>PB 1. odd.</a:t>
                      </a:r>
                    </a:p>
                    <a:p>
                      <a:pPr marL="0" marR="0" indent="0" algn="l" defTabSz="685800" rtl="0" eaLnBrk="1" fontAlgn="auto" latinLnBrk="0" hangingPunct="1">
                        <a:lnSpc>
                          <a:spcPct val="100000"/>
                        </a:lnSpc>
                        <a:spcBef>
                          <a:spcPts val="0"/>
                        </a:spcBef>
                        <a:spcAft>
                          <a:spcPts val="0"/>
                        </a:spcAft>
                        <a:buClrTx/>
                        <a:buSzTx/>
                        <a:buFontTx/>
                        <a:buNone/>
                        <a:tabLst/>
                        <a:defRPr/>
                      </a:pPr>
                      <a:r>
                        <a:rPr lang="sl-SI" sz="1200" b="1" kern="1200" dirty="0" smtClean="0">
                          <a:solidFill>
                            <a:schemeClr val="dk1"/>
                          </a:solidFill>
                          <a:latin typeface="+mn-lt"/>
                          <a:ea typeface="+mn-ea"/>
                          <a:cs typeface="+mn-cs"/>
                        </a:rPr>
                        <a:t>1., 2. r </a:t>
                      </a:r>
                      <a:endParaRPr lang="sl-SI" sz="1200" b="1" dirty="0" smtClean="0">
                        <a:solidFill>
                          <a:srgbClr val="FF0000"/>
                        </a:solidFill>
                      </a:endParaRPr>
                    </a:p>
                  </a:txBody>
                  <a:tcPr/>
                </a:tc>
                <a:tc>
                  <a:txBody>
                    <a:bodyPr/>
                    <a:lstStyle/>
                    <a:p>
                      <a:pPr algn="l"/>
                      <a:r>
                        <a:rPr lang="sl-SI" sz="1200" dirty="0" smtClean="0">
                          <a:solidFill>
                            <a:schemeClr val="tx1"/>
                          </a:solidFill>
                        </a:rPr>
                        <a:t>Andreja Milavec</a:t>
                      </a:r>
                      <a:endParaRPr lang="sl-SI" sz="1200" dirty="0">
                        <a:solidFill>
                          <a:schemeClr val="tx1"/>
                        </a:solidFill>
                      </a:endParaRPr>
                    </a:p>
                  </a:txBody>
                  <a:tcPr/>
                </a:tc>
                <a:tc>
                  <a:txBody>
                    <a:bodyPr/>
                    <a:lstStyle/>
                    <a:p>
                      <a:pPr algn="ctr"/>
                      <a:r>
                        <a:rPr lang="sl-SI" sz="1200" dirty="0" smtClean="0"/>
                        <a:t>Planina</a:t>
                      </a:r>
                      <a:endParaRPr lang="sl-SI" sz="12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l-SI" sz="1200" dirty="0" smtClean="0">
                          <a:solidFill>
                            <a:schemeClr val="tx1"/>
                          </a:solidFill>
                        </a:rPr>
                        <a:t>glej RU razrednikov</a:t>
                      </a:r>
                    </a:p>
                    <a:p>
                      <a:pPr algn="l"/>
                      <a:endParaRPr lang="sl-SI" sz="1200" dirty="0">
                        <a:solidFill>
                          <a:srgbClr val="FF0000"/>
                        </a:solidFill>
                      </a:endParaRPr>
                    </a:p>
                  </a:txBody>
                  <a:tcPr/>
                </a:tc>
              </a:tr>
              <a:tr h="419412">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b="1" kern="1200" dirty="0" smtClean="0">
                          <a:solidFill>
                            <a:schemeClr val="dk1"/>
                          </a:solidFill>
                          <a:latin typeface="+mn-lt"/>
                          <a:ea typeface="+mn-ea"/>
                          <a:cs typeface="+mn-cs"/>
                        </a:rPr>
                        <a:t>PB 2. odd.</a:t>
                      </a:r>
                    </a:p>
                    <a:p>
                      <a:pPr marL="0" marR="0" indent="0" algn="l" defTabSz="685800" rtl="0" eaLnBrk="1" fontAlgn="auto" latinLnBrk="0" hangingPunct="1">
                        <a:lnSpc>
                          <a:spcPct val="100000"/>
                        </a:lnSpc>
                        <a:spcBef>
                          <a:spcPts val="0"/>
                        </a:spcBef>
                        <a:spcAft>
                          <a:spcPts val="0"/>
                        </a:spcAft>
                        <a:buClrTx/>
                        <a:buSzTx/>
                        <a:buFontTx/>
                        <a:buNone/>
                        <a:tabLst/>
                        <a:defRPr/>
                      </a:pPr>
                      <a:r>
                        <a:rPr lang="sl-SI" sz="1200" b="1" kern="1200" dirty="0" smtClean="0">
                          <a:solidFill>
                            <a:schemeClr val="dk1"/>
                          </a:solidFill>
                          <a:latin typeface="+mn-lt"/>
                          <a:ea typeface="+mn-ea"/>
                          <a:cs typeface="+mn-cs"/>
                        </a:rPr>
                        <a:t>3.,4.,5. r  </a:t>
                      </a:r>
                      <a:endParaRPr lang="sl-SI" sz="1200" b="0" dirty="0" smtClean="0">
                        <a:solidFill>
                          <a:srgbClr val="FF0000"/>
                        </a:solidFill>
                      </a:endParaRPr>
                    </a:p>
                  </a:txBody>
                  <a:tcPr/>
                </a:tc>
                <a:tc>
                  <a:txBody>
                    <a:bodyPr/>
                    <a:lstStyle/>
                    <a:p>
                      <a:pPr algn="l"/>
                      <a:r>
                        <a:rPr lang="sl-SI" sz="1200" dirty="0" smtClean="0">
                          <a:solidFill>
                            <a:schemeClr val="tx1"/>
                          </a:solidFill>
                        </a:rPr>
                        <a:t>Milena Kumer</a:t>
                      </a:r>
                      <a:endParaRPr lang="sl-SI" sz="1200" dirty="0">
                        <a:solidFill>
                          <a:schemeClr val="tx1"/>
                        </a:solidFill>
                      </a:endParaRPr>
                    </a:p>
                  </a:txBody>
                  <a:tcPr/>
                </a:tc>
                <a:tc>
                  <a:txBody>
                    <a:bodyPr/>
                    <a:lstStyle/>
                    <a:p>
                      <a:pPr algn="ctr"/>
                      <a:r>
                        <a:rPr lang="sl-SI" sz="1200" dirty="0" smtClean="0"/>
                        <a:t>Planina</a:t>
                      </a:r>
                      <a:endParaRPr lang="sl-SI" sz="1200" dirty="0"/>
                    </a:p>
                  </a:txBody>
                  <a:tcPr/>
                </a:tc>
                <a:tc>
                  <a:txBody>
                    <a:bodyPr/>
                    <a:lstStyle/>
                    <a:p>
                      <a:pPr algn="l"/>
                      <a:r>
                        <a:rPr lang="sl-SI" sz="1200" dirty="0" smtClean="0"/>
                        <a:t>četrtek, 11.05 – 11.50</a:t>
                      </a:r>
                      <a:endParaRPr lang="sl-SI" sz="1200" dirty="0">
                        <a:solidFill>
                          <a:srgbClr val="FF0000"/>
                        </a:solidFill>
                      </a:endParaRPr>
                    </a:p>
                  </a:txBody>
                  <a:tcPr/>
                </a:tc>
              </a:tr>
            </a:tbl>
          </a:graphicData>
        </a:graphic>
      </p:graphicFrame>
      <p:graphicFrame>
        <p:nvGraphicFramePr>
          <p:cNvPr id="7" name="Tabela 6"/>
          <p:cNvGraphicFramePr>
            <a:graphicFrameLocks noGrp="1"/>
          </p:cNvGraphicFramePr>
          <p:nvPr>
            <p:extLst>
              <p:ext uri="{D42A27DB-BD31-4B8C-83A1-F6EECF244321}">
                <p14:modId xmlns:p14="http://schemas.microsoft.com/office/powerpoint/2010/main" val="1409365913"/>
              </p:ext>
            </p:extLst>
          </p:nvPr>
        </p:nvGraphicFramePr>
        <p:xfrm>
          <a:off x="539552" y="3068960"/>
          <a:ext cx="7632848" cy="1907301"/>
        </p:xfrm>
        <a:graphic>
          <a:graphicData uri="http://schemas.openxmlformats.org/drawingml/2006/table">
            <a:tbl>
              <a:tblPr firstRow="1" bandRow="1">
                <a:tableStyleId>{93296810-A885-4BE3-A3E7-6D5BEEA58F35}</a:tableStyleId>
              </a:tblPr>
              <a:tblGrid>
                <a:gridCol w="1152128"/>
                <a:gridCol w="3096344"/>
                <a:gridCol w="796201"/>
                <a:gridCol w="2588175"/>
              </a:tblGrid>
              <a:tr h="535701">
                <a:tc>
                  <a:txBody>
                    <a:bodyPr/>
                    <a:lstStyle/>
                    <a:p>
                      <a:pPr algn="ctr"/>
                      <a:r>
                        <a:rPr lang="sl-SI" dirty="0" smtClean="0"/>
                        <a:t>RAZRED</a:t>
                      </a:r>
                    </a:p>
                    <a:p>
                      <a:pPr algn="ctr"/>
                      <a:r>
                        <a:rPr lang="sl-SI" sz="1000" dirty="0" smtClean="0"/>
                        <a:t>Št. uč. skupaj – 34</a:t>
                      </a:r>
                    </a:p>
                  </a:txBody>
                  <a:tcPr/>
                </a:tc>
                <a:tc>
                  <a:txBody>
                    <a:bodyPr/>
                    <a:lstStyle/>
                    <a:p>
                      <a:pPr algn="ctr"/>
                      <a:r>
                        <a:rPr lang="sl-SI" sz="1800" dirty="0" smtClean="0"/>
                        <a:t>BUKOVJE</a:t>
                      </a:r>
                      <a:endParaRPr lang="sl-SI" sz="1800" dirty="0"/>
                    </a:p>
                  </a:txBody>
                  <a:tcPr/>
                </a:tc>
                <a:tc>
                  <a:txBody>
                    <a:bodyPr/>
                    <a:lstStyle/>
                    <a:p>
                      <a:pPr algn="ctr"/>
                      <a:r>
                        <a:rPr lang="sl-SI" dirty="0" smtClean="0"/>
                        <a:t>ŠT. UČIL.</a:t>
                      </a:r>
                      <a:endParaRPr lang="sl-SI" dirty="0"/>
                    </a:p>
                  </a:txBody>
                  <a:tcPr/>
                </a:tc>
                <a:tc>
                  <a:txBody>
                    <a:bodyPr/>
                    <a:lstStyle/>
                    <a:p>
                      <a:pPr algn="ctr"/>
                      <a:r>
                        <a:rPr lang="sl-SI" dirty="0" smtClean="0"/>
                        <a:t>POGOVORNA URA</a:t>
                      </a:r>
                    </a:p>
                    <a:p>
                      <a:pPr algn="ctr"/>
                      <a:r>
                        <a:rPr lang="sl-SI" dirty="0" smtClean="0"/>
                        <a:t>(dan, ura)</a:t>
                      </a:r>
                      <a:endParaRPr lang="sl-SI" dirty="0"/>
                    </a:p>
                  </a:txBody>
                  <a:tcPr/>
                </a:tc>
              </a:tr>
              <a:tr h="244117">
                <a:tc>
                  <a:txBody>
                    <a:bodyPr/>
                    <a:lstStyle/>
                    <a:p>
                      <a:pPr algn="l"/>
                      <a:r>
                        <a:rPr lang="sl-SI" sz="1200" dirty="0" smtClean="0"/>
                        <a:t>1</a:t>
                      </a:r>
                      <a:r>
                        <a:rPr lang="sl-SI" sz="1200" b="1" kern="1200" dirty="0" smtClean="0">
                          <a:solidFill>
                            <a:schemeClr val="dk1"/>
                          </a:solidFill>
                          <a:latin typeface="+mn-lt"/>
                          <a:ea typeface="+mn-ea"/>
                          <a:cs typeface="+mn-cs"/>
                        </a:rPr>
                        <a:t>.r / </a:t>
                      </a:r>
                      <a:r>
                        <a:rPr lang="sl-SI" sz="1200" baseline="0" dirty="0" smtClean="0"/>
                        <a:t>11</a:t>
                      </a:r>
                      <a:endParaRPr lang="sl-SI" sz="1200" b="0" dirty="0"/>
                    </a:p>
                  </a:txBody>
                  <a:tcPr/>
                </a:tc>
                <a:tc>
                  <a:txBody>
                    <a:bodyPr/>
                    <a:lstStyle/>
                    <a:p>
                      <a:pPr algn="l"/>
                      <a:r>
                        <a:rPr lang="sl-SI" sz="1200" dirty="0" smtClean="0"/>
                        <a:t>Vilma Kernel</a:t>
                      </a:r>
                      <a:endParaRPr lang="sl-SI" sz="1200" dirty="0"/>
                    </a:p>
                  </a:txBody>
                  <a:tcPr/>
                </a:tc>
                <a:tc>
                  <a:txBody>
                    <a:bodyPr/>
                    <a:lstStyle/>
                    <a:p>
                      <a:pPr algn="ctr"/>
                      <a:r>
                        <a:rPr lang="sl-SI" sz="1200" dirty="0" smtClean="0"/>
                        <a:t>Bukovje</a:t>
                      </a:r>
                      <a:endParaRPr lang="sl-SI" sz="1200" dirty="0"/>
                    </a:p>
                  </a:txBody>
                  <a:tcPr/>
                </a:tc>
                <a:tc>
                  <a:txBody>
                    <a:bodyPr/>
                    <a:lstStyle/>
                    <a:p>
                      <a:pPr algn="l"/>
                      <a:r>
                        <a:rPr lang="sl-SI" sz="1200" dirty="0" smtClean="0"/>
                        <a:t>ponedeljek, 10.20 – 11.05</a:t>
                      </a:r>
                      <a:endParaRPr lang="sl-SI" sz="1200" dirty="0">
                        <a:solidFill>
                          <a:srgbClr val="FF0000"/>
                        </a:solidFill>
                      </a:endParaRPr>
                    </a:p>
                  </a:txBody>
                  <a:tcPr/>
                </a:tc>
              </a:tr>
              <a:tr h="244117">
                <a:tc>
                  <a:txBody>
                    <a:bodyPr/>
                    <a:lstStyle/>
                    <a:p>
                      <a:pPr algn="l"/>
                      <a:r>
                        <a:rPr lang="sl-SI" sz="1200" b="1" kern="1200" dirty="0" smtClean="0">
                          <a:solidFill>
                            <a:schemeClr val="dk1"/>
                          </a:solidFill>
                          <a:latin typeface="+mn-lt"/>
                          <a:ea typeface="+mn-ea"/>
                          <a:cs typeface="+mn-cs"/>
                        </a:rPr>
                        <a:t>2., 3.r / </a:t>
                      </a:r>
                      <a:r>
                        <a:rPr lang="sl-SI" sz="1200" dirty="0" smtClean="0"/>
                        <a:t>5/6</a:t>
                      </a:r>
                      <a:endParaRPr lang="sl-SI" sz="1200" b="1" dirty="0"/>
                    </a:p>
                  </a:txBody>
                  <a:tcPr/>
                </a:tc>
                <a:tc>
                  <a:txBody>
                    <a:bodyPr/>
                    <a:lstStyle/>
                    <a:p>
                      <a:pPr algn="l"/>
                      <a:r>
                        <a:rPr lang="sl-SI" sz="1200" dirty="0" smtClean="0"/>
                        <a:t>Vanja Tomšič</a:t>
                      </a:r>
                      <a:endParaRPr lang="sl-SI" sz="1200" dirty="0"/>
                    </a:p>
                  </a:txBody>
                  <a:tcPr/>
                </a:tc>
                <a:tc>
                  <a:txBody>
                    <a:bodyPr/>
                    <a:lstStyle/>
                    <a:p>
                      <a:pPr algn="ctr"/>
                      <a:r>
                        <a:rPr lang="sl-SI" sz="1200" dirty="0" smtClean="0"/>
                        <a:t>Bukovje</a:t>
                      </a:r>
                      <a:endParaRPr lang="sl-SI" sz="1200" dirty="0"/>
                    </a:p>
                  </a:txBody>
                  <a:tcPr/>
                </a:tc>
                <a:tc>
                  <a:txBody>
                    <a:bodyPr/>
                    <a:lstStyle/>
                    <a:p>
                      <a:pPr algn="l"/>
                      <a:r>
                        <a:rPr lang="sl-SI" sz="1200" dirty="0" smtClean="0">
                          <a:solidFill>
                            <a:schemeClr val="tx1"/>
                          </a:solidFill>
                        </a:rPr>
                        <a:t>petek, 9.10 – 9.55</a:t>
                      </a:r>
                      <a:endParaRPr lang="sl-SI" sz="1200" dirty="0">
                        <a:solidFill>
                          <a:schemeClr val="tx1"/>
                        </a:solidFill>
                      </a:endParaRPr>
                    </a:p>
                  </a:txBody>
                  <a:tcPr/>
                </a:tc>
              </a:tr>
              <a:tr h="244117">
                <a:tc>
                  <a:txBody>
                    <a:bodyPr/>
                    <a:lstStyle/>
                    <a:p>
                      <a:pPr algn="l"/>
                      <a:r>
                        <a:rPr lang="sl-SI" sz="1200" b="1" kern="1200" dirty="0" smtClean="0">
                          <a:solidFill>
                            <a:schemeClr val="dk1"/>
                          </a:solidFill>
                          <a:latin typeface="+mn-lt"/>
                          <a:ea typeface="+mn-ea"/>
                          <a:cs typeface="+mn-cs"/>
                        </a:rPr>
                        <a:t>4., 5.r / </a:t>
                      </a:r>
                      <a:r>
                        <a:rPr lang="sl-SI" sz="1200" baseline="0" dirty="0" smtClean="0"/>
                        <a:t>6/6</a:t>
                      </a:r>
                      <a:endParaRPr lang="sl-SI" sz="1200" b="1" dirty="0"/>
                    </a:p>
                  </a:txBody>
                  <a:tcPr/>
                </a:tc>
                <a:tc>
                  <a:txBody>
                    <a:bodyPr/>
                    <a:lstStyle/>
                    <a:p>
                      <a:pPr algn="l"/>
                      <a:r>
                        <a:rPr lang="sl-SI" sz="1200" dirty="0" smtClean="0"/>
                        <a:t>Nataša Lulik</a:t>
                      </a:r>
                      <a:endParaRPr lang="sl-SI" sz="1200" dirty="0"/>
                    </a:p>
                  </a:txBody>
                  <a:tcPr/>
                </a:tc>
                <a:tc>
                  <a:txBody>
                    <a:bodyPr/>
                    <a:lstStyle/>
                    <a:p>
                      <a:pPr algn="ctr"/>
                      <a:r>
                        <a:rPr lang="sl-SI" sz="1200" dirty="0" smtClean="0"/>
                        <a:t>Bukovje</a:t>
                      </a:r>
                      <a:endParaRPr lang="sl-SI" sz="1200" dirty="0"/>
                    </a:p>
                  </a:txBody>
                  <a:tcPr/>
                </a:tc>
                <a:tc>
                  <a:txBody>
                    <a:bodyPr/>
                    <a:lstStyle/>
                    <a:p>
                      <a:pPr algn="l"/>
                      <a:r>
                        <a:rPr lang="sl-SI" sz="1200" dirty="0" smtClean="0">
                          <a:solidFill>
                            <a:schemeClr val="tx1"/>
                          </a:solidFill>
                        </a:rPr>
                        <a:t>četrtek, 8.20 – 9.05</a:t>
                      </a:r>
                      <a:endParaRPr lang="sl-SI" sz="1200" dirty="0">
                        <a:solidFill>
                          <a:schemeClr val="tx1"/>
                        </a:solidFill>
                      </a:endParaRPr>
                    </a:p>
                  </a:txBody>
                  <a:tcPr/>
                </a:tc>
              </a:tr>
              <a:tr h="244117">
                <a:tc>
                  <a:txBody>
                    <a:bodyPr/>
                    <a:lstStyle/>
                    <a:p>
                      <a:pPr algn="l"/>
                      <a:r>
                        <a:rPr lang="sl-SI" sz="1200" b="1" kern="1200" dirty="0" smtClean="0">
                          <a:solidFill>
                            <a:schemeClr val="dk1"/>
                          </a:solidFill>
                          <a:latin typeface="+mn-lt"/>
                          <a:ea typeface="+mn-ea"/>
                          <a:cs typeface="+mn-cs"/>
                        </a:rPr>
                        <a:t>JV </a:t>
                      </a:r>
                      <a:endParaRPr lang="sl-SI" sz="1200" b="1" dirty="0">
                        <a:solidFill>
                          <a:srgbClr val="FF0000"/>
                        </a:solidFill>
                      </a:endParaRPr>
                    </a:p>
                  </a:txBody>
                  <a:tcPr/>
                </a:tc>
                <a:tc>
                  <a:txBody>
                    <a:bodyPr/>
                    <a:lstStyle/>
                    <a:p>
                      <a:pPr algn="l"/>
                      <a:r>
                        <a:rPr lang="sl-SI" sz="1200" dirty="0" smtClean="0"/>
                        <a:t>N. Lulik, V. Kernel, Kristina</a:t>
                      </a:r>
                      <a:r>
                        <a:rPr lang="sl-SI" sz="1200" baseline="0" dirty="0" smtClean="0"/>
                        <a:t> Živic</a:t>
                      </a:r>
                      <a:endParaRPr lang="sl-SI" sz="1200" dirty="0"/>
                    </a:p>
                  </a:txBody>
                  <a:tcPr/>
                </a:tc>
                <a:tc>
                  <a:txBody>
                    <a:bodyPr/>
                    <a:lstStyle/>
                    <a:p>
                      <a:pPr algn="ctr"/>
                      <a:r>
                        <a:rPr lang="sl-SI" sz="1200" dirty="0" smtClean="0"/>
                        <a:t>Bukovje</a:t>
                      </a:r>
                      <a:endParaRPr lang="sl-SI" sz="1200" dirty="0"/>
                    </a:p>
                  </a:txBody>
                  <a:tcPr/>
                </a:tc>
                <a:tc>
                  <a:txBody>
                    <a:bodyPr/>
                    <a:lstStyle/>
                    <a:p>
                      <a:r>
                        <a:rPr lang="sl-SI" sz="1200" dirty="0" smtClean="0">
                          <a:solidFill>
                            <a:schemeClr val="tx1"/>
                          </a:solidFill>
                        </a:rPr>
                        <a:t>ponedeljek, 8.20 – 9.05 (Živic)</a:t>
                      </a:r>
                      <a:endParaRPr lang="sl-SI" sz="1200" dirty="0">
                        <a:solidFill>
                          <a:schemeClr val="tx1"/>
                        </a:solidFill>
                      </a:endParaRPr>
                    </a:p>
                  </a:txBody>
                  <a:tcPr/>
                </a:tc>
              </a:tr>
              <a:tr h="244117">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b="1" kern="1200" dirty="0" smtClean="0">
                          <a:solidFill>
                            <a:schemeClr val="dk1"/>
                          </a:solidFill>
                          <a:latin typeface="+mn-lt"/>
                          <a:ea typeface="+mn-ea"/>
                          <a:cs typeface="+mn-cs"/>
                        </a:rPr>
                        <a:t>PB </a:t>
                      </a:r>
                      <a:endParaRPr lang="sl-SI" sz="1200" b="1" dirty="0" smtClean="0">
                        <a:solidFill>
                          <a:srgbClr val="FF0000"/>
                        </a:solidFill>
                      </a:endParaRPr>
                    </a:p>
                  </a:txBody>
                  <a:tcPr/>
                </a:tc>
                <a:tc>
                  <a:txBody>
                    <a:bodyPr/>
                    <a:lstStyle/>
                    <a:p>
                      <a:pPr algn="l"/>
                      <a:r>
                        <a:rPr lang="sl-SI" sz="1200" dirty="0" smtClean="0">
                          <a:solidFill>
                            <a:schemeClr val="tx1"/>
                          </a:solidFill>
                        </a:rPr>
                        <a:t>Ana Savić</a:t>
                      </a:r>
                      <a:endParaRPr lang="sl-SI" sz="1200" dirty="0">
                        <a:solidFill>
                          <a:schemeClr val="tx1"/>
                        </a:solidFill>
                      </a:endParaRPr>
                    </a:p>
                  </a:txBody>
                  <a:tcPr/>
                </a:tc>
                <a:tc>
                  <a:txBody>
                    <a:bodyPr/>
                    <a:lstStyle/>
                    <a:p>
                      <a:pPr algn="ctr"/>
                      <a:r>
                        <a:rPr lang="sl-SI" sz="1200" dirty="0" smtClean="0"/>
                        <a:t>Bukovje</a:t>
                      </a:r>
                      <a:endParaRPr lang="sl-SI" sz="1200" dirty="0"/>
                    </a:p>
                  </a:txBody>
                  <a:tcPr/>
                </a:tc>
                <a:tc>
                  <a:txBody>
                    <a:bodyPr/>
                    <a:lstStyle/>
                    <a:p>
                      <a:pPr algn="l"/>
                      <a:r>
                        <a:rPr lang="sl-SI" sz="1200" dirty="0" smtClean="0"/>
                        <a:t>petek, 11.05 – 11.50</a:t>
                      </a:r>
                      <a:endParaRPr lang="sl-SI" sz="1200" dirty="0">
                        <a:solidFill>
                          <a:srgbClr val="FF0000"/>
                        </a:solidFill>
                      </a:endParaRPr>
                    </a:p>
                  </a:txBody>
                  <a:tcPr/>
                </a:tc>
              </a:tr>
            </a:tbl>
          </a:graphicData>
        </a:graphic>
      </p:graphicFrame>
      <p:graphicFrame>
        <p:nvGraphicFramePr>
          <p:cNvPr id="8" name="Tabela 7"/>
          <p:cNvGraphicFramePr>
            <a:graphicFrameLocks noGrp="1"/>
          </p:cNvGraphicFramePr>
          <p:nvPr>
            <p:extLst>
              <p:ext uri="{D42A27DB-BD31-4B8C-83A1-F6EECF244321}">
                <p14:modId xmlns:p14="http://schemas.microsoft.com/office/powerpoint/2010/main" val="1794641815"/>
              </p:ext>
            </p:extLst>
          </p:nvPr>
        </p:nvGraphicFramePr>
        <p:xfrm>
          <a:off x="539552" y="4997064"/>
          <a:ext cx="7632848" cy="1737360"/>
        </p:xfrm>
        <a:graphic>
          <a:graphicData uri="http://schemas.openxmlformats.org/drawingml/2006/table">
            <a:tbl>
              <a:tblPr firstRow="1" bandRow="1">
                <a:tableStyleId>{93296810-A885-4BE3-A3E7-6D5BEEA58F35}</a:tableStyleId>
              </a:tblPr>
              <a:tblGrid>
                <a:gridCol w="1152128"/>
                <a:gridCol w="3096344"/>
                <a:gridCol w="796201"/>
                <a:gridCol w="2588175"/>
              </a:tblGrid>
              <a:tr h="382836">
                <a:tc>
                  <a:txBody>
                    <a:bodyPr/>
                    <a:lstStyle/>
                    <a:p>
                      <a:pPr algn="ctr"/>
                      <a:r>
                        <a:rPr lang="sl-SI" sz="1200" b="1" kern="1200" dirty="0" smtClean="0">
                          <a:solidFill>
                            <a:schemeClr val="dk1"/>
                          </a:solidFill>
                          <a:latin typeface="+mn-lt"/>
                          <a:ea typeface="+mn-ea"/>
                          <a:cs typeface="+mn-cs"/>
                        </a:rPr>
                        <a:t>RAZRED</a:t>
                      </a:r>
                    </a:p>
                    <a:p>
                      <a:pPr algn="ctr"/>
                      <a:r>
                        <a:rPr lang="sl-SI" sz="1200" b="1" kern="1200" dirty="0" smtClean="0">
                          <a:solidFill>
                            <a:schemeClr val="dk1"/>
                          </a:solidFill>
                          <a:latin typeface="+mn-lt"/>
                          <a:ea typeface="+mn-ea"/>
                          <a:cs typeface="+mn-cs"/>
                        </a:rPr>
                        <a:t>Št. uč. skupaj - 11</a:t>
                      </a:r>
                    </a:p>
                  </a:txBody>
                  <a:tcPr/>
                </a:tc>
                <a:tc>
                  <a:txBody>
                    <a:bodyPr/>
                    <a:lstStyle/>
                    <a:p>
                      <a:pPr algn="ctr"/>
                      <a:r>
                        <a:rPr lang="sl-SI" sz="1800" dirty="0" smtClean="0"/>
                        <a:t>STUDENO</a:t>
                      </a:r>
                      <a:endParaRPr lang="sl-SI" sz="1800" dirty="0"/>
                    </a:p>
                  </a:txBody>
                  <a:tcPr/>
                </a:tc>
                <a:tc>
                  <a:txBody>
                    <a:bodyPr/>
                    <a:lstStyle/>
                    <a:p>
                      <a:pPr algn="ctr"/>
                      <a:r>
                        <a:rPr lang="sl-SI" dirty="0" smtClean="0"/>
                        <a:t>ŠT. UČIL.</a:t>
                      </a:r>
                      <a:endParaRPr lang="sl-SI" dirty="0"/>
                    </a:p>
                  </a:txBody>
                  <a:tcPr/>
                </a:tc>
                <a:tc>
                  <a:txBody>
                    <a:bodyPr/>
                    <a:lstStyle/>
                    <a:p>
                      <a:pPr algn="ctr"/>
                      <a:r>
                        <a:rPr lang="sl-SI" dirty="0" smtClean="0"/>
                        <a:t>POGOVORNA URA</a:t>
                      </a:r>
                    </a:p>
                    <a:p>
                      <a:pPr algn="ctr"/>
                      <a:r>
                        <a:rPr lang="sl-SI" dirty="0" smtClean="0"/>
                        <a:t>(dan, ura)</a:t>
                      </a:r>
                      <a:endParaRPr lang="sl-SI" dirty="0"/>
                    </a:p>
                  </a:txBody>
                  <a:tcPr/>
                </a:tc>
              </a:tr>
              <a:tr h="240085">
                <a:tc>
                  <a:txBody>
                    <a:bodyPr/>
                    <a:lstStyle/>
                    <a:p>
                      <a:pPr algn="l"/>
                      <a:r>
                        <a:rPr lang="sl-SI" sz="1200" b="1" kern="1200" dirty="0" smtClean="0">
                          <a:solidFill>
                            <a:schemeClr val="dk1"/>
                          </a:solidFill>
                          <a:latin typeface="+mn-lt"/>
                          <a:ea typeface="+mn-ea"/>
                          <a:cs typeface="+mn-cs"/>
                        </a:rPr>
                        <a:t>1., 2. r / </a:t>
                      </a:r>
                      <a:r>
                        <a:rPr lang="sl-SI" sz="1200" b="0" kern="1200" dirty="0" smtClean="0">
                          <a:solidFill>
                            <a:schemeClr val="dk1"/>
                          </a:solidFill>
                          <a:latin typeface="+mn-lt"/>
                          <a:ea typeface="+mn-ea"/>
                          <a:cs typeface="+mn-cs"/>
                        </a:rPr>
                        <a:t>6/1</a:t>
                      </a:r>
                      <a:endParaRPr lang="sl-SI" sz="1200" b="0" kern="1200" dirty="0">
                        <a:solidFill>
                          <a:schemeClr val="dk1"/>
                        </a:solidFill>
                        <a:latin typeface="+mn-lt"/>
                        <a:ea typeface="+mn-ea"/>
                        <a:cs typeface="+mn-cs"/>
                      </a:endParaRPr>
                    </a:p>
                  </a:txBody>
                  <a:tcPr/>
                </a:tc>
                <a:tc>
                  <a:txBody>
                    <a:bodyPr/>
                    <a:lstStyle/>
                    <a:p>
                      <a:pPr algn="l"/>
                      <a:r>
                        <a:rPr lang="sl-SI" sz="1200" dirty="0" smtClean="0"/>
                        <a:t>Tjaša Repnik Kunilo</a:t>
                      </a:r>
                      <a:endParaRPr lang="sl-SI" sz="1200" dirty="0"/>
                    </a:p>
                  </a:txBody>
                  <a:tcPr/>
                </a:tc>
                <a:tc>
                  <a:txBody>
                    <a:bodyPr/>
                    <a:lstStyle/>
                    <a:p>
                      <a:pPr algn="ctr"/>
                      <a:r>
                        <a:rPr lang="sl-SI" sz="1200" dirty="0" smtClean="0"/>
                        <a:t>Studeno</a:t>
                      </a:r>
                      <a:endParaRPr lang="sl-SI" sz="1200" dirty="0"/>
                    </a:p>
                  </a:txBody>
                  <a:tcPr/>
                </a:tc>
                <a:tc>
                  <a:txBody>
                    <a:bodyPr/>
                    <a:lstStyle/>
                    <a:p>
                      <a:pPr algn="l"/>
                      <a:r>
                        <a:rPr lang="sl-SI" sz="1200" dirty="0" smtClean="0"/>
                        <a:t>sreda, 8.20 – 9.05</a:t>
                      </a:r>
                      <a:endParaRPr lang="sl-SI" sz="1200" dirty="0">
                        <a:solidFill>
                          <a:srgbClr val="FF0000"/>
                        </a:solidFill>
                      </a:endParaRPr>
                    </a:p>
                  </a:txBody>
                  <a:tcPr/>
                </a:tc>
              </a:tr>
              <a:tr h="240085">
                <a:tc>
                  <a:txBody>
                    <a:bodyPr/>
                    <a:lstStyle/>
                    <a:p>
                      <a:pPr algn="l"/>
                      <a:r>
                        <a:rPr lang="sl-SI" sz="1200" b="1" kern="1200" dirty="0" smtClean="0">
                          <a:solidFill>
                            <a:schemeClr val="dk1"/>
                          </a:solidFill>
                          <a:latin typeface="+mn-lt"/>
                          <a:ea typeface="+mn-ea"/>
                          <a:cs typeface="+mn-cs"/>
                        </a:rPr>
                        <a:t>3.,4.,5.r /</a:t>
                      </a:r>
                      <a:r>
                        <a:rPr lang="sl-SI" sz="1200" b="0" kern="1200" dirty="0" smtClean="0">
                          <a:solidFill>
                            <a:schemeClr val="dk1"/>
                          </a:solidFill>
                          <a:latin typeface="+mn-lt"/>
                          <a:ea typeface="+mn-ea"/>
                          <a:cs typeface="+mn-cs"/>
                        </a:rPr>
                        <a:t>1/2/1</a:t>
                      </a:r>
                      <a:endParaRPr lang="sl-SI" sz="1200" b="0" kern="1200" dirty="0">
                        <a:solidFill>
                          <a:schemeClr val="dk1"/>
                        </a:solidFill>
                        <a:latin typeface="+mn-lt"/>
                        <a:ea typeface="+mn-ea"/>
                        <a:cs typeface="+mn-cs"/>
                      </a:endParaRPr>
                    </a:p>
                  </a:txBody>
                  <a:tcPr/>
                </a:tc>
                <a:tc>
                  <a:txBody>
                    <a:bodyPr/>
                    <a:lstStyle/>
                    <a:p>
                      <a:pPr algn="l"/>
                      <a:r>
                        <a:rPr lang="sl-SI" sz="1200" dirty="0" smtClean="0"/>
                        <a:t>Tamara Prudič</a:t>
                      </a:r>
                      <a:endParaRPr lang="sl-SI" sz="1200" dirty="0"/>
                    </a:p>
                  </a:txBody>
                  <a:tcPr/>
                </a:tc>
                <a:tc>
                  <a:txBody>
                    <a:bodyPr/>
                    <a:lstStyle/>
                    <a:p>
                      <a:pPr algn="ctr"/>
                      <a:r>
                        <a:rPr lang="sl-SI" sz="1200" dirty="0" smtClean="0"/>
                        <a:t>Studeno</a:t>
                      </a:r>
                      <a:endParaRPr lang="sl-SI" sz="1200" dirty="0"/>
                    </a:p>
                  </a:txBody>
                  <a:tcPr/>
                </a:tc>
                <a:tc>
                  <a:txBody>
                    <a:bodyPr/>
                    <a:lstStyle/>
                    <a:p>
                      <a:pPr algn="l"/>
                      <a:r>
                        <a:rPr lang="sl-SI" sz="1200" dirty="0" smtClean="0"/>
                        <a:t>sreda, 9.10 – 9.55</a:t>
                      </a:r>
                      <a:endParaRPr lang="sl-SI" sz="1200" dirty="0">
                        <a:solidFill>
                          <a:srgbClr val="FF0000"/>
                        </a:solidFill>
                      </a:endParaRPr>
                    </a:p>
                  </a:txBody>
                  <a:tcPr/>
                </a:tc>
              </a:tr>
              <a:tr h="240085">
                <a:tc>
                  <a:txBody>
                    <a:bodyPr/>
                    <a:lstStyle/>
                    <a:p>
                      <a:pPr algn="l"/>
                      <a:r>
                        <a:rPr lang="sl-SI" sz="1200" b="1" kern="1200" dirty="0" smtClean="0">
                          <a:solidFill>
                            <a:schemeClr val="dk1"/>
                          </a:solidFill>
                          <a:latin typeface="+mn-lt"/>
                          <a:ea typeface="+mn-ea"/>
                          <a:cs typeface="+mn-cs"/>
                        </a:rPr>
                        <a:t>JV </a:t>
                      </a:r>
                      <a:endParaRPr lang="sl-SI" sz="1200" b="0" kern="1200" dirty="0">
                        <a:solidFill>
                          <a:schemeClr val="dk1"/>
                        </a:solidFill>
                        <a:latin typeface="+mn-lt"/>
                        <a:ea typeface="+mn-ea"/>
                        <a:cs typeface="+mn-cs"/>
                      </a:endParaRPr>
                    </a:p>
                  </a:txBody>
                  <a:tcPr/>
                </a:tc>
                <a:tc>
                  <a:txBody>
                    <a:bodyPr/>
                    <a:lstStyle/>
                    <a:p>
                      <a:pPr algn="l"/>
                      <a:r>
                        <a:rPr lang="sl-SI" sz="1200" dirty="0" smtClean="0"/>
                        <a:t>T. Repnik Kunilo, T. Prudič, T. Ščuka</a:t>
                      </a:r>
                      <a:endParaRPr lang="sl-SI" sz="1200" dirty="0"/>
                    </a:p>
                  </a:txBody>
                  <a:tcPr/>
                </a:tc>
                <a:tc>
                  <a:txBody>
                    <a:bodyPr/>
                    <a:lstStyle/>
                    <a:p>
                      <a:pPr algn="ctr"/>
                      <a:r>
                        <a:rPr lang="sl-SI" sz="1200" dirty="0" smtClean="0"/>
                        <a:t>Studeno</a:t>
                      </a:r>
                      <a:endParaRPr lang="sl-SI" sz="1200" dirty="0"/>
                    </a:p>
                  </a:txBody>
                  <a:tcPr/>
                </a:tc>
                <a:tc>
                  <a:txBody>
                    <a:bodyPr/>
                    <a:lstStyle/>
                    <a:p>
                      <a:r>
                        <a:rPr lang="sl-SI" sz="1200" dirty="0" smtClean="0"/>
                        <a:t>glej RU razrednikov </a:t>
                      </a:r>
                      <a:endParaRPr lang="sl-SI" sz="1200" dirty="0">
                        <a:solidFill>
                          <a:srgbClr val="FF0000"/>
                        </a:solidFill>
                      </a:endParaRPr>
                    </a:p>
                  </a:txBody>
                  <a:tcPr/>
                </a:tc>
              </a:tr>
              <a:tr h="240085">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b="1" kern="1200" dirty="0" smtClean="0">
                          <a:solidFill>
                            <a:schemeClr val="dk1"/>
                          </a:solidFill>
                          <a:latin typeface="+mn-lt"/>
                          <a:ea typeface="+mn-ea"/>
                          <a:cs typeface="+mn-cs"/>
                        </a:rPr>
                        <a:t>PB </a:t>
                      </a:r>
                      <a:endParaRPr lang="sl-SI" sz="1200" b="0" kern="1200" dirty="0" smtClean="0">
                        <a:solidFill>
                          <a:schemeClr val="dk1"/>
                        </a:solidFill>
                        <a:latin typeface="+mn-lt"/>
                        <a:ea typeface="+mn-ea"/>
                        <a:cs typeface="+mn-cs"/>
                      </a:endParaRPr>
                    </a:p>
                  </a:txBody>
                  <a:tcPr/>
                </a:tc>
                <a:tc>
                  <a:txBody>
                    <a:bodyPr/>
                    <a:lstStyle/>
                    <a:p>
                      <a:pPr algn="l"/>
                      <a:r>
                        <a:rPr lang="sl-SI" sz="1200" dirty="0" smtClean="0">
                          <a:solidFill>
                            <a:schemeClr val="tx1"/>
                          </a:solidFill>
                        </a:rPr>
                        <a:t>Kristina</a:t>
                      </a:r>
                      <a:r>
                        <a:rPr lang="sl-SI" sz="1200" baseline="0" dirty="0" smtClean="0">
                          <a:solidFill>
                            <a:schemeClr val="tx1"/>
                          </a:solidFill>
                        </a:rPr>
                        <a:t> Živic</a:t>
                      </a:r>
                      <a:endParaRPr lang="sl-SI" sz="1200" dirty="0">
                        <a:solidFill>
                          <a:schemeClr val="tx1"/>
                        </a:solidFill>
                      </a:endParaRPr>
                    </a:p>
                  </a:txBody>
                  <a:tcPr/>
                </a:tc>
                <a:tc>
                  <a:txBody>
                    <a:bodyPr/>
                    <a:lstStyle/>
                    <a:p>
                      <a:pPr algn="ctr"/>
                      <a:r>
                        <a:rPr lang="sl-SI" sz="1200" dirty="0" smtClean="0"/>
                        <a:t>Studeno</a:t>
                      </a:r>
                      <a:endParaRPr lang="sl-SI" sz="1200" dirty="0"/>
                    </a:p>
                  </a:txBody>
                  <a:tcPr/>
                </a:tc>
                <a:tc>
                  <a:txBody>
                    <a:bodyPr/>
                    <a:lstStyle/>
                    <a:p>
                      <a:r>
                        <a:rPr lang="sl-SI" sz="1200" dirty="0" smtClean="0"/>
                        <a:t>Ponedeljek, 11.55 – 12.40</a:t>
                      </a:r>
                      <a:endParaRPr lang="sl-SI" sz="1200" dirty="0">
                        <a:solidFill>
                          <a:srgbClr val="FF0000"/>
                        </a:solidFill>
                      </a:endParaRPr>
                    </a:p>
                  </a:txBody>
                  <a:tcPr/>
                </a:tc>
              </a:tr>
            </a:tbl>
          </a:graphicData>
        </a:graphic>
      </p:graphicFrame>
      <p:sp>
        <p:nvSpPr>
          <p:cNvPr id="4" name="Označba mesta številke diapozitiva 3"/>
          <p:cNvSpPr>
            <a:spLocks noGrp="1"/>
          </p:cNvSpPr>
          <p:nvPr>
            <p:ph type="sldNum" sz="quarter" idx="12"/>
          </p:nvPr>
        </p:nvSpPr>
        <p:spPr/>
        <p:txBody>
          <a:bodyPr/>
          <a:lstStyle/>
          <a:p>
            <a:fld id="{C1098D97-D47F-4185-AB0A-1FBD1691CD49}" type="slidenum">
              <a:rPr lang="sl-SI" smtClean="0"/>
              <a:pPr/>
              <a:t>23</a:t>
            </a:fld>
            <a:endParaRPr lang="sl-SI"/>
          </a:p>
        </p:txBody>
      </p:sp>
    </p:spTree>
    <p:extLst>
      <p:ext uri="{BB962C8B-B14F-4D97-AF65-F5344CB8AC3E}">
        <p14:creationId xmlns:p14="http://schemas.microsoft.com/office/powerpoint/2010/main" val="22064749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slov 1"/>
          <p:cNvSpPr txBox="1">
            <a:spLocks/>
          </p:cNvSpPr>
          <p:nvPr/>
        </p:nvSpPr>
        <p:spPr>
          <a:xfrm>
            <a:off x="611560" y="548680"/>
            <a:ext cx="7886700" cy="5813524"/>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400" b="1" dirty="0" smtClean="0">
                <a:latin typeface="Calibri" panose="020F0502020204030204" pitchFamily="34" charset="0"/>
              </a:rPr>
              <a:t>OSTALI DELAVCI ŠOLE</a:t>
            </a:r>
          </a:p>
          <a:p>
            <a:pPr algn="just"/>
            <a:endParaRPr lang="sl-SI" sz="1600" b="1" dirty="0" smtClean="0">
              <a:latin typeface="Calibri" panose="020F0502020204030204" pitchFamily="34" charset="0"/>
            </a:endParaRPr>
          </a:p>
          <a:p>
            <a:pPr algn="just"/>
            <a:r>
              <a:rPr lang="sl-SI" sz="1600" b="1" dirty="0" smtClean="0">
                <a:solidFill>
                  <a:srgbClr val="002060"/>
                </a:solidFill>
                <a:latin typeface="Calibri" panose="020F0502020204030204" pitchFamily="34" charset="0"/>
              </a:rPr>
              <a:t>Tajništvo:</a:t>
            </a:r>
          </a:p>
          <a:p>
            <a:pPr algn="just"/>
            <a:endParaRPr lang="sl-SI" sz="800" b="1" u="sng" dirty="0" smtClean="0">
              <a:latin typeface="Calibri" panose="020F0502020204030204" pitchFamily="34" charset="0"/>
            </a:endParaRPr>
          </a:p>
          <a:p>
            <a:pPr algn="just"/>
            <a:r>
              <a:rPr lang="sl-SI" sz="1300" b="1" dirty="0" smtClean="0">
                <a:latin typeface="Calibri" panose="020F0502020204030204" pitchFamily="34" charset="0"/>
              </a:rPr>
              <a:t>Damijana Repe </a:t>
            </a:r>
            <a:r>
              <a:rPr lang="sl-SI" sz="1300" dirty="0" smtClean="0">
                <a:latin typeface="Calibri" panose="020F0502020204030204" pitchFamily="34" charset="0"/>
              </a:rPr>
              <a:t>– poslovna sekretarka</a:t>
            </a:r>
          </a:p>
          <a:p>
            <a:pPr algn="just"/>
            <a:r>
              <a:rPr lang="sl-SI" sz="1300" dirty="0" smtClean="0">
                <a:latin typeface="Calibri" panose="020F0502020204030204" pitchFamily="34" charset="0"/>
              </a:rPr>
              <a:t>Tu lahko urejate vse administrativne zadeve – potrdila o šolanju, vpisi in izpisi otrok ( tel.: 05 700 310)</a:t>
            </a:r>
          </a:p>
          <a:p>
            <a:pPr algn="just"/>
            <a:endParaRPr lang="sl-SI" sz="1300" dirty="0">
              <a:latin typeface="Calibri" panose="020F0502020204030204" pitchFamily="34" charset="0"/>
            </a:endParaRPr>
          </a:p>
          <a:p>
            <a:pPr algn="just"/>
            <a:r>
              <a:rPr lang="sl-SI" sz="1600" b="1" dirty="0" smtClean="0">
                <a:solidFill>
                  <a:srgbClr val="002060"/>
                </a:solidFill>
                <a:latin typeface="Calibri" panose="020F0502020204030204" pitchFamily="34" charset="0"/>
              </a:rPr>
              <a:t>Računovodstvo:</a:t>
            </a:r>
          </a:p>
          <a:p>
            <a:pPr algn="just"/>
            <a:endParaRPr lang="sl-SI" sz="800" b="1" u="sng" dirty="0">
              <a:latin typeface="Calibri" panose="020F0502020204030204" pitchFamily="34" charset="0"/>
            </a:endParaRPr>
          </a:p>
          <a:p>
            <a:pPr algn="just"/>
            <a:r>
              <a:rPr lang="sl-SI" sz="1300" b="1" dirty="0" smtClean="0">
                <a:latin typeface="Calibri" panose="020F0502020204030204" pitchFamily="34" charset="0"/>
              </a:rPr>
              <a:t>Marina Vidmar </a:t>
            </a:r>
            <a:r>
              <a:rPr lang="sl-SI" sz="1300" dirty="0" smtClean="0">
                <a:latin typeface="Calibri" panose="020F0502020204030204" pitchFamily="34" charset="0"/>
              </a:rPr>
              <a:t>– računovodkinja        </a:t>
            </a:r>
          </a:p>
          <a:p>
            <a:pPr algn="just"/>
            <a:r>
              <a:rPr lang="sl-SI" sz="1300" b="1" dirty="0" smtClean="0">
                <a:latin typeface="Calibri" panose="020F0502020204030204" pitchFamily="34" charset="0"/>
              </a:rPr>
              <a:t>Anja Zemljič </a:t>
            </a:r>
            <a:r>
              <a:rPr lang="sl-SI" sz="1300" dirty="0" smtClean="0">
                <a:latin typeface="Calibri" panose="020F0502020204030204" pitchFamily="34" charset="0"/>
              </a:rPr>
              <a:t>– knjigovodkinja</a:t>
            </a:r>
          </a:p>
          <a:p>
            <a:pPr algn="just"/>
            <a:r>
              <a:rPr lang="sl-SI" sz="1300" dirty="0" smtClean="0">
                <a:latin typeface="Calibri" panose="020F0502020204030204" pitchFamily="34" charset="0"/>
              </a:rPr>
              <a:t>Tu lahko urejate vse finančne zadeve: plačila malic in drugih stroškov, potrdila za nezgodna zavarovanja, </a:t>
            </a:r>
          </a:p>
          <a:p>
            <a:pPr algn="just"/>
            <a:r>
              <a:rPr lang="sl-SI" sz="1300" dirty="0" smtClean="0">
                <a:latin typeface="Calibri" panose="020F0502020204030204" pitchFamily="34" charset="0"/>
              </a:rPr>
              <a:t>prijave in odjave malic in kosil (tel.: 05 7000 313   05 7000 310 ali pa</a:t>
            </a:r>
            <a:r>
              <a:rPr lang="sl-SI" sz="1400" dirty="0" smtClean="0"/>
              <a:t>  po </a:t>
            </a:r>
            <a:r>
              <a:rPr lang="sl-SI" sz="1400" dirty="0"/>
              <a:t>elektronski pošti </a:t>
            </a:r>
            <a:r>
              <a:rPr lang="sl-SI" sz="1400" dirty="0">
                <a:hlinkClick r:id="rId2"/>
              </a:rPr>
              <a:t>projekt5.osagpo@guest.arnes.si</a:t>
            </a:r>
            <a:r>
              <a:rPr lang="sl-SI" sz="1400" dirty="0"/>
              <a:t> </a:t>
            </a:r>
            <a:endParaRPr lang="sl-SI" sz="1400" dirty="0" smtClean="0"/>
          </a:p>
          <a:p>
            <a:pPr algn="just"/>
            <a:r>
              <a:rPr lang="sl-SI" sz="1300" b="1" dirty="0" smtClean="0">
                <a:latin typeface="+mn-lt"/>
              </a:rPr>
              <a:t>Špela Anzeljc </a:t>
            </a:r>
            <a:r>
              <a:rPr lang="sl-SI" sz="1400" dirty="0" smtClean="0">
                <a:latin typeface="+mn-lt"/>
              </a:rPr>
              <a:t>– knjigovodkinja / administratorka</a:t>
            </a:r>
          </a:p>
          <a:p>
            <a:pPr algn="just"/>
            <a:endParaRPr lang="sl-SI" sz="1300" dirty="0">
              <a:solidFill>
                <a:srgbClr val="002060"/>
              </a:solidFill>
              <a:latin typeface="Calibri" panose="020F0502020204030204" pitchFamily="34" charset="0"/>
            </a:endParaRPr>
          </a:p>
          <a:p>
            <a:pPr algn="just"/>
            <a:r>
              <a:rPr lang="sl-SI" sz="1600" b="1" dirty="0" smtClean="0">
                <a:solidFill>
                  <a:srgbClr val="002060"/>
                </a:solidFill>
                <a:latin typeface="Calibri" panose="020F0502020204030204" pitchFamily="34" charset="0"/>
              </a:rPr>
              <a:t>Tehnični delavci:</a:t>
            </a:r>
          </a:p>
          <a:p>
            <a:pPr algn="just"/>
            <a:endParaRPr lang="sl-SI" sz="800" b="1" u="sng" dirty="0">
              <a:latin typeface="Calibri" panose="020F0502020204030204" pitchFamily="34" charset="0"/>
            </a:endParaRPr>
          </a:p>
          <a:p>
            <a:pPr algn="just"/>
            <a:r>
              <a:rPr lang="sl-SI" sz="1300" b="1" dirty="0" smtClean="0">
                <a:latin typeface="Calibri" panose="020F0502020204030204" pitchFamily="34" charset="0"/>
              </a:rPr>
              <a:t>Matej Šantelj  </a:t>
            </a:r>
            <a:r>
              <a:rPr lang="sl-SI" sz="1300" dirty="0" smtClean="0">
                <a:latin typeface="Calibri" panose="020F0502020204030204" pitchFamily="34" charset="0"/>
              </a:rPr>
              <a:t>– </a:t>
            </a:r>
            <a:r>
              <a:rPr lang="sl-SI" sz="1300" dirty="0">
                <a:latin typeface="Calibri" panose="020F0502020204030204" pitchFamily="34" charset="0"/>
              </a:rPr>
              <a:t>hišnik / vzdrževalec</a:t>
            </a:r>
          </a:p>
          <a:p>
            <a:pPr algn="just"/>
            <a:r>
              <a:rPr lang="sl-SI" sz="1300" b="1" dirty="0" smtClean="0">
                <a:latin typeface="Calibri" panose="020F0502020204030204" pitchFamily="34" charset="0"/>
              </a:rPr>
              <a:t>Miroslav Gerželj </a:t>
            </a:r>
            <a:r>
              <a:rPr lang="sl-SI" sz="1300" dirty="0" smtClean="0">
                <a:latin typeface="Calibri" panose="020F0502020204030204" pitchFamily="34" charset="0"/>
              </a:rPr>
              <a:t>– hišnik / vzdrževalec</a:t>
            </a:r>
          </a:p>
          <a:p>
            <a:pPr algn="just"/>
            <a:r>
              <a:rPr lang="sl-SI" sz="1300" dirty="0" smtClean="0">
                <a:latin typeface="Calibri" panose="020F0502020204030204" pitchFamily="34" charset="0"/>
              </a:rPr>
              <a:t>Vzdrževanja vseh objektov in naprav, prevoz kosil na podružnični šoli in prevoz otrok na tekmovanja …</a:t>
            </a:r>
          </a:p>
          <a:p>
            <a:pPr algn="just"/>
            <a:endParaRPr lang="sl-SI" sz="1300" b="1" dirty="0">
              <a:latin typeface="Calibri" panose="020F0502020204030204" pitchFamily="34" charset="0"/>
            </a:endParaRPr>
          </a:p>
          <a:p>
            <a:pPr algn="just"/>
            <a:r>
              <a:rPr lang="sl-SI" sz="1300" b="1" dirty="0" smtClean="0">
                <a:latin typeface="Calibri" panose="020F0502020204030204" pitchFamily="34" charset="0"/>
              </a:rPr>
              <a:t>Alije Bajramovska, Mojca Furlan, Sadina Hafizović, Ivanica Marušič , Mira Mršič, Dragana </a:t>
            </a:r>
            <a:r>
              <a:rPr lang="sl-SI" sz="1300" b="1" dirty="0" err="1" smtClean="0">
                <a:latin typeface="Calibri" panose="020F0502020204030204" pitchFamily="34" charset="0"/>
              </a:rPr>
              <a:t>Papić</a:t>
            </a:r>
            <a:r>
              <a:rPr lang="sl-SI" sz="1300" b="1" dirty="0" smtClean="0">
                <a:latin typeface="Calibri" panose="020F0502020204030204" pitchFamily="34" charset="0"/>
              </a:rPr>
              <a:t> – </a:t>
            </a:r>
            <a:r>
              <a:rPr lang="sl-SI" sz="1300" dirty="0" smtClean="0">
                <a:latin typeface="Calibri" panose="020F0502020204030204" pitchFamily="34" charset="0"/>
              </a:rPr>
              <a:t>čistilke </a:t>
            </a:r>
            <a:r>
              <a:rPr lang="sl-SI" sz="1300" b="1" dirty="0" smtClean="0">
                <a:latin typeface="Calibri" panose="020F0502020204030204" pitchFamily="34" charset="0"/>
              </a:rPr>
              <a:t> </a:t>
            </a:r>
          </a:p>
          <a:p>
            <a:pPr algn="just"/>
            <a:endParaRPr lang="sl-SI" sz="1300" u="sng" dirty="0">
              <a:latin typeface="Calibri" panose="020F0502020204030204" pitchFamily="34" charset="0"/>
            </a:endParaRPr>
          </a:p>
          <a:p>
            <a:pPr algn="just"/>
            <a:r>
              <a:rPr lang="sl-SI" sz="1600" b="1" dirty="0" smtClean="0">
                <a:solidFill>
                  <a:srgbClr val="002060"/>
                </a:solidFill>
                <a:latin typeface="Calibri" panose="020F0502020204030204" pitchFamily="34" charset="0"/>
              </a:rPr>
              <a:t>Kuhinja:</a:t>
            </a:r>
          </a:p>
          <a:p>
            <a:pPr algn="just"/>
            <a:endParaRPr lang="sl-SI" sz="800" b="1" u="sng" dirty="0">
              <a:latin typeface="Calibri" panose="020F0502020204030204" pitchFamily="34" charset="0"/>
            </a:endParaRPr>
          </a:p>
          <a:p>
            <a:pPr algn="just"/>
            <a:r>
              <a:rPr lang="sl-SI" sz="1300" b="1" dirty="0" smtClean="0">
                <a:latin typeface="Calibri" panose="020F0502020204030204" pitchFamily="34" charset="0"/>
              </a:rPr>
              <a:t>Marjetka Bauman </a:t>
            </a:r>
            <a:r>
              <a:rPr lang="sl-SI" sz="1300" dirty="0" smtClean="0">
                <a:latin typeface="Calibri" panose="020F0502020204030204" pitchFamily="34" charset="0"/>
              </a:rPr>
              <a:t>– kuharica    </a:t>
            </a:r>
          </a:p>
          <a:p>
            <a:pPr algn="just"/>
            <a:r>
              <a:rPr lang="sl-SI" sz="1300" b="1" dirty="0" smtClean="0">
                <a:latin typeface="Calibri" panose="020F0502020204030204" pitchFamily="34" charset="0"/>
              </a:rPr>
              <a:t>Milanka Vukadinović </a:t>
            </a:r>
            <a:r>
              <a:rPr lang="sl-SI" sz="1300" dirty="0" smtClean="0">
                <a:latin typeface="Calibri" panose="020F0502020204030204" pitchFamily="34" charset="0"/>
              </a:rPr>
              <a:t>– kuharica / razdeljevalka hrane  </a:t>
            </a:r>
          </a:p>
          <a:p>
            <a:pPr algn="just"/>
            <a:endParaRPr lang="sl-SI" sz="1300" dirty="0">
              <a:latin typeface="Calibri" panose="020F0502020204030204" pitchFamily="34" charset="0"/>
            </a:endParaRPr>
          </a:p>
          <a:p>
            <a:pPr algn="just"/>
            <a:r>
              <a:rPr lang="sl-SI" sz="1300" b="1" dirty="0" smtClean="0">
                <a:solidFill>
                  <a:srgbClr val="002060"/>
                </a:solidFill>
                <a:latin typeface="Calibri" panose="020F0502020204030204" pitchFamily="34" charset="0"/>
              </a:rPr>
              <a:t>Na podružničnih šolah </a:t>
            </a:r>
            <a:r>
              <a:rPr lang="sl-SI" sz="1300" dirty="0" smtClean="0">
                <a:latin typeface="Calibri" panose="020F0502020204030204" pitchFamily="34" charset="0"/>
              </a:rPr>
              <a:t>skrbijo za malico in čistočo gospodinjci: v Planini </a:t>
            </a:r>
            <a:r>
              <a:rPr lang="sl-SI" sz="1300" b="1" dirty="0" smtClean="0">
                <a:latin typeface="Calibri" panose="020F0502020204030204" pitchFamily="34" charset="0"/>
              </a:rPr>
              <a:t>Romana Poljšak, </a:t>
            </a:r>
            <a:r>
              <a:rPr lang="sl-SI" sz="1300" dirty="0" smtClean="0">
                <a:latin typeface="Calibri" panose="020F0502020204030204" pitchFamily="34" charset="0"/>
              </a:rPr>
              <a:t>v Bukovju – </a:t>
            </a:r>
            <a:r>
              <a:rPr lang="sl-SI" sz="1300" b="1" dirty="0" smtClean="0">
                <a:latin typeface="Calibri" panose="020F0502020204030204" pitchFamily="34" charset="0"/>
              </a:rPr>
              <a:t>Zvonka Cesni</a:t>
            </a:r>
            <a:r>
              <a:rPr lang="sl-SI" sz="1300" dirty="0" smtClean="0">
                <a:latin typeface="Calibri" panose="020F0502020204030204" pitchFamily="34" charset="0"/>
              </a:rPr>
              <a:t>k in v Studenem </a:t>
            </a:r>
            <a:r>
              <a:rPr lang="sl-SI" sz="1300" b="1" dirty="0" smtClean="0">
                <a:latin typeface="Calibri" panose="020F0502020204030204" pitchFamily="34" charset="0"/>
              </a:rPr>
              <a:t>Damijana Žnidaršič</a:t>
            </a:r>
            <a:r>
              <a:rPr lang="sl-SI" sz="1300" dirty="0" smtClean="0">
                <a:latin typeface="Calibri" panose="020F0502020204030204" pitchFamily="34" charset="0"/>
              </a:rPr>
              <a:t>.</a:t>
            </a:r>
            <a:endParaRPr lang="sl-SI" sz="1300" b="1" dirty="0">
              <a:latin typeface="Calibri" panose="020F0502020204030204" pitchFamily="34" charset="0"/>
            </a:endParaRPr>
          </a:p>
          <a:p>
            <a:pPr algn="just"/>
            <a:endParaRPr lang="sl-SI" sz="1300" dirty="0" smtClean="0">
              <a:latin typeface="Calibri" panose="020F0502020204030204" pitchFamily="34" charset="0"/>
            </a:endParaRPr>
          </a:p>
        </p:txBody>
      </p:sp>
      <p:sp>
        <p:nvSpPr>
          <p:cNvPr id="3" name="Označba mesta številke diapozitiva 2"/>
          <p:cNvSpPr>
            <a:spLocks noGrp="1"/>
          </p:cNvSpPr>
          <p:nvPr>
            <p:ph type="sldNum" sz="quarter" idx="12"/>
          </p:nvPr>
        </p:nvSpPr>
        <p:spPr/>
        <p:txBody>
          <a:bodyPr/>
          <a:lstStyle/>
          <a:p>
            <a:fld id="{C1098D97-D47F-4185-AB0A-1FBD1691CD49}" type="slidenum">
              <a:rPr lang="sl-SI" smtClean="0"/>
              <a:pPr/>
              <a:t>24</a:t>
            </a:fld>
            <a:endParaRPr lang="sl-SI"/>
          </a:p>
        </p:txBody>
      </p:sp>
    </p:spTree>
    <p:extLst>
      <p:ext uri="{BB962C8B-B14F-4D97-AF65-F5344CB8AC3E}">
        <p14:creationId xmlns:p14="http://schemas.microsoft.com/office/powerpoint/2010/main" val="9716624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slov 1"/>
          <p:cNvSpPr txBox="1">
            <a:spLocks/>
          </p:cNvSpPr>
          <p:nvPr/>
        </p:nvSpPr>
        <p:spPr>
          <a:xfrm>
            <a:off x="611560" y="548680"/>
            <a:ext cx="7886700" cy="5813524"/>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endParaRPr lang="sl-SI" sz="1600" b="1" dirty="0">
              <a:latin typeface="Calibri" panose="020F0502020204030204" pitchFamily="34" charset="0"/>
            </a:endParaRPr>
          </a:p>
          <a:p>
            <a:pPr algn="just"/>
            <a:r>
              <a:rPr lang="sl-SI" sz="1600" b="1" dirty="0" smtClean="0">
                <a:solidFill>
                  <a:srgbClr val="002060"/>
                </a:solidFill>
                <a:latin typeface="Calibri" panose="020F0502020204030204" pitchFamily="34" charset="0"/>
              </a:rPr>
              <a:t>ŠOLSKA SVETOVALNA SLUŽBA</a:t>
            </a:r>
          </a:p>
          <a:p>
            <a:pPr algn="just"/>
            <a:endParaRPr lang="sl-SI" sz="800" b="1" u="sng" dirty="0" smtClean="0">
              <a:latin typeface="Calibri" panose="020F0502020204030204" pitchFamily="34" charset="0"/>
            </a:endParaRPr>
          </a:p>
          <a:p>
            <a:pPr algn="just"/>
            <a:r>
              <a:rPr lang="sl-SI" sz="1300" dirty="0" smtClean="0">
                <a:latin typeface="Calibri" panose="020F0502020204030204" pitchFamily="34" charset="0"/>
              </a:rPr>
              <a:t>Šolsko svetovalno službo oblikujejo pedagoginja Petra Košnik, psihologinja Martina </a:t>
            </a:r>
            <a:r>
              <a:rPr lang="sl-SI" sz="1300" dirty="0" smtClean="0">
                <a:latin typeface="Calibri" panose="020F0502020204030204" pitchFamily="34" charset="0"/>
              </a:rPr>
              <a:t>Kuzman in defektologinja </a:t>
            </a:r>
            <a:r>
              <a:rPr lang="sl-SI" sz="1300" dirty="0" smtClean="0">
                <a:latin typeface="Calibri" panose="020F0502020204030204" pitchFamily="34" charset="0"/>
              </a:rPr>
              <a:t>Mojca Simičak. Strokovne delavke sodelujejo z učitelji in vodstvom šole pri načrtovanju, spremljanju in vrednotenju razvoja šole, nudijo pomoč učencem z učnimi in vedenjskimi težavami, organizirajo in izvajajo poklicno usmerjanje, povezujejo šolo s humanitarnimi in strokovnimi organizacijami. Pedagoginja ureja tudi socialno problematiko naših učencev in nudi pomoč v smislu pravilnega vzgojnega ravnanja z učenci ter svetuje učencem in staršem. Psihologinja vodi tudi aktivnosti odkrivanja nadarjenih učencev in delo z njimi. Defektologinja in psihologinja uspešno izvajata dodatno strokovno pomoč za učence s posebnimi potrebami.</a:t>
            </a:r>
          </a:p>
          <a:p>
            <a:pPr algn="just"/>
            <a:endParaRPr lang="sl-SI" sz="1300" dirty="0">
              <a:solidFill>
                <a:srgbClr val="00B050"/>
              </a:solidFill>
              <a:latin typeface="Calibri" panose="020F0502020204030204" pitchFamily="34" charset="0"/>
            </a:endParaRPr>
          </a:p>
          <a:p>
            <a:pPr algn="just"/>
            <a:r>
              <a:rPr lang="sl-SI" sz="1600" b="1" dirty="0" smtClean="0">
                <a:solidFill>
                  <a:srgbClr val="002060"/>
                </a:solidFill>
                <a:latin typeface="Calibri" panose="020F0502020204030204" pitchFamily="34" charset="0"/>
              </a:rPr>
              <a:t>ŠOLSKA KNJIŽNICA</a:t>
            </a:r>
          </a:p>
          <a:p>
            <a:pPr algn="just"/>
            <a:endParaRPr lang="sl-SI" sz="800" b="1" u="sng" dirty="0">
              <a:latin typeface="Calibri" panose="020F0502020204030204" pitchFamily="34" charset="0"/>
            </a:endParaRPr>
          </a:p>
          <a:p>
            <a:pPr algn="just"/>
            <a:r>
              <a:rPr lang="sl-SI" sz="1300" dirty="0" smtClean="0">
                <a:latin typeface="Calibri" panose="020F0502020204030204" pitchFamily="34" charset="0"/>
              </a:rPr>
              <a:t>Šolska knjižnica je odprta v času pouka 7.30 – 8.00 ter 11.30 – 14.00. Vodi jo šolska knjižničarka </a:t>
            </a:r>
            <a:r>
              <a:rPr lang="sl-SI" sz="1300" dirty="0">
                <a:latin typeface="Calibri" panose="020F0502020204030204" pitchFamily="34" charset="0"/>
              </a:rPr>
              <a:t>N</a:t>
            </a:r>
            <a:r>
              <a:rPr lang="sl-SI" sz="1300" dirty="0" smtClean="0">
                <a:latin typeface="Calibri" panose="020F0502020204030204" pitchFamily="34" charset="0"/>
              </a:rPr>
              <a:t>evenka Mlinar. Vpisnine ni, prav tako zamudnine ne. Učenec, kot član šolske knjižnice, je po pravilniku o knjižničnem redu dolžan z izposojenim gradivom lepo ravnati in ga vrniti v roku 14 dni. Izposojo gradiva, razen knjig za domače branje, se lahko podaljša.. Če le-tega ne vrne do konca šolskega leta oz. vrne poškodovanega, šola zaračunava odškodnino.</a:t>
            </a:r>
          </a:p>
          <a:p>
            <a:pPr algn="just"/>
            <a:r>
              <a:rPr lang="sl-SI" sz="1300" dirty="0" smtClean="0">
                <a:latin typeface="Calibri" panose="020F0502020204030204" pitchFamily="34" charset="0"/>
              </a:rPr>
              <a:t>Šolska knjižnica je učno in informacijsko središče šole, kjer učenci preko vsebin in ciljev knjižničnih informacijskih znanj od 1. do 9. razreda spoznavajo njeno urejenost, storitve ter postanejo samostojni uporabniki knjižnice. </a:t>
            </a:r>
          </a:p>
          <a:p>
            <a:pPr algn="just"/>
            <a:r>
              <a:rPr lang="sl-SI" sz="1300" dirty="0" smtClean="0">
                <a:latin typeface="Calibri" panose="020F0502020204030204" pitchFamily="34" charset="0"/>
              </a:rPr>
              <a:t>Knjižnični fond se vsako leto bogati in obnavlja, kar nudi učencem pester izbor knjig in strokovne literature za domače branje, plakate, seminarske naloge in branje v prostem času.</a:t>
            </a:r>
          </a:p>
          <a:p>
            <a:pPr algn="just"/>
            <a:endParaRPr lang="sl-SI" sz="1300" dirty="0" smtClean="0">
              <a:latin typeface="Calibri" panose="020F0502020204030204" pitchFamily="34" charset="0"/>
            </a:endParaRPr>
          </a:p>
          <a:p>
            <a:pPr algn="just"/>
            <a:r>
              <a:rPr lang="sl-SI" sz="1300" dirty="0" smtClean="0">
                <a:latin typeface="Calibri" panose="020F0502020204030204" pitchFamily="34" charset="0"/>
                <a:hlinkClick r:id="rId2"/>
              </a:rPr>
              <a:t>DOBRODOŠLI PRI KNJIŽNIČARKI</a:t>
            </a:r>
            <a:r>
              <a:rPr lang="sl-SI" sz="1300" dirty="0" smtClean="0">
                <a:latin typeface="Calibri" panose="020F0502020204030204" pitchFamily="34" charset="0"/>
              </a:rPr>
              <a:t> – spletna stran knjižnice</a:t>
            </a:r>
          </a:p>
          <a:p>
            <a:pPr algn="just"/>
            <a:endParaRPr lang="sl-SI" sz="1600" b="1" u="sng" dirty="0" smtClean="0">
              <a:latin typeface="Calibri" panose="020F0502020204030204" pitchFamily="34" charset="0"/>
            </a:endParaRPr>
          </a:p>
          <a:p>
            <a:pPr algn="just"/>
            <a:r>
              <a:rPr lang="sl-SI" sz="1600" b="1" u="sng" dirty="0" smtClean="0">
                <a:solidFill>
                  <a:srgbClr val="002060"/>
                </a:solidFill>
                <a:latin typeface="Calibri" panose="020F0502020204030204" pitchFamily="34" charset="0"/>
              </a:rPr>
              <a:t>UČBENIŠKI SKLAD – izposoja učbenikov</a:t>
            </a:r>
          </a:p>
          <a:p>
            <a:pPr algn="just"/>
            <a:endParaRPr lang="sl-SI" sz="800" b="1" u="sng" dirty="0">
              <a:latin typeface="Calibri" panose="020F0502020204030204" pitchFamily="34" charset="0"/>
            </a:endParaRPr>
          </a:p>
          <a:p>
            <a:pPr algn="just"/>
            <a:r>
              <a:rPr lang="sl-SI" sz="1300" dirty="0" smtClean="0">
                <a:latin typeface="Calibri" panose="020F0502020204030204" pitchFamily="34" charset="0"/>
              </a:rPr>
              <a:t>Prijave za izposojo učbenikov izpeljemo ob koncu šolskega leta, naročene komplete pa učenci prejmejo prvi teden v septembru. S podpisom v posamezni učbenik se učenec obveže, da bo z njim lepo ravnal, ga zavil ter ga konec šolskega leta vrnil nepoškodovanega. V nasprotnem primeru  šola po pravilniku o upravljanju šolskih skladov  zaračunava odškodnino, in sicer največ 1/3 nabavne cene  poškodovanega učbenika ter največ polovico cene izgubljenega učbenika.</a:t>
            </a:r>
          </a:p>
          <a:p>
            <a:pPr algn="just"/>
            <a:r>
              <a:rPr lang="sl-SI" sz="1300" dirty="0" smtClean="0">
                <a:latin typeface="Calibri" panose="020F0502020204030204" pitchFamily="34" charset="0"/>
              </a:rPr>
              <a:t>  </a:t>
            </a:r>
            <a:endParaRPr lang="sl-SI" sz="1300" dirty="0">
              <a:latin typeface="Calibri" panose="020F0502020204030204" pitchFamily="34" charset="0"/>
            </a:endParaRPr>
          </a:p>
          <a:p>
            <a:pPr algn="just"/>
            <a:endParaRPr lang="sl-SI" sz="1300" dirty="0" smtClean="0">
              <a:latin typeface="Calibri" panose="020F0502020204030204" pitchFamily="34" charset="0"/>
            </a:endParaRPr>
          </a:p>
        </p:txBody>
      </p:sp>
      <p:sp>
        <p:nvSpPr>
          <p:cNvPr id="3" name="Označba mesta številke diapozitiva 2"/>
          <p:cNvSpPr>
            <a:spLocks noGrp="1"/>
          </p:cNvSpPr>
          <p:nvPr>
            <p:ph type="sldNum" sz="quarter" idx="12"/>
          </p:nvPr>
        </p:nvSpPr>
        <p:spPr/>
        <p:txBody>
          <a:bodyPr/>
          <a:lstStyle/>
          <a:p>
            <a:fld id="{C1098D97-D47F-4185-AB0A-1FBD1691CD49}" type="slidenum">
              <a:rPr lang="sl-SI" smtClean="0"/>
              <a:pPr/>
              <a:t>25</a:t>
            </a:fld>
            <a:endParaRPr lang="sl-SI"/>
          </a:p>
        </p:txBody>
      </p:sp>
    </p:spTree>
    <p:extLst>
      <p:ext uri="{BB962C8B-B14F-4D97-AF65-F5344CB8AC3E}">
        <p14:creationId xmlns:p14="http://schemas.microsoft.com/office/powerpoint/2010/main" val="13396284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slov 1"/>
          <p:cNvSpPr txBox="1">
            <a:spLocks/>
          </p:cNvSpPr>
          <p:nvPr/>
        </p:nvSpPr>
        <p:spPr>
          <a:xfrm>
            <a:off x="611560" y="332656"/>
            <a:ext cx="7886700" cy="5813524"/>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endParaRPr lang="sl-SI" sz="1600" b="1" dirty="0" smtClean="0">
              <a:solidFill>
                <a:srgbClr val="002060"/>
              </a:solidFill>
              <a:latin typeface="Calibri" panose="020F0502020204030204" pitchFamily="34" charset="0"/>
            </a:endParaRPr>
          </a:p>
          <a:p>
            <a:pPr algn="ctr"/>
            <a:endParaRPr lang="sl-SI" sz="1400" b="1" dirty="0" smtClean="0">
              <a:solidFill>
                <a:srgbClr val="002060"/>
              </a:solidFill>
              <a:latin typeface="Calibri" panose="020F0502020204030204" pitchFamily="34" charset="0"/>
            </a:endParaRPr>
          </a:p>
          <a:p>
            <a:pPr algn="ctr"/>
            <a:r>
              <a:rPr lang="sl-SI" sz="1400" b="1" dirty="0">
                <a:solidFill>
                  <a:srgbClr val="002060"/>
                </a:solidFill>
                <a:latin typeface="Calibri" panose="020F0502020204030204" pitchFamily="34" charset="0"/>
              </a:rPr>
              <a:t>V</a:t>
            </a:r>
            <a:r>
              <a:rPr lang="sl-SI" sz="1400" b="1" dirty="0" smtClean="0">
                <a:solidFill>
                  <a:srgbClr val="002060"/>
                </a:solidFill>
                <a:latin typeface="Calibri" panose="020F0502020204030204" pitchFamily="34" charset="0"/>
              </a:rPr>
              <a:t>ZGOJNO IZOBRAŽEVALNE DEJAVNOSTI POVEZANE S HRANO IN DEJAVNOSTMI S KATERIMI SE BO VZPODBUJALO ZDRAVO IN KULTURNO PREHRANJEVANJE </a:t>
            </a:r>
            <a:endParaRPr lang="sl-SI" sz="1400" dirty="0" smtClean="0">
              <a:solidFill>
                <a:srgbClr val="002060"/>
              </a:solidFill>
              <a:latin typeface="Calibri" panose="020F0502020204030204" pitchFamily="34" charset="0"/>
            </a:endParaRPr>
          </a:p>
          <a:p>
            <a:pPr marL="285750" indent="-285750" algn="just">
              <a:buFontTx/>
              <a:buChar char="-"/>
            </a:pPr>
            <a:endParaRPr lang="sl-SI" sz="1400" dirty="0">
              <a:solidFill>
                <a:srgbClr val="002060"/>
              </a:solidFill>
              <a:latin typeface="Calibri" panose="020F0502020204030204" pitchFamily="34" charset="0"/>
            </a:endParaRPr>
          </a:p>
          <a:p>
            <a:pPr marL="285750" indent="-285750" algn="just">
              <a:buFontTx/>
              <a:buChar char="-"/>
            </a:pPr>
            <a:endParaRPr lang="sl-SI" sz="1400" dirty="0" smtClean="0">
              <a:solidFill>
                <a:srgbClr val="002060"/>
              </a:solidFill>
              <a:latin typeface="Calibri" panose="020F0502020204030204" pitchFamily="34" charset="0"/>
            </a:endParaRPr>
          </a:p>
          <a:p>
            <a:pPr algn="just">
              <a:spcAft>
                <a:spcPts val="0"/>
              </a:spcAft>
            </a:pPr>
            <a:endParaRPr lang="sl-SI" sz="1300" dirty="0">
              <a:latin typeface="Times New Roman" panose="02020603050405020304" pitchFamily="18" charset="0"/>
              <a:ea typeface="Times New Roman" panose="02020603050405020304" pitchFamily="18" charset="0"/>
            </a:endParaRPr>
          </a:p>
          <a:p>
            <a:pPr algn="just">
              <a:spcAft>
                <a:spcPts val="0"/>
              </a:spcAft>
            </a:pPr>
            <a:r>
              <a:rPr lang="sl-SI" sz="1300" dirty="0">
                <a:latin typeface="Calibri" panose="020F0502020204030204" pitchFamily="34" charset="0"/>
                <a:ea typeface="Times New Roman" panose="02020603050405020304" pitchFamily="18" charset="0"/>
              </a:rPr>
              <a:t>Tudi v letošnjem letu smo vključeni v Shemo šolskega sadja in zelenjave. Namen tega ukrepa je ustaviti trend zmanjševanja porabe sadja in zelenjave in hkrati omejiti naraščanje pojava prekomerne telesne teže in debelosti pri otrocih. Slednja namreč povečuje tveganje za nastanek številnih bolezni sodobnega časa (sladkorna bolezen tipa 2, srčno-žilne bolezni, rak, osteoporoza, </a:t>
            </a:r>
            <a:r>
              <a:rPr lang="sl-SI" sz="1300" dirty="0" err="1">
                <a:latin typeface="Calibri" panose="020F0502020204030204" pitchFamily="34" charset="0"/>
                <a:ea typeface="Times New Roman" panose="02020603050405020304" pitchFamily="18" charset="0"/>
              </a:rPr>
              <a:t>itd</a:t>
            </a:r>
            <a:r>
              <a:rPr lang="sl-SI" sz="1300" dirty="0">
                <a:latin typeface="Calibri" panose="020F0502020204030204" pitchFamily="34" charset="0"/>
                <a:ea typeface="Times New Roman" panose="02020603050405020304" pitchFamily="18" charset="0"/>
              </a:rPr>
              <a:t>). Z učenci skrbimo za mali šolski vrt in dajemo poudarek doma pridelani zelenjavi in sadju oz. samooskrbi. Izvajamo tudi izobraževalne in promocijske aktivnosti, ki vključujejo učence, delavce šole, starše in dobavitelje.</a:t>
            </a:r>
            <a:endParaRPr lang="sl-SI" sz="1300" dirty="0">
              <a:latin typeface="Times New Roman" panose="02020603050405020304" pitchFamily="18" charset="0"/>
              <a:ea typeface="Times New Roman" panose="02020603050405020304" pitchFamily="18" charset="0"/>
            </a:endParaRPr>
          </a:p>
          <a:p>
            <a:pPr algn="just">
              <a:spcAft>
                <a:spcPts val="0"/>
              </a:spcAft>
            </a:pPr>
            <a:r>
              <a:rPr lang="sl-SI" sz="1300" dirty="0">
                <a:latin typeface="Calibri" panose="020F0502020204030204" pitchFamily="34" charset="0"/>
                <a:ea typeface="Times New Roman" panose="02020603050405020304" pitchFamily="18" charset="0"/>
              </a:rPr>
              <a:t> </a:t>
            </a:r>
            <a:endParaRPr lang="sl-SI" sz="1300" dirty="0">
              <a:latin typeface="Times New Roman" panose="02020603050405020304" pitchFamily="18" charset="0"/>
              <a:ea typeface="Times New Roman" panose="02020603050405020304" pitchFamily="18" charset="0"/>
            </a:endParaRPr>
          </a:p>
          <a:p>
            <a:pPr algn="just">
              <a:spcAft>
                <a:spcPts val="0"/>
              </a:spcAft>
            </a:pPr>
            <a:r>
              <a:rPr lang="sl-SI" sz="1300" dirty="0">
                <a:latin typeface="Calibri" panose="020F0502020204030204" pitchFamily="34" charset="0"/>
                <a:ea typeface="Times New Roman" panose="02020603050405020304" pitchFamily="18" charset="0"/>
              </a:rPr>
              <a:t>Šola skupaj s strokovnimi delavci šole skozi vse dejavnosti, ki jih izvaja:  redni pouk, razširjen pouk in programi šol v naravi ter </a:t>
            </a:r>
            <a:r>
              <a:rPr lang="sl-SI" sz="1300" dirty="0" smtClean="0">
                <a:latin typeface="Calibri" panose="020F0502020204030204" pitchFamily="34" charset="0"/>
                <a:ea typeface="Times New Roman" panose="02020603050405020304" pitchFamily="18" charset="0"/>
              </a:rPr>
              <a:t>drugimi </a:t>
            </a:r>
            <a:r>
              <a:rPr lang="sl-SI" sz="1300" dirty="0">
                <a:latin typeface="Calibri" panose="020F0502020204030204" pitchFamily="34" charset="0"/>
                <a:ea typeface="Times New Roman" panose="02020603050405020304" pitchFamily="18" charset="0"/>
              </a:rPr>
              <a:t>projekti spodbuja učence k </a:t>
            </a:r>
            <a:r>
              <a:rPr lang="sl-SI" sz="1300" dirty="0" smtClean="0">
                <a:latin typeface="Calibri" panose="020F0502020204030204" pitchFamily="34" charset="0"/>
                <a:ea typeface="Times New Roman" panose="02020603050405020304" pitchFamily="18" charset="0"/>
              </a:rPr>
              <a:t>zdravemu </a:t>
            </a:r>
            <a:r>
              <a:rPr lang="sl-SI" sz="1300" dirty="0">
                <a:latin typeface="Calibri" panose="020F0502020204030204" pitchFamily="34" charset="0"/>
                <a:ea typeface="Times New Roman" panose="02020603050405020304" pitchFamily="18" charset="0"/>
              </a:rPr>
              <a:t>in </a:t>
            </a:r>
            <a:r>
              <a:rPr lang="sl-SI" sz="1300" dirty="0" smtClean="0">
                <a:latin typeface="Calibri" panose="020F0502020204030204" pitchFamily="34" charset="0"/>
                <a:ea typeface="Times New Roman" panose="02020603050405020304" pitchFamily="18" charset="0"/>
              </a:rPr>
              <a:t>kulturnemu </a:t>
            </a:r>
            <a:r>
              <a:rPr lang="sl-SI" sz="1300" dirty="0">
                <a:latin typeface="Calibri" panose="020F0502020204030204" pitchFamily="34" charset="0"/>
                <a:ea typeface="Times New Roman" panose="02020603050405020304" pitchFamily="18" charset="0"/>
              </a:rPr>
              <a:t>prehranjevanju in k odnosu do hrane kot nujne dobrine. Z različnimi humanitarnimi aktivnostmi navaja učence na dobrodelnost in na perečo problematiko, ki se kaže v zdravstvenih težavah mladostnikov zaradi slabe, nezdrave prehrane in odklanjanje hrane </a:t>
            </a:r>
            <a:r>
              <a:rPr lang="sl-SI" sz="1300" dirty="0" smtClean="0">
                <a:latin typeface="Calibri" panose="020F0502020204030204" pitchFamily="34" charset="0"/>
                <a:ea typeface="Times New Roman" panose="02020603050405020304" pitchFamily="18" charset="0"/>
              </a:rPr>
              <a:t>(debelost</a:t>
            </a:r>
            <a:r>
              <a:rPr lang="sl-SI" sz="1300" dirty="0">
                <a:latin typeface="Calibri" panose="020F0502020204030204" pitchFamily="34" charset="0"/>
                <a:ea typeface="Times New Roman" panose="02020603050405020304" pitchFamily="18" charset="0"/>
              </a:rPr>
              <a:t>, podhranjenost, bulimija, anoreksija).</a:t>
            </a:r>
            <a:endParaRPr lang="sl-SI" sz="1300" dirty="0">
              <a:latin typeface="Times New Roman" panose="02020603050405020304" pitchFamily="18" charset="0"/>
              <a:ea typeface="Times New Roman" panose="02020603050405020304" pitchFamily="18" charset="0"/>
            </a:endParaRPr>
          </a:p>
          <a:p>
            <a:pPr algn="just">
              <a:spcAft>
                <a:spcPts val="0"/>
              </a:spcAft>
            </a:pPr>
            <a:r>
              <a:rPr lang="sl-SI" sz="1300" dirty="0">
                <a:latin typeface="Calibri" panose="020F0502020204030204" pitchFamily="34" charset="0"/>
                <a:ea typeface="Times New Roman" panose="02020603050405020304" pitchFamily="18" charset="0"/>
              </a:rPr>
              <a:t>Pomemben del pri prehranski vzgoji naših učenk in učencev  ima  tudi Šolska skupnost, ki vsaj enkrat letno skliče problemsko  konferenco povezano z zdravo prehrano, šolsko prehrano, odpadki in odnosom do hrane.  </a:t>
            </a:r>
            <a:endParaRPr lang="sl-SI" sz="1300" dirty="0" smtClean="0">
              <a:latin typeface="Calibri" panose="020F0502020204030204" pitchFamily="34" charset="0"/>
              <a:ea typeface="Times New Roman" panose="02020603050405020304" pitchFamily="18" charset="0"/>
            </a:endParaRPr>
          </a:p>
          <a:p>
            <a:pPr algn="just">
              <a:spcAft>
                <a:spcPts val="0"/>
              </a:spcAft>
            </a:pPr>
            <a:endParaRPr lang="sl-SI" sz="1300" dirty="0" smtClean="0">
              <a:latin typeface="Times New Roman" panose="02020603050405020304" pitchFamily="18" charset="0"/>
              <a:ea typeface="Times New Roman" panose="02020603050405020304" pitchFamily="18" charset="0"/>
            </a:endParaRPr>
          </a:p>
          <a:p>
            <a:pPr algn="just">
              <a:spcAft>
                <a:spcPts val="0"/>
              </a:spcAft>
            </a:pPr>
            <a:r>
              <a:rPr lang="sl-SI" sz="1300" dirty="0" smtClean="0">
                <a:latin typeface="Calibri" panose="020F0502020204030204" pitchFamily="34" charset="0"/>
                <a:ea typeface="Times New Roman" panose="02020603050405020304" pitchFamily="18" charset="0"/>
              </a:rPr>
              <a:t>V </a:t>
            </a:r>
            <a:r>
              <a:rPr lang="sl-SI" sz="1300" dirty="0">
                <a:latin typeface="Calibri" panose="020F0502020204030204" pitchFamily="34" charset="0"/>
                <a:ea typeface="Times New Roman" panose="02020603050405020304" pitchFamily="18" charset="0"/>
              </a:rPr>
              <a:t>veliko pomoč pri vzgojno – izobraževalnih dejavnostih povezanih s hrano in dejavnostih, s katerimi spodbujamo zdravo in kulturno prehranjevanje je svetovalka, medicinska sestra iz Šolskega dispanzerja Zdravstvenega doma Postojna.</a:t>
            </a:r>
            <a:endParaRPr lang="sl-SI" sz="1300" dirty="0">
              <a:latin typeface="Times New Roman" panose="02020603050405020304" pitchFamily="18" charset="0"/>
              <a:ea typeface="Times New Roman" panose="02020603050405020304" pitchFamily="18" charset="0"/>
            </a:endParaRPr>
          </a:p>
          <a:p>
            <a:pPr algn="just"/>
            <a:endParaRPr lang="sl-SI" sz="1300" dirty="0" smtClean="0">
              <a:latin typeface="Calibri" panose="020F0502020204030204" pitchFamily="34" charset="0"/>
              <a:ea typeface="Times New Roman" panose="02020603050405020304" pitchFamily="18" charset="0"/>
            </a:endParaRPr>
          </a:p>
          <a:p>
            <a:pPr algn="just"/>
            <a:r>
              <a:rPr lang="sl-SI" sz="1300" dirty="0" smtClean="0">
                <a:latin typeface="Calibri" panose="020F0502020204030204" pitchFamily="34" charset="0"/>
                <a:ea typeface="Times New Roman" panose="02020603050405020304" pitchFamily="18" charset="0"/>
              </a:rPr>
              <a:t>V </a:t>
            </a:r>
            <a:r>
              <a:rPr lang="sl-SI" sz="1300" dirty="0">
                <a:latin typeface="Calibri" panose="020F0502020204030204" pitchFamily="34" charset="0"/>
                <a:ea typeface="Times New Roman" panose="02020603050405020304" pitchFamily="18" charset="0"/>
              </a:rPr>
              <a:t>novembru, 18. 11. </a:t>
            </a:r>
            <a:r>
              <a:rPr lang="sl-SI" sz="1300" dirty="0" smtClean="0">
                <a:latin typeface="Calibri" panose="020F0502020204030204" pitchFamily="34" charset="0"/>
                <a:ea typeface="Times New Roman" panose="02020603050405020304" pitchFamily="18" charset="0"/>
              </a:rPr>
              <a:t>2016, </a:t>
            </a:r>
            <a:r>
              <a:rPr lang="sl-SI" sz="1300" dirty="0">
                <a:latin typeface="Calibri" panose="020F0502020204030204" pitchFamily="34" charset="0"/>
                <a:ea typeface="Times New Roman" panose="02020603050405020304" pitchFamily="18" charset="0"/>
              </a:rPr>
              <a:t>bomo za vse učence </a:t>
            </a:r>
            <a:r>
              <a:rPr lang="sl-SI" sz="1300" dirty="0" smtClean="0">
                <a:latin typeface="Calibri" panose="020F0502020204030204" pitchFamily="34" charset="0"/>
                <a:ea typeface="Times New Roman" panose="02020603050405020304" pitchFamily="18" charset="0"/>
              </a:rPr>
              <a:t>izvedli </a:t>
            </a:r>
            <a:r>
              <a:rPr lang="sl-SI" sz="1300" dirty="0">
                <a:latin typeface="Calibri" panose="020F0502020204030204" pitchFamily="34" charset="0"/>
                <a:ea typeface="Times New Roman" panose="02020603050405020304" pitchFamily="18" charset="0"/>
              </a:rPr>
              <a:t>Tradicionalni slovenski zajtrk in skozi šolsko leto pri malicah in kosilih poskrbeli za uravnoteženo zdravo prehrano učencev. </a:t>
            </a:r>
          </a:p>
          <a:p>
            <a:pPr marL="285750" indent="-285750" algn="just">
              <a:buFontTx/>
              <a:buChar char="-"/>
            </a:pPr>
            <a:endParaRPr lang="sl-SI" sz="1300" dirty="0" smtClean="0">
              <a:latin typeface="Calibri" panose="020F0502020204030204" pitchFamily="34" charset="0"/>
            </a:endParaRPr>
          </a:p>
          <a:p>
            <a:pPr algn="just"/>
            <a:endParaRPr lang="sl-SI" sz="1300" dirty="0">
              <a:latin typeface="Calibri" panose="020F0502020204030204" pitchFamily="34" charset="0"/>
            </a:endParaRPr>
          </a:p>
          <a:p>
            <a:pPr algn="just"/>
            <a:endParaRPr lang="sl-SI" sz="1300" dirty="0">
              <a:latin typeface="Calibri" panose="020F0502020204030204" pitchFamily="34" charset="0"/>
            </a:endParaRPr>
          </a:p>
          <a:p>
            <a:pPr algn="just"/>
            <a:endParaRPr lang="sl-SI" sz="1300" dirty="0" smtClean="0">
              <a:latin typeface="Calibri" panose="020F0502020204030204" pitchFamily="34" charset="0"/>
            </a:endParaRPr>
          </a:p>
        </p:txBody>
      </p:sp>
      <p:sp>
        <p:nvSpPr>
          <p:cNvPr id="4" name="Označba mesta številke diapozitiva 3"/>
          <p:cNvSpPr>
            <a:spLocks noGrp="1"/>
          </p:cNvSpPr>
          <p:nvPr>
            <p:ph type="sldNum" sz="quarter" idx="12"/>
          </p:nvPr>
        </p:nvSpPr>
        <p:spPr/>
        <p:txBody>
          <a:bodyPr/>
          <a:lstStyle/>
          <a:p>
            <a:fld id="{C1098D97-D47F-4185-AB0A-1FBD1691CD49}" type="slidenum">
              <a:rPr lang="sl-SI" smtClean="0"/>
              <a:pPr/>
              <a:t>26</a:t>
            </a:fld>
            <a:endParaRPr lang="sl-SI" dirty="0"/>
          </a:p>
        </p:txBody>
      </p:sp>
    </p:spTree>
    <p:extLst>
      <p:ext uri="{BB962C8B-B14F-4D97-AF65-F5344CB8AC3E}">
        <p14:creationId xmlns:p14="http://schemas.microsoft.com/office/powerpoint/2010/main" val="33051726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slov 1"/>
          <p:cNvSpPr txBox="1">
            <a:spLocks/>
          </p:cNvSpPr>
          <p:nvPr/>
        </p:nvSpPr>
        <p:spPr>
          <a:xfrm>
            <a:off x="611560" y="332656"/>
            <a:ext cx="7886700" cy="5813524"/>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endParaRPr lang="sl-SI" sz="1600" b="1" dirty="0" smtClean="0">
              <a:solidFill>
                <a:srgbClr val="002060"/>
              </a:solidFill>
              <a:latin typeface="Calibri" panose="020F0502020204030204" pitchFamily="34" charset="0"/>
            </a:endParaRPr>
          </a:p>
          <a:p>
            <a:pPr algn="just"/>
            <a:r>
              <a:rPr lang="sl-SI" sz="1600" b="1" dirty="0" smtClean="0">
                <a:solidFill>
                  <a:srgbClr val="002060"/>
                </a:solidFill>
                <a:latin typeface="Calibri" panose="020F0502020204030204" pitchFamily="34" charset="0"/>
              </a:rPr>
              <a:t>ŠOLSKA PREHRANA</a:t>
            </a:r>
            <a:endParaRPr lang="sl-SI" sz="1300" dirty="0" smtClean="0">
              <a:solidFill>
                <a:srgbClr val="002060"/>
              </a:solidFill>
              <a:latin typeface="Calibri" panose="020F0502020204030204" pitchFamily="34" charset="0"/>
            </a:endParaRPr>
          </a:p>
          <a:p>
            <a:pPr algn="just"/>
            <a:r>
              <a:rPr lang="sl-SI" sz="1300" dirty="0" smtClean="0">
                <a:latin typeface="Calibri" panose="020F0502020204030204" pitchFamily="34" charset="0"/>
              </a:rPr>
              <a:t>  </a:t>
            </a:r>
          </a:p>
          <a:p>
            <a:pPr algn="just"/>
            <a:r>
              <a:rPr lang="sl-SI" sz="1300" dirty="0" smtClean="0">
                <a:latin typeface="Calibri" panose="020F0502020204030204" pitchFamily="34" charset="0"/>
              </a:rPr>
              <a:t>Zakon o šolski prehrani (Ur. List RS št. 3/2013) celovito ureja organizacijo šolske prehrane.</a:t>
            </a:r>
          </a:p>
          <a:p>
            <a:pPr algn="just"/>
            <a:r>
              <a:rPr lang="sl-SI" sz="1300" dirty="0" smtClean="0">
                <a:latin typeface="Calibri" panose="020F0502020204030204" pitchFamily="34" charset="0"/>
              </a:rPr>
              <a:t>Ureja tudi pravico učencev do subvencije  za prehrano.</a:t>
            </a:r>
          </a:p>
          <a:p>
            <a:pPr algn="just"/>
            <a:endParaRPr lang="sl-SI" sz="500" dirty="0" smtClean="0">
              <a:latin typeface="Calibri" panose="020F0502020204030204" pitchFamily="34" charset="0"/>
            </a:endParaRPr>
          </a:p>
          <a:p>
            <a:pPr algn="just"/>
            <a:r>
              <a:rPr lang="sl-SI" sz="1300" dirty="0" smtClean="0">
                <a:latin typeface="Calibri" panose="020F0502020204030204" pitchFamily="34" charset="0"/>
              </a:rPr>
              <a:t>MALICA   0,80 €             KOSILO   2,60 €         popoldanska  malica  0,35 €</a:t>
            </a:r>
          </a:p>
          <a:p>
            <a:pPr algn="just"/>
            <a:endParaRPr lang="sl-SI" sz="500" dirty="0" smtClean="0">
              <a:latin typeface="Calibri" panose="020F0502020204030204" pitchFamily="34" charset="0"/>
            </a:endParaRPr>
          </a:p>
          <a:p>
            <a:pPr algn="just"/>
            <a:r>
              <a:rPr lang="sl-SI" sz="1300" b="1" dirty="0" smtClean="0">
                <a:latin typeface="Calibri" panose="020F0502020204030204" pitchFamily="34" charset="0"/>
              </a:rPr>
              <a:t>PRIJAVE IN ODJAVE</a:t>
            </a:r>
          </a:p>
          <a:p>
            <a:pPr algn="just"/>
            <a:r>
              <a:rPr lang="sl-SI" sz="1300" dirty="0" smtClean="0">
                <a:latin typeface="Calibri" panose="020F0502020204030204" pitchFamily="34" charset="0"/>
              </a:rPr>
              <a:t>Posamezni dnevni obrok šolske prehrane je pravočasno odjavljen, če ga starši odjavijo vsaj en delovni dan prej in sicer do 13. ure oz. do 8.00 na dan, ko otrok zboli in sicer na telefonsko št.  05 7000 310 oz. 05 7000 313  ali po elektronski pošti </a:t>
            </a:r>
            <a:r>
              <a:rPr lang="sl-SI" sz="1400" dirty="0" smtClean="0">
                <a:hlinkClick r:id="rId2"/>
              </a:rPr>
              <a:t> projekt5.osagpo@guest.arnes.si</a:t>
            </a:r>
            <a:r>
              <a:rPr lang="sl-SI" sz="1400" dirty="0" smtClean="0"/>
              <a:t>, ali osebno v računovodstvu.</a:t>
            </a:r>
            <a:endParaRPr lang="sl-SI" sz="1300" dirty="0" smtClean="0">
              <a:latin typeface="Calibri" panose="020F0502020204030204" pitchFamily="34" charset="0"/>
            </a:endParaRPr>
          </a:p>
          <a:p>
            <a:pPr algn="just"/>
            <a:endParaRPr lang="sl-SI" sz="500" dirty="0" smtClean="0">
              <a:latin typeface="Calibri" panose="020F0502020204030204" pitchFamily="34" charset="0"/>
            </a:endParaRPr>
          </a:p>
          <a:p>
            <a:pPr algn="just"/>
            <a:r>
              <a:rPr lang="sl-SI" sz="1300" dirty="0" smtClean="0">
                <a:latin typeface="Calibri" panose="020F0502020204030204" pitchFamily="34" charset="0"/>
              </a:rPr>
              <a:t>Posamezni obrok za učenca, ki je odsoten od pouka zaradi sodelovanja pri športnih, kulturnih in drugih tekmovanjih ter srečanjih, na katerih sodeluje v imenu šole, odjavijo učitelji. </a:t>
            </a:r>
          </a:p>
          <a:p>
            <a:pPr algn="just"/>
            <a:endParaRPr lang="sl-SI" sz="500" dirty="0" smtClean="0">
              <a:latin typeface="Calibri" panose="020F0502020204030204" pitchFamily="34" charset="0"/>
            </a:endParaRPr>
          </a:p>
          <a:p>
            <a:pPr algn="just"/>
            <a:r>
              <a:rPr lang="sl-SI" sz="1300" dirty="0" smtClean="0">
                <a:latin typeface="Calibri" panose="020F0502020204030204" pitchFamily="34" charset="0"/>
              </a:rPr>
              <a:t>Starši ne podajate  vloge za pridobitev subvencionirane prehrane – upošteva se novela Zakona o uveljavljanju pravic iz javnih sredstev. </a:t>
            </a:r>
          </a:p>
          <a:p>
            <a:pPr algn="just"/>
            <a:endParaRPr lang="sl-SI" sz="1300" dirty="0">
              <a:latin typeface="Calibri" panose="020F0502020204030204" pitchFamily="34" charset="0"/>
            </a:endParaRPr>
          </a:p>
          <a:p>
            <a:pPr algn="just"/>
            <a:endParaRPr lang="sl-SI" sz="1300" dirty="0" smtClean="0">
              <a:latin typeface="Calibri" panose="020F0502020204030204" pitchFamily="34" charset="0"/>
            </a:endParaRPr>
          </a:p>
          <a:p>
            <a:pPr algn="just"/>
            <a:r>
              <a:rPr lang="sl-SI" sz="1400" b="1" dirty="0" smtClean="0">
                <a:solidFill>
                  <a:srgbClr val="002060"/>
                </a:solidFill>
                <a:latin typeface="Calibri" panose="020F0502020204030204" pitchFamily="34" charset="0"/>
              </a:rPr>
              <a:t>FINANCIRANJE ŠOLE V NARAVI</a:t>
            </a:r>
          </a:p>
          <a:p>
            <a:pPr algn="just"/>
            <a:endParaRPr lang="sl-SI" sz="1200" dirty="0">
              <a:latin typeface="Calibri" panose="020F0502020204030204" pitchFamily="34" charset="0"/>
            </a:endParaRPr>
          </a:p>
          <a:p>
            <a:pPr algn="just"/>
            <a:r>
              <a:rPr lang="sl-SI" sz="1300" dirty="0" smtClean="0">
                <a:latin typeface="Calibri" panose="020F0502020204030204" pitchFamily="34" charset="0"/>
              </a:rPr>
              <a:t>Šola v  naravi pomeni organizirano obliko vzgojno-izobraževalnega dela, ki sodi v razširjen program osnovne šole in poteka strnjeno več dni v času pouka ter se izvaja izven prostora šole. Cena šole v naravi vključuje stroške učenca in stroške strokovnih delavcev. Za učence, ki zaradi nizkega socialnega stanja ne zmorejo plačati prispevka za šolo v  naravi, šola pri višini dodelitve sredstev upošteva zlasti naslednje kriterije: </a:t>
            </a:r>
          </a:p>
          <a:p>
            <a:pPr marL="285750" indent="-285750" algn="just">
              <a:buFontTx/>
              <a:buChar char="-"/>
            </a:pPr>
            <a:r>
              <a:rPr lang="sl-SI" sz="1300" dirty="0" smtClean="0">
                <a:latin typeface="Calibri" panose="020F0502020204030204" pitchFamily="34" charset="0"/>
              </a:rPr>
              <a:t>prejemanje denarne socialne pomoči po predpisih o socialnem varstvu,</a:t>
            </a:r>
          </a:p>
          <a:p>
            <a:pPr marL="285750" indent="-285750" algn="just">
              <a:buFontTx/>
              <a:buChar char="-"/>
            </a:pPr>
            <a:r>
              <a:rPr lang="sl-SI" sz="1300" dirty="0" smtClean="0">
                <a:latin typeface="Calibri" panose="020F0502020204030204" pitchFamily="34" charset="0"/>
              </a:rPr>
              <a:t>višina dohodkov na družinskega člana,</a:t>
            </a:r>
          </a:p>
          <a:p>
            <a:pPr marL="285750" indent="-285750" algn="just">
              <a:buFontTx/>
              <a:buChar char="-"/>
            </a:pPr>
            <a:r>
              <a:rPr lang="sl-SI" sz="1300" dirty="0">
                <a:latin typeface="Calibri" panose="020F0502020204030204" pitchFamily="34" charset="0"/>
              </a:rPr>
              <a:t>v</a:t>
            </a:r>
            <a:r>
              <a:rPr lang="sl-SI" sz="1300" dirty="0" smtClean="0">
                <a:latin typeface="Calibri" panose="020F0502020204030204" pitchFamily="34" charset="0"/>
              </a:rPr>
              <a:t>išina otroških dodatkov,</a:t>
            </a:r>
          </a:p>
          <a:p>
            <a:pPr marL="285750" indent="-285750" algn="just">
              <a:buFontTx/>
              <a:buChar char="-"/>
            </a:pPr>
            <a:r>
              <a:rPr lang="sl-SI" sz="1300" dirty="0">
                <a:latin typeface="Calibri" panose="020F0502020204030204" pitchFamily="34" charset="0"/>
              </a:rPr>
              <a:t>b</a:t>
            </a:r>
            <a:r>
              <a:rPr lang="sl-SI" sz="1300" dirty="0" smtClean="0">
                <a:latin typeface="Calibri" panose="020F0502020204030204" pitchFamily="34" charset="0"/>
              </a:rPr>
              <a:t>rezposelnost staršev,</a:t>
            </a:r>
          </a:p>
          <a:p>
            <a:pPr marL="285750" indent="-285750" algn="just">
              <a:buFontTx/>
              <a:buChar char="-"/>
            </a:pPr>
            <a:r>
              <a:rPr lang="sl-SI" sz="1300" dirty="0">
                <a:latin typeface="Calibri" panose="020F0502020204030204" pitchFamily="34" charset="0"/>
              </a:rPr>
              <a:t>d</a:t>
            </a:r>
            <a:r>
              <a:rPr lang="sl-SI" sz="1300" dirty="0" smtClean="0">
                <a:latin typeface="Calibri" panose="020F0502020204030204" pitchFamily="34" charset="0"/>
              </a:rPr>
              <a:t>olgotrajne bolezni v družini,</a:t>
            </a:r>
          </a:p>
          <a:p>
            <a:pPr marL="285750" indent="-285750" algn="just">
              <a:buFontTx/>
              <a:buChar char="-"/>
            </a:pPr>
            <a:r>
              <a:rPr lang="sl-SI" sz="1300" dirty="0">
                <a:latin typeface="Calibri" panose="020F0502020204030204" pitchFamily="34" charset="0"/>
              </a:rPr>
              <a:t>d</a:t>
            </a:r>
            <a:r>
              <a:rPr lang="sl-SI" sz="1300" dirty="0" smtClean="0">
                <a:latin typeface="Calibri" panose="020F0502020204030204" pitchFamily="34" charset="0"/>
              </a:rPr>
              <a:t>olgotrajnejši socialni problemi in druge specifike v družini.</a:t>
            </a:r>
          </a:p>
          <a:p>
            <a:pPr marL="285750" indent="-285750" algn="just">
              <a:buFontTx/>
              <a:buChar char="-"/>
            </a:pPr>
            <a:endParaRPr lang="sl-SI" sz="1300" dirty="0">
              <a:latin typeface="Calibri" panose="020F0502020204030204" pitchFamily="34" charset="0"/>
            </a:endParaRPr>
          </a:p>
          <a:p>
            <a:pPr algn="just"/>
            <a:endParaRPr lang="sl-SI" sz="1300" dirty="0">
              <a:latin typeface="Calibri" panose="020F0502020204030204" pitchFamily="34" charset="0"/>
            </a:endParaRPr>
          </a:p>
          <a:p>
            <a:pPr algn="just"/>
            <a:endParaRPr lang="sl-SI" sz="1300" dirty="0">
              <a:latin typeface="Calibri" panose="020F0502020204030204" pitchFamily="34" charset="0"/>
            </a:endParaRPr>
          </a:p>
          <a:p>
            <a:pPr algn="just"/>
            <a:endParaRPr lang="sl-SI" sz="1300" dirty="0" smtClean="0">
              <a:latin typeface="Calibri" panose="020F0502020204030204" pitchFamily="34" charset="0"/>
            </a:endParaRPr>
          </a:p>
        </p:txBody>
      </p:sp>
      <p:pic>
        <p:nvPicPr>
          <p:cNvPr id="3" name="Picture 4" descr="C:\Users\msf9\AppData\Local\Microsoft\Windows\Temporary Internet Files\Content.IE5\PCYT25VJ\MC90033440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4288" y="620688"/>
            <a:ext cx="648072" cy="727509"/>
          </a:xfrm>
          <a:prstGeom prst="rect">
            <a:avLst/>
          </a:prstGeom>
          <a:noFill/>
          <a:extLst>
            <a:ext uri="{909E8E84-426E-40DD-AFC4-6F175D3DCCD1}">
              <a14:hiddenFill xmlns:a14="http://schemas.microsoft.com/office/drawing/2010/main">
                <a:solidFill>
                  <a:srgbClr val="FFFFFF"/>
                </a:solidFill>
              </a14:hiddenFill>
            </a:ext>
          </a:extLst>
        </p:spPr>
      </p:pic>
      <p:sp>
        <p:nvSpPr>
          <p:cNvPr id="4" name="Označba mesta številke diapozitiva 3"/>
          <p:cNvSpPr>
            <a:spLocks noGrp="1"/>
          </p:cNvSpPr>
          <p:nvPr>
            <p:ph type="sldNum" sz="quarter" idx="12"/>
          </p:nvPr>
        </p:nvSpPr>
        <p:spPr/>
        <p:txBody>
          <a:bodyPr/>
          <a:lstStyle/>
          <a:p>
            <a:fld id="{C1098D97-D47F-4185-AB0A-1FBD1691CD49}" type="slidenum">
              <a:rPr lang="sl-SI" smtClean="0"/>
              <a:pPr/>
              <a:t>27</a:t>
            </a:fld>
            <a:endParaRPr lang="sl-SI" dirty="0"/>
          </a:p>
        </p:txBody>
      </p:sp>
    </p:spTree>
    <p:extLst>
      <p:ext uri="{BB962C8B-B14F-4D97-AF65-F5344CB8AC3E}">
        <p14:creationId xmlns:p14="http://schemas.microsoft.com/office/powerpoint/2010/main" val="4031693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slov 1"/>
          <p:cNvSpPr txBox="1">
            <a:spLocks/>
          </p:cNvSpPr>
          <p:nvPr/>
        </p:nvSpPr>
        <p:spPr>
          <a:xfrm>
            <a:off x="539552" y="646558"/>
            <a:ext cx="7886700" cy="5976664"/>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endParaRPr lang="sl-SI" sz="1600" b="1" dirty="0" smtClean="0">
              <a:solidFill>
                <a:srgbClr val="002060"/>
              </a:solidFill>
              <a:latin typeface="Calibri" panose="020F0502020204030204" pitchFamily="34" charset="0"/>
            </a:endParaRPr>
          </a:p>
          <a:p>
            <a:pPr algn="just"/>
            <a:r>
              <a:rPr lang="sl-SI" sz="1400" b="1" dirty="0" smtClean="0">
                <a:solidFill>
                  <a:srgbClr val="002060"/>
                </a:solidFill>
                <a:latin typeface="Calibri" panose="020F0502020204030204" pitchFamily="34" charset="0"/>
              </a:rPr>
              <a:t>PREVOZI UČENCEV</a:t>
            </a:r>
            <a:endParaRPr lang="sl-SI" sz="1400" dirty="0" smtClean="0">
              <a:latin typeface="Calibri" panose="020F0502020204030204" pitchFamily="34" charset="0"/>
            </a:endParaRPr>
          </a:p>
          <a:p>
            <a:pPr algn="just"/>
            <a:r>
              <a:rPr lang="sl-SI" sz="1300" dirty="0" smtClean="0">
                <a:latin typeface="Calibri" panose="020F0502020204030204" pitchFamily="34" charset="0"/>
              </a:rPr>
              <a:t>  </a:t>
            </a:r>
            <a:endParaRPr lang="sl-SI" sz="1300" dirty="0">
              <a:latin typeface="Calibri" panose="020F0502020204030204" pitchFamily="34" charset="0"/>
            </a:endParaRPr>
          </a:p>
          <a:p>
            <a:pPr algn="just"/>
            <a:r>
              <a:rPr lang="sl-SI" sz="1300" dirty="0" smtClean="0">
                <a:latin typeface="Calibri" panose="020F0502020204030204" pitchFamily="34" charset="0"/>
              </a:rPr>
              <a:t>Učenci vozači, ki prihajajo na centralno šolo iz Planine, Bukovja, Studenega ter krajev, ki sodijo k podružnicam, imajo organiziran prevoz s šolskimi avtobusi. Ure prihodov in odhodov avtobusov urejata oddelek za družbene dejavnosti Občine Postojna ter prevoznika AVRIGO Nova Gorica, PE Postojna in Frelih prevozi. Prevoz po pouku bo organiziran v vse smeri </a:t>
            </a:r>
          </a:p>
          <a:p>
            <a:pPr algn="just"/>
            <a:endParaRPr lang="sl-SI" sz="400" b="1" dirty="0" smtClean="0">
              <a:solidFill>
                <a:srgbClr val="002060"/>
              </a:solidFill>
              <a:latin typeface="Calibri" panose="020F0502020204030204" pitchFamily="34" charset="0"/>
            </a:endParaRPr>
          </a:p>
          <a:p>
            <a:pPr algn="just"/>
            <a:r>
              <a:rPr lang="sl-SI" sz="1400" b="1" dirty="0" smtClean="0">
                <a:solidFill>
                  <a:srgbClr val="002060"/>
                </a:solidFill>
                <a:latin typeface="Calibri" panose="020F0502020204030204" pitchFamily="34" charset="0"/>
                <a:hlinkClick r:id="rId2"/>
              </a:rPr>
              <a:t>Vozni red – spletna stran šole</a:t>
            </a:r>
            <a:endParaRPr lang="sl-SI" sz="1400" b="1" dirty="0" smtClean="0">
              <a:solidFill>
                <a:srgbClr val="002060"/>
              </a:solidFill>
              <a:latin typeface="Calibri" panose="020F0502020204030204" pitchFamily="34" charset="0"/>
            </a:endParaRPr>
          </a:p>
          <a:p>
            <a:pPr algn="just"/>
            <a:endParaRPr lang="sl-SI" sz="1300" dirty="0" smtClean="0">
              <a:latin typeface="Calibri" panose="020F0502020204030204" pitchFamily="34" charset="0"/>
            </a:endParaRPr>
          </a:p>
          <a:p>
            <a:pPr algn="just"/>
            <a:endParaRPr lang="sl-SI" sz="1300" dirty="0">
              <a:latin typeface="Calibri" panose="020F0502020204030204" pitchFamily="34" charset="0"/>
            </a:endParaRPr>
          </a:p>
          <a:p>
            <a:pPr algn="just"/>
            <a:r>
              <a:rPr lang="sl-SI" sz="1400" b="1" dirty="0" smtClean="0">
                <a:solidFill>
                  <a:srgbClr val="002060"/>
                </a:solidFill>
                <a:latin typeface="Calibri" panose="020F0502020204030204" pitchFamily="34" charset="0"/>
              </a:rPr>
              <a:t>OBNAŠANJE NA AVTOBUSU / KOMBIJU</a:t>
            </a:r>
          </a:p>
          <a:p>
            <a:pPr algn="just"/>
            <a:endParaRPr lang="sl-SI" sz="400" dirty="0">
              <a:latin typeface="Calibri" panose="020F0502020204030204" pitchFamily="34" charset="0"/>
            </a:endParaRPr>
          </a:p>
          <a:p>
            <a:pPr algn="just"/>
            <a:r>
              <a:rPr lang="sl-SI" sz="1300" dirty="0" smtClean="0">
                <a:latin typeface="Calibri" panose="020F0502020204030204" pitchFamily="34" charset="0"/>
              </a:rPr>
              <a:t>Vstopamo in izstopamo drug za drugim in se ne prerivamo. Pozdravimo voznika. Med vožnjo sedimo, ne kričimo, ne smetimo in ne uničujemo inventarja v vozilu. OBVEZNA je uporaba varnostnih pasov. Učitelji spremljevalci skrbijo za varnost tako, da so razporejeni po avtobusu.</a:t>
            </a:r>
          </a:p>
          <a:p>
            <a:pPr marL="285750" indent="-285750" algn="just">
              <a:buFontTx/>
              <a:buChar char="-"/>
            </a:pPr>
            <a:endParaRPr lang="sl-SI" sz="1300" dirty="0" smtClean="0">
              <a:latin typeface="Calibri" panose="020F0502020204030204" pitchFamily="34" charset="0"/>
            </a:endParaRPr>
          </a:p>
          <a:p>
            <a:pPr marL="285750" indent="-285750" algn="just">
              <a:buFontTx/>
              <a:buChar char="-"/>
            </a:pPr>
            <a:endParaRPr lang="sl-SI" sz="1300" dirty="0">
              <a:latin typeface="Calibri" panose="020F0502020204030204" pitchFamily="34" charset="0"/>
            </a:endParaRPr>
          </a:p>
          <a:p>
            <a:pPr algn="just"/>
            <a:r>
              <a:rPr lang="sl-SI" sz="1400" b="1" dirty="0" smtClean="0">
                <a:solidFill>
                  <a:srgbClr val="002060"/>
                </a:solidFill>
                <a:latin typeface="Calibri" panose="020F0502020204030204" pitchFamily="34" charset="0"/>
              </a:rPr>
              <a:t>VARNA POT V ŠOLO</a:t>
            </a:r>
            <a:endParaRPr lang="sl-SI" sz="1400" b="1" dirty="0">
              <a:solidFill>
                <a:srgbClr val="002060"/>
              </a:solidFill>
              <a:latin typeface="Calibri" panose="020F0502020204030204" pitchFamily="34" charset="0"/>
            </a:endParaRPr>
          </a:p>
          <a:p>
            <a:pPr algn="just"/>
            <a:endParaRPr lang="sl-SI" sz="400" dirty="0">
              <a:latin typeface="Calibri" panose="020F0502020204030204" pitchFamily="34" charset="0"/>
            </a:endParaRPr>
          </a:p>
          <a:p>
            <a:pPr algn="just"/>
            <a:r>
              <a:rPr lang="sl-SI" sz="1300" dirty="0" smtClean="0">
                <a:latin typeface="Calibri" panose="020F0502020204030204" pitchFamily="34" charset="0"/>
              </a:rPr>
              <a:t>Starši, svetujemo vam, da z otroki večkrat skupaj prehodite njihovo najvarnejšo pot in jih ob tem opozarjajte na nevarne dele poti, ki zahtevajo še posebno previdnost.</a:t>
            </a:r>
          </a:p>
          <a:p>
            <a:pPr algn="just"/>
            <a:r>
              <a:rPr lang="sl-SI" sz="1300" dirty="0" smtClean="0">
                <a:latin typeface="Calibri" panose="020F0502020204030204" pitchFamily="34" charset="0"/>
              </a:rPr>
              <a:t>Učenci 1. razreda morajo imeti na poti v šolo in domov spremstvo. Spremljevalci so lahko tudi otroci, stari najmanj deset let, če to dovolijo starši otroka.</a:t>
            </a:r>
          </a:p>
          <a:p>
            <a:pPr algn="just"/>
            <a:r>
              <a:rPr lang="sl-SI" sz="1300" dirty="0" smtClean="0">
                <a:latin typeface="Calibri" panose="020F0502020204030204" pitchFamily="34" charset="0"/>
              </a:rPr>
              <a:t>Učenci prvega in drugega razreda morajo obvezno nositi rumeno rutico.</a:t>
            </a:r>
          </a:p>
          <a:p>
            <a:pPr algn="just"/>
            <a:endParaRPr lang="sl-SI" sz="1300" dirty="0">
              <a:latin typeface="Calibri" panose="020F0502020204030204" pitchFamily="34" charset="0"/>
            </a:endParaRPr>
          </a:p>
          <a:p>
            <a:pPr algn="just"/>
            <a:endParaRPr lang="sl-SI" sz="1300" dirty="0" smtClean="0">
              <a:latin typeface="Calibri" panose="020F0502020204030204" pitchFamily="34" charset="0"/>
            </a:endParaRPr>
          </a:p>
          <a:p>
            <a:pPr algn="just"/>
            <a:r>
              <a:rPr lang="sl-SI" sz="1400" b="1" dirty="0" smtClean="0">
                <a:solidFill>
                  <a:srgbClr val="002060"/>
                </a:solidFill>
                <a:latin typeface="Calibri" panose="020F0502020204030204" pitchFamily="34" charset="0"/>
              </a:rPr>
              <a:t>NEZGODNO ZAVAROVANJE UČENCEV</a:t>
            </a:r>
            <a:endParaRPr lang="sl-SI" sz="1400" b="1" dirty="0">
              <a:solidFill>
                <a:srgbClr val="002060"/>
              </a:solidFill>
              <a:latin typeface="Calibri" panose="020F0502020204030204" pitchFamily="34" charset="0"/>
            </a:endParaRPr>
          </a:p>
          <a:p>
            <a:pPr algn="just"/>
            <a:endParaRPr lang="sl-SI" sz="400" dirty="0">
              <a:latin typeface="Calibri" panose="020F0502020204030204" pitchFamily="34" charset="0"/>
            </a:endParaRPr>
          </a:p>
          <a:p>
            <a:pPr algn="just"/>
            <a:r>
              <a:rPr lang="sl-SI" sz="1300" dirty="0" smtClean="0">
                <a:latin typeface="Calibri" panose="020F0502020204030204" pitchFamily="34" charset="0"/>
              </a:rPr>
              <a:t>Na začetku šolskega leta dobite ponudbe raznih zavarovalnic za nezgodno zavarovanje otrok. Dobro se seznanite z njihovimi programi in se odločite za tistega, ki vam najbolje ustreza.</a:t>
            </a:r>
            <a:endParaRPr lang="sl-SI" sz="1300" dirty="0">
              <a:latin typeface="Calibri" panose="020F0502020204030204" pitchFamily="34" charset="0"/>
            </a:endParaRPr>
          </a:p>
          <a:p>
            <a:pPr algn="just"/>
            <a:endParaRPr lang="sl-SI" sz="1300" dirty="0">
              <a:latin typeface="Calibri" panose="020F0502020204030204" pitchFamily="34" charset="0"/>
            </a:endParaRPr>
          </a:p>
          <a:p>
            <a:pPr algn="just"/>
            <a:endParaRPr lang="sl-SI" sz="1300" dirty="0" smtClean="0">
              <a:latin typeface="Calibri" panose="020F0502020204030204" pitchFamily="34" charset="0"/>
            </a:endParaRPr>
          </a:p>
          <a:p>
            <a:pPr algn="just"/>
            <a:endParaRPr lang="sl-SI" sz="1300" dirty="0">
              <a:latin typeface="Calibri" panose="020F0502020204030204" pitchFamily="34" charset="0"/>
            </a:endParaRPr>
          </a:p>
          <a:p>
            <a:pPr algn="just"/>
            <a:endParaRPr lang="sl-SI" sz="1300" dirty="0" smtClean="0">
              <a:latin typeface="Calibri" panose="020F0502020204030204" pitchFamily="34" charset="0"/>
            </a:endParaRPr>
          </a:p>
        </p:txBody>
      </p:sp>
      <p:pic>
        <p:nvPicPr>
          <p:cNvPr id="1028" name="Picture 4" descr="http://arhiv.osflv.si/2013/images/datoteke/slike/bu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8264" y="1988840"/>
            <a:ext cx="1368152" cy="756561"/>
          </a:xfrm>
          <a:prstGeom prst="rect">
            <a:avLst/>
          </a:prstGeom>
          <a:noFill/>
          <a:extLst>
            <a:ext uri="{909E8E84-426E-40DD-AFC4-6F175D3DCCD1}">
              <a14:hiddenFill xmlns:a14="http://schemas.microsoft.com/office/drawing/2010/main">
                <a:solidFill>
                  <a:srgbClr val="FFFFFF"/>
                </a:solidFill>
              </a14:hiddenFill>
            </a:ext>
          </a:extLst>
        </p:spPr>
      </p:pic>
      <p:sp>
        <p:nvSpPr>
          <p:cNvPr id="3" name="Označba mesta številke diapozitiva 2"/>
          <p:cNvSpPr>
            <a:spLocks noGrp="1"/>
          </p:cNvSpPr>
          <p:nvPr>
            <p:ph type="sldNum" sz="quarter" idx="12"/>
          </p:nvPr>
        </p:nvSpPr>
        <p:spPr/>
        <p:txBody>
          <a:bodyPr/>
          <a:lstStyle/>
          <a:p>
            <a:fld id="{C1098D97-D47F-4185-AB0A-1FBD1691CD49}" type="slidenum">
              <a:rPr lang="sl-SI" smtClean="0"/>
              <a:pPr/>
              <a:t>28</a:t>
            </a:fld>
            <a:endParaRPr lang="sl-SI"/>
          </a:p>
        </p:txBody>
      </p:sp>
    </p:spTree>
    <p:extLst>
      <p:ext uri="{BB962C8B-B14F-4D97-AF65-F5344CB8AC3E}">
        <p14:creationId xmlns:p14="http://schemas.microsoft.com/office/powerpoint/2010/main" val="724273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slov 1"/>
          <p:cNvSpPr txBox="1">
            <a:spLocks/>
          </p:cNvSpPr>
          <p:nvPr/>
        </p:nvSpPr>
        <p:spPr>
          <a:xfrm>
            <a:off x="467544" y="188640"/>
            <a:ext cx="7886700" cy="5976664"/>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endParaRPr lang="sl-SI" sz="1400" b="1" dirty="0" smtClean="0">
              <a:solidFill>
                <a:srgbClr val="002060"/>
              </a:solidFill>
              <a:latin typeface="Calibri" panose="020F0502020204030204" pitchFamily="34" charset="0"/>
            </a:endParaRPr>
          </a:p>
          <a:p>
            <a:pPr algn="just"/>
            <a:endParaRPr lang="sl-SI" sz="1400" b="1" dirty="0">
              <a:solidFill>
                <a:srgbClr val="002060"/>
              </a:solidFill>
              <a:latin typeface="Calibri" panose="020F0502020204030204" pitchFamily="34" charset="0"/>
            </a:endParaRPr>
          </a:p>
          <a:p>
            <a:pPr algn="ctr"/>
            <a:r>
              <a:rPr lang="sl-SI" sz="1400" b="1" dirty="0" smtClean="0">
                <a:solidFill>
                  <a:srgbClr val="002060"/>
                </a:solidFill>
                <a:latin typeface="+mn-lt"/>
              </a:rPr>
              <a:t>PREVERJANJE IN OCENJEVANJE ZNANJA</a:t>
            </a:r>
          </a:p>
          <a:p>
            <a:pPr algn="ctr"/>
            <a:endParaRPr lang="sl-SI" sz="1400" b="1" dirty="0" smtClean="0">
              <a:solidFill>
                <a:srgbClr val="002060"/>
              </a:solidFill>
              <a:latin typeface="+mn-lt"/>
            </a:endParaRPr>
          </a:p>
          <a:p>
            <a:pPr algn="just"/>
            <a:endParaRPr lang="sl-SI" sz="1400" dirty="0" smtClean="0">
              <a:latin typeface="+mn-lt"/>
            </a:endParaRPr>
          </a:p>
          <a:p>
            <a:pPr algn="just"/>
            <a:r>
              <a:rPr lang="sl-SI" sz="1400" b="1" dirty="0" smtClean="0">
                <a:solidFill>
                  <a:srgbClr val="002060"/>
                </a:solidFill>
                <a:latin typeface="+mn-lt"/>
              </a:rPr>
              <a:t>S </a:t>
            </a:r>
            <a:r>
              <a:rPr lang="sl-SI" sz="1400" b="1" dirty="0">
                <a:solidFill>
                  <a:srgbClr val="002060"/>
                </a:solidFill>
                <a:latin typeface="+mn-lt"/>
              </a:rPr>
              <a:t>preverjanjem </a:t>
            </a:r>
            <a:r>
              <a:rPr lang="sl-SI" sz="1400" dirty="0">
                <a:latin typeface="+mn-lt"/>
              </a:rPr>
              <a:t>znanja se zbirajo informacije o tem, kako učenec dosega cilje oziroma standarde znanja iz učnih načrtov, in ni namenjeno ocenjevanju </a:t>
            </a:r>
            <a:r>
              <a:rPr lang="sl-SI" sz="1400" dirty="0" smtClean="0">
                <a:latin typeface="+mn-lt"/>
              </a:rPr>
              <a:t>znanja. Doseganje </a:t>
            </a:r>
            <a:r>
              <a:rPr lang="sl-SI" sz="1400" dirty="0">
                <a:latin typeface="+mn-lt"/>
              </a:rPr>
              <a:t>ciljev oziroma standardov znanja iz učnih načrtov učitelj preverja pred, med in ob koncu obravnave učnih vsebin</a:t>
            </a:r>
            <a:r>
              <a:rPr lang="sl-SI" sz="1400" dirty="0" smtClean="0">
                <a:latin typeface="+mn-lt"/>
              </a:rPr>
              <a:t>.</a:t>
            </a:r>
          </a:p>
          <a:p>
            <a:pPr algn="just"/>
            <a:endParaRPr lang="sl-SI" sz="1400" dirty="0">
              <a:latin typeface="+mn-lt"/>
            </a:endParaRPr>
          </a:p>
          <a:p>
            <a:pPr algn="just"/>
            <a:r>
              <a:rPr lang="sl-SI" sz="1400" b="1" dirty="0">
                <a:solidFill>
                  <a:srgbClr val="002060"/>
                </a:solidFill>
                <a:latin typeface="+mn-lt"/>
              </a:rPr>
              <a:t>Ocenjevanje znanja </a:t>
            </a:r>
            <a:r>
              <a:rPr lang="sl-SI" sz="1400" dirty="0">
                <a:latin typeface="+mn-lt"/>
              </a:rPr>
              <a:t>je ugotavljanje in vrednotenje, v kolikšni meri učenec dosega v učnem načrtu določene cilje oziroma standarde znanja. Učitelj ocenjevanje znanja opravi po obravnavi učnih vsebin in po opravljenem preverjanju znanja iz teh vsebin</a:t>
            </a:r>
            <a:r>
              <a:rPr lang="sl-SI" sz="1400" dirty="0" smtClean="0">
                <a:latin typeface="+mn-lt"/>
              </a:rPr>
              <a:t>.</a:t>
            </a:r>
          </a:p>
          <a:p>
            <a:endParaRPr lang="sl-SI" sz="400" dirty="0">
              <a:latin typeface="+mn-lt"/>
            </a:endParaRPr>
          </a:p>
          <a:p>
            <a:r>
              <a:rPr lang="sl-SI" sz="1400" dirty="0" smtClean="0">
                <a:latin typeface="+mn-lt"/>
                <a:hlinkClick r:id="rId2"/>
              </a:rPr>
              <a:t>Pravilnik o preverjanju in ocenjevanju znanja</a:t>
            </a:r>
            <a:r>
              <a:rPr lang="sl-SI" sz="1400" dirty="0" smtClean="0">
                <a:latin typeface="+mn-lt"/>
              </a:rPr>
              <a:t> – Uradni list RS </a:t>
            </a:r>
          </a:p>
          <a:p>
            <a:endParaRPr lang="sl-SI" sz="1400" dirty="0">
              <a:latin typeface="+mn-lt"/>
            </a:endParaRPr>
          </a:p>
          <a:p>
            <a:endParaRPr lang="sl-SI" sz="1400" dirty="0">
              <a:latin typeface="+mn-lt"/>
            </a:endParaRPr>
          </a:p>
          <a:p>
            <a:pPr algn="just"/>
            <a:endParaRPr lang="sl-SI" sz="1200" b="1" dirty="0" smtClean="0">
              <a:solidFill>
                <a:srgbClr val="002060"/>
              </a:solidFill>
              <a:latin typeface="Calibri" panose="020F0502020204030204" pitchFamily="34" charset="0"/>
            </a:endParaRPr>
          </a:p>
          <a:p>
            <a:pPr algn="just"/>
            <a:endParaRPr lang="sl-SI" sz="1200" b="1" dirty="0">
              <a:solidFill>
                <a:srgbClr val="002060"/>
              </a:solidFill>
              <a:latin typeface="Calibri" panose="020F0502020204030204" pitchFamily="34" charset="0"/>
            </a:endParaRPr>
          </a:p>
          <a:p>
            <a:pPr algn="just"/>
            <a:r>
              <a:rPr lang="sl-SI" sz="1400" b="1" dirty="0" smtClean="0">
                <a:solidFill>
                  <a:srgbClr val="002060"/>
                </a:solidFill>
                <a:latin typeface="Calibri" panose="020F0502020204030204" pitchFamily="34" charset="0"/>
              </a:rPr>
              <a:t>NACIONALNO PREVERJANJE ZNANJA</a:t>
            </a:r>
          </a:p>
          <a:p>
            <a:pPr algn="just"/>
            <a:endParaRPr lang="sl-SI" sz="1400" dirty="0" smtClean="0">
              <a:latin typeface="Calibri" panose="020F0502020204030204" pitchFamily="34" charset="0"/>
            </a:endParaRPr>
          </a:p>
        </p:txBody>
      </p:sp>
      <p:sp>
        <p:nvSpPr>
          <p:cNvPr id="4" name="Pravokotnik 3"/>
          <p:cNvSpPr/>
          <p:nvPr/>
        </p:nvSpPr>
        <p:spPr>
          <a:xfrm>
            <a:off x="467544" y="3789040"/>
            <a:ext cx="7886700" cy="1692771"/>
          </a:xfrm>
          <a:prstGeom prst="rect">
            <a:avLst/>
          </a:prstGeom>
        </p:spPr>
        <p:txBody>
          <a:bodyPr wrap="square">
            <a:spAutoFit/>
          </a:bodyPr>
          <a:lstStyle/>
          <a:p>
            <a:pPr lvl="0" algn="just"/>
            <a:r>
              <a:rPr lang="sl-SI" sz="1400" dirty="0" smtClean="0">
                <a:solidFill>
                  <a:srgbClr val="002060"/>
                </a:solidFill>
              </a:rPr>
              <a:t>    4</a:t>
            </a:r>
            <a:r>
              <a:rPr lang="sl-SI" sz="1400" dirty="0">
                <a:solidFill>
                  <a:srgbClr val="002060"/>
                </a:solidFill>
              </a:rPr>
              <a:t>. 5. </a:t>
            </a:r>
            <a:r>
              <a:rPr lang="sl-SI" sz="1400" dirty="0" smtClean="0">
                <a:solidFill>
                  <a:srgbClr val="002060"/>
                </a:solidFill>
              </a:rPr>
              <a:t>2017 </a:t>
            </a:r>
            <a:r>
              <a:rPr lang="sl-SI" sz="1400" dirty="0">
                <a:solidFill>
                  <a:srgbClr val="002060"/>
                </a:solidFill>
              </a:rPr>
              <a:t>– </a:t>
            </a:r>
            <a:r>
              <a:rPr lang="sl-SI" sz="1400" dirty="0" smtClean="0">
                <a:solidFill>
                  <a:srgbClr val="002060"/>
                </a:solidFill>
              </a:rPr>
              <a:t>SLJ   </a:t>
            </a:r>
            <a:r>
              <a:rPr lang="sl-SI" sz="1400" dirty="0">
                <a:solidFill>
                  <a:srgbClr val="002060"/>
                </a:solidFill>
              </a:rPr>
              <a:t>(6., 9. r)</a:t>
            </a:r>
          </a:p>
          <a:p>
            <a:pPr lvl="0" algn="just"/>
            <a:r>
              <a:rPr lang="sl-SI" sz="1400" dirty="0">
                <a:solidFill>
                  <a:srgbClr val="002060"/>
                </a:solidFill>
              </a:rPr>
              <a:t>    </a:t>
            </a:r>
            <a:r>
              <a:rPr lang="sl-SI" sz="1400" dirty="0" smtClean="0">
                <a:solidFill>
                  <a:srgbClr val="002060"/>
                </a:solidFill>
              </a:rPr>
              <a:t>8. </a:t>
            </a:r>
            <a:r>
              <a:rPr lang="sl-SI" sz="1400" dirty="0">
                <a:solidFill>
                  <a:srgbClr val="002060"/>
                </a:solidFill>
              </a:rPr>
              <a:t>5. </a:t>
            </a:r>
            <a:r>
              <a:rPr lang="sl-SI" sz="1400" dirty="0" smtClean="0">
                <a:solidFill>
                  <a:srgbClr val="002060"/>
                </a:solidFill>
              </a:rPr>
              <a:t>2017 </a:t>
            </a:r>
            <a:r>
              <a:rPr lang="sl-SI" sz="1400" dirty="0">
                <a:solidFill>
                  <a:srgbClr val="002060"/>
                </a:solidFill>
              </a:rPr>
              <a:t>– </a:t>
            </a:r>
            <a:r>
              <a:rPr lang="sl-SI" sz="1400" dirty="0" smtClean="0">
                <a:solidFill>
                  <a:srgbClr val="002060"/>
                </a:solidFill>
              </a:rPr>
              <a:t>MAT      (6</a:t>
            </a:r>
            <a:r>
              <a:rPr lang="sl-SI" sz="1400" dirty="0">
                <a:solidFill>
                  <a:srgbClr val="002060"/>
                </a:solidFill>
              </a:rPr>
              <a:t>., 9. r)</a:t>
            </a:r>
          </a:p>
          <a:p>
            <a:pPr lvl="0" algn="just"/>
            <a:r>
              <a:rPr lang="sl-SI" sz="1400" dirty="0">
                <a:solidFill>
                  <a:srgbClr val="002060"/>
                </a:solidFill>
              </a:rPr>
              <a:t>  10. 5. </a:t>
            </a:r>
            <a:r>
              <a:rPr lang="sl-SI" sz="1400" dirty="0" smtClean="0">
                <a:solidFill>
                  <a:srgbClr val="002060"/>
                </a:solidFill>
              </a:rPr>
              <a:t>2017 </a:t>
            </a:r>
            <a:r>
              <a:rPr lang="sl-SI" sz="1400" dirty="0">
                <a:solidFill>
                  <a:srgbClr val="002060"/>
                </a:solidFill>
              </a:rPr>
              <a:t>– 6. r / TJA</a:t>
            </a:r>
          </a:p>
          <a:p>
            <a:pPr lvl="0" algn="just"/>
            <a:r>
              <a:rPr lang="sl-SI" sz="1400" dirty="0">
                <a:solidFill>
                  <a:srgbClr val="002060"/>
                </a:solidFill>
              </a:rPr>
              <a:t>                           9. r / </a:t>
            </a:r>
            <a:r>
              <a:rPr lang="sl-SI" sz="1400" dirty="0" smtClean="0">
                <a:solidFill>
                  <a:srgbClr val="002060"/>
                </a:solidFill>
              </a:rPr>
              <a:t>BIO</a:t>
            </a:r>
          </a:p>
          <a:p>
            <a:pPr lvl="0" algn="just"/>
            <a:endParaRPr lang="sl-SI" sz="1200" dirty="0">
              <a:solidFill>
                <a:srgbClr val="002060"/>
              </a:solidFill>
            </a:endParaRPr>
          </a:p>
          <a:p>
            <a:pPr lvl="0" algn="just"/>
            <a:r>
              <a:rPr lang="sl-SI" sz="1200" b="1" u="sng" dirty="0" smtClean="0"/>
              <a:t>POMEMBNOST</a:t>
            </a:r>
            <a:r>
              <a:rPr lang="sl-SI" sz="1200" b="1" u="sng" dirty="0"/>
              <a:t>:</a:t>
            </a:r>
          </a:p>
          <a:p>
            <a:pPr lvl="0" algn="just"/>
            <a:r>
              <a:rPr lang="sl-SI" sz="1200" dirty="0"/>
              <a:t>Učenci in starši, učitelji in šola preverimo, kako uspešni smo pri doseganju ciljev in standardov ter kakšna je kakovost poučevanja in učenja. Ugotovimo tudi, kje smo posebno dobri ter kaj bi kazalo podpirati in razvijati tudi v prihodnje.</a:t>
            </a:r>
          </a:p>
        </p:txBody>
      </p:sp>
      <p:sp>
        <p:nvSpPr>
          <p:cNvPr id="3" name="Označba mesta številke diapozitiva 2"/>
          <p:cNvSpPr>
            <a:spLocks noGrp="1"/>
          </p:cNvSpPr>
          <p:nvPr>
            <p:ph type="sldNum" sz="quarter" idx="12"/>
          </p:nvPr>
        </p:nvSpPr>
        <p:spPr/>
        <p:txBody>
          <a:bodyPr/>
          <a:lstStyle/>
          <a:p>
            <a:fld id="{C1098D97-D47F-4185-AB0A-1FBD1691CD49}" type="slidenum">
              <a:rPr lang="sl-SI" smtClean="0"/>
              <a:pPr/>
              <a:t>29</a:t>
            </a:fld>
            <a:endParaRPr lang="sl-SI"/>
          </a:p>
        </p:txBody>
      </p:sp>
    </p:spTree>
    <p:extLst>
      <p:ext uri="{BB962C8B-B14F-4D97-AF65-F5344CB8AC3E}">
        <p14:creationId xmlns:p14="http://schemas.microsoft.com/office/powerpoint/2010/main" val="41829220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77893" y="279772"/>
            <a:ext cx="7886700" cy="399578"/>
          </a:xfrm>
        </p:spPr>
        <p:txBody>
          <a:bodyPr>
            <a:normAutofit/>
          </a:bodyPr>
          <a:lstStyle/>
          <a:p>
            <a:pPr algn="ctr"/>
            <a:r>
              <a:rPr lang="sl-SI" sz="1600" b="1" dirty="0" smtClean="0">
                <a:latin typeface="Calibri" panose="020F0502020204030204" pitchFamily="34" charset="0"/>
              </a:rPr>
              <a:t>PREDSTAVITEV ŠOLE</a:t>
            </a:r>
            <a:endParaRPr lang="sl-SI" sz="1600" b="1" dirty="0">
              <a:latin typeface="Calibri" panose="020F0502020204030204" pitchFamily="34" charset="0"/>
            </a:endParaRPr>
          </a:p>
        </p:txBody>
      </p:sp>
      <p:sp>
        <p:nvSpPr>
          <p:cNvPr id="10" name="Označba mesta vsebine 9"/>
          <p:cNvSpPr>
            <a:spLocks noGrp="1"/>
          </p:cNvSpPr>
          <p:nvPr>
            <p:ph sz="half" idx="1"/>
          </p:nvPr>
        </p:nvSpPr>
        <p:spPr>
          <a:xfrm>
            <a:off x="577893" y="923822"/>
            <a:ext cx="3886200" cy="4351338"/>
          </a:xfrm>
        </p:spPr>
        <p:txBody>
          <a:bodyPr>
            <a:normAutofit/>
          </a:bodyPr>
          <a:lstStyle/>
          <a:p>
            <a:r>
              <a:rPr lang="sl-SI" sz="1400" b="1" dirty="0"/>
              <a:t>USTANOVITELJ</a:t>
            </a:r>
          </a:p>
          <a:p>
            <a:pPr marL="0" indent="0">
              <a:buNone/>
            </a:pPr>
            <a:r>
              <a:rPr lang="sl-SI" sz="1300" dirty="0" smtClean="0"/>
              <a:t>Ustanovitelj </a:t>
            </a:r>
            <a:r>
              <a:rPr lang="sl-SI" sz="1300" dirty="0"/>
              <a:t>šole je Občina Postojna. Odlok o ustanovitvi je bil sprejet v aprilu 1997 ter objavljen v Uradnem listu RS, št. 33/97. Z Odlokom o spremembah in dopolnitvah Odloka o ustanovitvi javnega vzgojno-izobraževalnega zavoda osnovne šole Antona Globočnika Postojna (Ur. list RS št. 52/2008) pa se razširi dejavnost šole, sestava sveta šole in šolski okoliš. </a:t>
            </a:r>
            <a:endParaRPr lang="sl-SI" sz="1300" dirty="0" smtClean="0"/>
          </a:p>
          <a:p>
            <a:pPr marL="0" indent="0">
              <a:buNone/>
            </a:pPr>
            <a:endParaRPr lang="sl-SI" sz="1300" dirty="0"/>
          </a:p>
          <a:p>
            <a:pPr marL="0" indent="0">
              <a:buNone/>
            </a:pPr>
            <a:endParaRPr lang="sl-SI" sz="1300" dirty="0"/>
          </a:p>
          <a:p>
            <a:r>
              <a:rPr lang="sl-SI" sz="1400" b="1" dirty="0"/>
              <a:t>ŠOLSKI OKOLIŠ</a:t>
            </a:r>
          </a:p>
          <a:p>
            <a:pPr marL="0" indent="0">
              <a:buNone/>
            </a:pPr>
            <a:r>
              <a:rPr lang="sl-SI" sz="1300" dirty="0"/>
              <a:t>OŠ Antona Globočnika Postojna izvaja program osnovnošolskega izobraževanja za učence iz šolskega okoliša, ki je opredeljen v 5. členu Odloka o spremembah in dopolnitvah Odloka o ustanovitvi javnega vzgojno-izobraževalnega zavoda (Ur. list RS 52/2008)</a:t>
            </a:r>
          </a:p>
          <a:p>
            <a:endParaRPr lang="sl-SI" dirty="0"/>
          </a:p>
        </p:txBody>
      </p:sp>
      <p:sp>
        <p:nvSpPr>
          <p:cNvPr id="11" name="Označba mesta vsebine 10"/>
          <p:cNvSpPr>
            <a:spLocks noGrp="1"/>
          </p:cNvSpPr>
          <p:nvPr>
            <p:ph sz="half" idx="2"/>
          </p:nvPr>
        </p:nvSpPr>
        <p:spPr>
          <a:xfrm>
            <a:off x="4578393" y="929357"/>
            <a:ext cx="3886200" cy="4351338"/>
          </a:xfrm>
        </p:spPr>
        <p:txBody>
          <a:bodyPr>
            <a:normAutofit/>
          </a:bodyPr>
          <a:lstStyle/>
          <a:p>
            <a:r>
              <a:rPr lang="sl-SI" sz="1400" b="1" dirty="0"/>
              <a:t>ŠTEVILO </a:t>
            </a:r>
            <a:r>
              <a:rPr lang="sl-SI" sz="1400" b="1" dirty="0" smtClean="0"/>
              <a:t>UČENCEV </a:t>
            </a:r>
            <a:r>
              <a:rPr lang="sl-SI" sz="1400" b="1" dirty="0"/>
              <a:t>IN ODDELKOV</a:t>
            </a:r>
          </a:p>
          <a:p>
            <a:endParaRPr lang="sl-SI" dirty="0"/>
          </a:p>
        </p:txBody>
      </p:sp>
      <p:sp>
        <p:nvSpPr>
          <p:cNvPr id="4" name="Naslov 1"/>
          <p:cNvSpPr txBox="1">
            <a:spLocks/>
          </p:cNvSpPr>
          <p:nvPr/>
        </p:nvSpPr>
        <p:spPr>
          <a:xfrm>
            <a:off x="251520" y="908720"/>
            <a:ext cx="7886700" cy="115212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endParaRPr lang="sl-SI" sz="1500" b="1" dirty="0" smtClean="0"/>
          </a:p>
        </p:txBody>
      </p:sp>
      <p:sp>
        <p:nvSpPr>
          <p:cNvPr id="6" name="Naslov 1"/>
          <p:cNvSpPr txBox="1">
            <a:spLocks/>
          </p:cNvSpPr>
          <p:nvPr/>
        </p:nvSpPr>
        <p:spPr>
          <a:xfrm>
            <a:off x="251520" y="3429000"/>
            <a:ext cx="7886700" cy="259228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endParaRPr lang="sl-SI" sz="1300" dirty="0" smtClean="0"/>
          </a:p>
        </p:txBody>
      </p:sp>
      <p:graphicFrame>
        <p:nvGraphicFramePr>
          <p:cNvPr id="8" name="Tabela 7"/>
          <p:cNvGraphicFramePr>
            <a:graphicFrameLocks noGrp="1"/>
          </p:cNvGraphicFramePr>
          <p:nvPr>
            <p:extLst>
              <p:ext uri="{D42A27DB-BD31-4B8C-83A1-F6EECF244321}">
                <p14:modId xmlns:p14="http://schemas.microsoft.com/office/powerpoint/2010/main" val="4253012628"/>
              </p:ext>
            </p:extLst>
          </p:nvPr>
        </p:nvGraphicFramePr>
        <p:xfrm>
          <a:off x="4644008" y="1268760"/>
          <a:ext cx="4181766" cy="5440680"/>
        </p:xfrm>
        <a:graphic>
          <a:graphicData uri="http://schemas.openxmlformats.org/drawingml/2006/table">
            <a:tbl>
              <a:tblPr firstRow="1" bandRow="1">
                <a:tableStyleId>{93296810-A885-4BE3-A3E7-6D5BEEA58F35}</a:tableStyleId>
              </a:tblPr>
              <a:tblGrid>
                <a:gridCol w="2093535"/>
                <a:gridCol w="1008112"/>
                <a:gridCol w="1080119"/>
              </a:tblGrid>
              <a:tr h="311495">
                <a:tc>
                  <a:txBody>
                    <a:bodyPr/>
                    <a:lstStyle/>
                    <a:p>
                      <a:r>
                        <a:rPr lang="sl-SI" dirty="0" smtClean="0"/>
                        <a:t>RAZRED</a:t>
                      </a:r>
                      <a:endParaRPr lang="sl-SI" dirty="0"/>
                    </a:p>
                  </a:txBody>
                  <a:tcPr/>
                </a:tc>
                <a:tc>
                  <a:txBody>
                    <a:bodyPr/>
                    <a:lstStyle/>
                    <a:p>
                      <a:r>
                        <a:rPr lang="sl-SI" dirty="0" smtClean="0"/>
                        <a:t>ŠTEVILO </a:t>
                      </a:r>
                    </a:p>
                    <a:p>
                      <a:r>
                        <a:rPr lang="sl-SI" dirty="0" smtClean="0"/>
                        <a:t>UČENCEV</a:t>
                      </a:r>
                      <a:endParaRPr lang="sl-SI" dirty="0"/>
                    </a:p>
                  </a:txBody>
                  <a:tcPr/>
                </a:tc>
                <a:tc>
                  <a:txBody>
                    <a:bodyPr/>
                    <a:lstStyle/>
                    <a:p>
                      <a:r>
                        <a:rPr lang="sl-SI" dirty="0" smtClean="0"/>
                        <a:t>ŠTEVILO</a:t>
                      </a:r>
                    </a:p>
                    <a:p>
                      <a:r>
                        <a:rPr lang="sl-SI" dirty="0" smtClean="0"/>
                        <a:t>ODDELKOV</a:t>
                      </a:r>
                      <a:endParaRPr lang="sl-SI" dirty="0"/>
                    </a:p>
                  </a:txBody>
                  <a:tcPr/>
                </a:tc>
              </a:tr>
              <a:tr h="184065">
                <a:tc>
                  <a:txBody>
                    <a:bodyPr/>
                    <a:lstStyle/>
                    <a:p>
                      <a:pPr marL="0" indent="0" algn="l">
                        <a:buNone/>
                      </a:pPr>
                      <a:r>
                        <a:rPr lang="sl-SI" sz="1200" dirty="0" smtClean="0"/>
                        <a:t>    1. R</a:t>
                      </a:r>
                      <a:endParaRPr lang="sl-SI" sz="1200" dirty="0"/>
                    </a:p>
                  </a:txBody>
                  <a:tcPr/>
                </a:tc>
                <a:tc>
                  <a:txBody>
                    <a:bodyPr/>
                    <a:lstStyle/>
                    <a:p>
                      <a:pPr algn="ctr"/>
                      <a:r>
                        <a:rPr lang="sl-SI" sz="1200" dirty="0" smtClean="0"/>
                        <a:t>72</a:t>
                      </a:r>
                      <a:endParaRPr lang="sl-SI" sz="1200" dirty="0"/>
                    </a:p>
                  </a:txBody>
                  <a:tcPr/>
                </a:tc>
                <a:tc>
                  <a:txBody>
                    <a:bodyPr/>
                    <a:lstStyle/>
                    <a:p>
                      <a:pPr algn="ctr"/>
                      <a:r>
                        <a:rPr lang="sl-SI" sz="1200" dirty="0" smtClean="0"/>
                        <a:t>3</a:t>
                      </a:r>
                      <a:endParaRPr lang="sl-SI" sz="1200" dirty="0"/>
                    </a:p>
                  </a:txBody>
                  <a:tcPr/>
                </a:tc>
              </a:tr>
              <a:tr h="184065">
                <a:tc>
                  <a:txBody>
                    <a:bodyPr/>
                    <a:lstStyle/>
                    <a:p>
                      <a:pPr algn="l"/>
                      <a:r>
                        <a:rPr lang="sl-SI" sz="1200" dirty="0" smtClean="0"/>
                        <a:t>    2. R</a:t>
                      </a:r>
                      <a:endParaRPr lang="sl-SI" sz="1200" dirty="0"/>
                    </a:p>
                  </a:txBody>
                  <a:tcPr/>
                </a:tc>
                <a:tc>
                  <a:txBody>
                    <a:bodyPr/>
                    <a:lstStyle/>
                    <a:p>
                      <a:pPr algn="ctr"/>
                      <a:r>
                        <a:rPr lang="sl-SI" sz="1200" dirty="0" smtClean="0"/>
                        <a:t>64</a:t>
                      </a:r>
                      <a:endParaRPr lang="sl-SI" sz="1200" dirty="0"/>
                    </a:p>
                  </a:txBody>
                  <a:tcPr/>
                </a:tc>
                <a:tc>
                  <a:txBody>
                    <a:bodyPr/>
                    <a:lstStyle/>
                    <a:p>
                      <a:pPr algn="ctr"/>
                      <a:r>
                        <a:rPr lang="sl-SI" sz="1200" dirty="0" smtClean="0"/>
                        <a:t>3</a:t>
                      </a:r>
                      <a:endParaRPr lang="sl-SI" sz="1200" dirty="0"/>
                    </a:p>
                  </a:txBody>
                  <a:tcPr/>
                </a:tc>
              </a:tr>
              <a:tr h="184065">
                <a:tc>
                  <a:txBody>
                    <a:bodyPr/>
                    <a:lstStyle/>
                    <a:p>
                      <a:pPr algn="l"/>
                      <a:r>
                        <a:rPr lang="sl-SI" sz="1200" dirty="0" smtClean="0"/>
                        <a:t>    3. R</a:t>
                      </a:r>
                      <a:endParaRPr lang="sl-SI" sz="1200" dirty="0"/>
                    </a:p>
                  </a:txBody>
                  <a:tcPr/>
                </a:tc>
                <a:tc>
                  <a:txBody>
                    <a:bodyPr/>
                    <a:lstStyle/>
                    <a:p>
                      <a:pPr algn="ctr"/>
                      <a:r>
                        <a:rPr lang="sl-SI" sz="1200" dirty="0" smtClean="0"/>
                        <a:t>67</a:t>
                      </a:r>
                      <a:endParaRPr lang="sl-SI" sz="1200" dirty="0"/>
                    </a:p>
                  </a:txBody>
                  <a:tcPr/>
                </a:tc>
                <a:tc>
                  <a:txBody>
                    <a:bodyPr/>
                    <a:lstStyle/>
                    <a:p>
                      <a:pPr algn="ctr"/>
                      <a:r>
                        <a:rPr lang="sl-SI" sz="1200" dirty="0" smtClean="0"/>
                        <a:t>3</a:t>
                      </a:r>
                      <a:endParaRPr lang="sl-SI" sz="1200" dirty="0"/>
                    </a:p>
                  </a:txBody>
                  <a:tcPr/>
                </a:tc>
              </a:tr>
              <a:tr h="184065">
                <a:tc>
                  <a:txBody>
                    <a:bodyPr/>
                    <a:lstStyle/>
                    <a:p>
                      <a:pPr algn="l"/>
                      <a:r>
                        <a:rPr lang="sl-SI" sz="1200" dirty="0" smtClean="0"/>
                        <a:t>    4. R</a:t>
                      </a:r>
                      <a:endParaRPr lang="sl-SI" sz="1200" dirty="0"/>
                    </a:p>
                  </a:txBody>
                  <a:tcPr/>
                </a:tc>
                <a:tc>
                  <a:txBody>
                    <a:bodyPr/>
                    <a:lstStyle/>
                    <a:p>
                      <a:pPr algn="ctr"/>
                      <a:r>
                        <a:rPr lang="sl-SI" sz="1200" dirty="0" smtClean="0">
                          <a:solidFill>
                            <a:schemeClr val="tx1"/>
                          </a:solidFill>
                        </a:rPr>
                        <a:t>48</a:t>
                      </a:r>
                      <a:endParaRPr lang="sl-SI" sz="1200" dirty="0">
                        <a:solidFill>
                          <a:schemeClr val="tx1"/>
                        </a:solidFill>
                      </a:endParaRPr>
                    </a:p>
                  </a:txBody>
                  <a:tcPr/>
                </a:tc>
                <a:tc>
                  <a:txBody>
                    <a:bodyPr/>
                    <a:lstStyle/>
                    <a:p>
                      <a:pPr algn="ctr"/>
                      <a:r>
                        <a:rPr lang="sl-SI" sz="1200" dirty="0" smtClean="0"/>
                        <a:t>2</a:t>
                      </a:r>
                      <a:endParaRPr lang="sl-SI" sz="1200" dirty="0"/>
                    </a:p>
                  </a:txBody>
                  <a:tcPr/>
                </a:tc>
              </a:tr>
              <a:tr h="184065">
                <a:tc>
                  <a:txBody>
                    <a:bodyPr/>
                    <a:lstStyle/>
                    <a:p>
                      <a:pPr algn="l"/>
                      <a:r>
                        <a:rPr lang="sl-SI" sz="1200" dirty="0" smtClean="0"/>
                        <a:t>    5. R</a:t>
                      </a:r>
                      <a:endParaRPr lang="sl-SI" sz="1200" dirty="0"/>
                    </a:p>
                  </a:txBody>
                  <a:tcPr/>
                </a:tc>
                <a:tc>
                  <a:txBody>
                    <a:bodyPr/>
                    <a:lstStyle/>
                    <a:p>
                      <a:pPr algn="ctr"/>
                      <a:r>
                        <a:rPr lang="sl-SI" sz="1200" dirty="0" smtClean="0">
                          <a:solidFill>
                            <a:schemeClr val="tx1"/>
                          </a:solidFill>
                        </a:rPr>
                        <a:t>44</a:t>
                      </a:r>
                      <a:endParaRPr lang="sl-SI" sz="1200" dirty="0">
                        <a:solidFill>
                          <a:schemeClr val="tx1"/>
                        </a:solidFill>
                      </a:endParaRPr>
                    </a:p>
                  </a:txBody>
                  <a:tcPr/>
                </a:tc>
                <a:tc>
                  <a:txBody>
                    <a:bodyPr/>
                    <a:lstStyle/>
                    <a:p>
                      <a:pPr algn="ctr"/>
                      <a:r>
                        <a:rPr lang="sl-SI" sz="1200" dirty="0" smtClean="0"/>
                        <a:t>2</a:t>
                      </a:r>
                      <a:endParaRPr lang="sl-SI" sz="1200" dirty="0"/>
                    </a:p>
                  </a:txBody>
                  <a:tcPr/>
                </a:tc>
              </a:tr>
              <a:tr h="184065">
                <a:tc>
                  <a:txBody>
                    <a:bodyPr/>
                    <a:lstStyle/>
                    <a:p>
                      <a:pPr algn="l"/>
                      <a:r>
                        <a:rPr lang="sl-SI" sz="1200" dirty="0" smtClean="0"/>
                        <a:t>    6. R</a:t>
                      </a:r>
                      <a:endParaRPr lang="sl-SI" sz="1200" dirty="0"/>
                    </a:p>
                  </a:txBody>
                  <a:tcPr/>
                </a:tc>
                <a:tc>
                  <a:txBody>
                    <a:bodyPr/>
                    <a:lstStyle/>
                    <a:p>
                      <a:pPr algn="ctr"/>
                      <a:r>
                        <a:rPr lang="sl-SI" sz="1200" dirty="0" smtClean="0"/>
                        <a:t>60</a:t>
                      </a:r>
                      <a:endParaRPr lang="sl-SI" sz="1200" dirty="0"/>
                    </a:p>
                  </a:txBody>
                  <a:tcPr/>
                </a:tc>
                <a:tc>
                  <a:txBody>
                    <a:bodyPr/>
                    <a:lstStyle/>
                    <a:p>
                      <a:pPr algn="ctr"/>
                      <a:r>
                        <a:rPr lang="sl-SI" sz="1200" dirty="0" smtClean="0"/>
                        <a:t>3</a:t>
                      </a:r>
                      <a:endParaRPr lang="sl-SI" sz="1200" dirty="0"/>
                    </a:p>
                  </a:txBody>
                  <a:tcPr/>
                </a:tc>
              </a:tr>
              <a:tr h="184065">
                <a:tc>
                  <a:txBody>
                    <a:bodyPr/>
                    <a:lstStyle/>
                    <a:p>
                      <a:pPr algn="l"/>
                      <a:r>
                        <a:rPr lang="sl-SI" sz="1200" dirty="0" smtClean="0"/>
                        <a:t>    7. R</a:t>
                      </a:r>
                      <a:endParaRPr lang="sl-SI" sz="1200" dirty="0"/>
                    </a:p>
                  </a:txBody>
                  <a:tcPr/>
                </a:tc>
                <a:tc>
                  <a:txBody>
                    <a:bodyPr/>
                    <a:lstStyle/>
                    <a:p>
                      <a:pPr algn="ctr"/>
                      <a:r>
                        <a:rPr lang="sl-SI" sz="1200" dirty="0" smtClean="0"/>
                        <a:t>60</a:t>
                      </a:r>
                      <a:endParaRPr lang="sl-SI" sz="1200" dirty="0"/>
                    </a:p>
                  </a:txBody>
                  <a:tcPr/>
                </a:tc>
                <a:tc>
                  <a:txBody>
                    <a:bodyPr/>
                    <a:lstStyle/>
                    <a:p>
                      <a:pPr algn="ctr"/>
                      <a:r>
                        <a:rPr lang="sl-SI" sz="1200" dirty="0" smtClean="0"/>
                        <a:t>3</a:t>
                      </a:r>
                      <a:endParaRPr lang="sl-SI" sz="1200" dirty="0"/>
                    </a:p>
                  </a:txBody>
                  <a:tcPr/>
                </a:tc>
              </a:tr>
              <a:tr h="184065">
                <a:tc>
                  <a:txBody>
                    <a:bodyPr/>
                    <a:lstStyle/>
                    <a:p>
                      <a:pPr algn="l"/>
                      <a:r>
                        <a:rPr lang="sl-SI" sz="1200" dirty="0" smtClean="0"/>
                        <a:t>    8. R</a:t>
                      </a:r>
                      <a:endParaRPr lang="sl-SI" sz="1200" dirty="0"/>
                    </a:p>
                  </a:txBody>
                  <a:tcPr/>
                </a:tc>
                <a:tc>
                  <a:txBody>
                    <a:bodyPr/>
                    <a:lstStyle/>
                    <a:p>
                      <a:pPr algn="ctr"/>
                      <a:r>
                        <a:rPr lang="sl-SI" sz="1200" dirty="0" smtClean="0"/>
                        <a:t>50</a:t>
                      </a:r>
                      <a:endParaRPr lang="sl-SI" sz="1200" dirty="0"/>
                    </a:p>
                  </a:txBody>
                  <a:tcPr/>
                </a:tc>
                <a:tc>
                  <a:txBody>
                    <a:bodyPr/>
                    <a:lstStyle/>
                    <a:p>
                      <a:pPr algn="ctr"/>
                      <a:r>
                        <a:rPr lang="sl-SI" sz="1200" dirty="0" smtClean="0"/>
                        <a:t>2</a:t>
                      </a:r>
                      <a:endParaRPr lang="sl-SI" sz="1200" dirty="0"/>
                    </a:p>
                  </a:txBody>
                  <a:tcPr/>
                </a:tc>
              </a:tr>
              <a:tr h="184065">
                <a:tc>
                  <a:txBody>
                    <a:bodyPr/>
                    <a:lstStyle/>
                    <a:p>
                      <a:pPr algn="l"/>
                      <a:r>
                        <a:rPr lang="sl-SI" sz="1200" dirty="0" smtClean="0"/>
                        <a:t>    9. R</a:t>
                      </a:r>
                      <a:endParaRPr lang="sl-SI" sz="1200" dirty="0"/>
                    </a:p>
                  </a:txBody>
                  <a:tcPr/>
                </a:tc>
                <a:tc>
                  <a:txBody>
                    <a:bodyPr/>
                    <a:lstStyle/>
                    <a:p>
                      <a:pPr algn="ctr"/>
                      <a:r>
                        <a:rPr lang="sl-SI" sz="1200" dirty="0" smtClean="0">
                          <a:solidFill>
                            <a:schemeClr val="tx1"/>
                          </a:solidFill>
                        </a:rPr>
                        <a:t>44</a:t>
                      </a:r>
                      <a:endParaRPr lang="sl-SI" sz="1200" dirty="0">
                        <a:solidFill>
                          <a:schemeClr val="tx1"/>
                        </a:solidFill>
                      </a:endParaRPr>
                    </a:p>
                  </a:txBody>
                  <a:tcPr/>
                </a:tc>
                <a:tc>
                  <a:txBody>
                    <a:bodyPr/>
                    <a:lstStyle/>
                    <a:p>
                      <a:pPr algn="ctr"/>
                      <a:r>
                        <a:rPr lang="sl-SI" sz="1200" dirty="0" smtClean="0"/>
                        <a:t>2</a:t>
                      </a:r>
                      <a:endParaRPr lang="sl-SI" sz="1200" dirty="0"/>
                    </a:p>
                  </a:txBody>
                  <a:tcPr/>
                </a:tc>
              </a:tr>
              <a:tr h="184065">
                <a:tc>
                  <a:txBody>
                    <a:bodyPr/>
                    <a:lstStyle/>
                    <a:p>
                      <a:pPr algn="l"/>
                      <a:r>
                        <a:rPr lang="sl-SI" sz="1200" dirty="0" smtClean="0"/>
                        <a:t>    BUKOVJE</a:t>
                      </a:r>
                      <a:r>
                        <a:rPr lang="sl-SI" sz="1200" baseline="0" dirty="0" smtClean="0"/>
                        <a:t>   1. R</a:t>
                      </a:r>
                      <a:endParaRPr lang="sl-SI" sz="1200" dirty="0"/>
                    </a:p>
                  </a:txBody>
                  <a:tcPr/>
                </a:tc>
                <a:tc>
                  <a:txBody>
                    <a:bodyPr/>
                    <a:lstStyle/>
                    <a:p>
                      <a:pPr algn="ctr"/>
                      <a:r>
                        <a:rPr lang="sl-SI" sz="1200" dirty="0" smtClean="0"/>
                        <a:t>11</a:t>
                      </a:r>
                      <a:endParaRPr lang="sl-SI" sz="1200" dirty="0"/>
                    </a:p>
                  </a:txBody>
                  <a:tcPr/>
                </a:tc>
                <a:tc>
                  <a:txBody>
                    <a:bodyPr/>
                    <a:lstStyle/>
                    <a:p>
                      <a:pPr algn="ctr"/>
                      <a:r>
                        <a:rPr lang="sl-SI" sz="1200" dirty="0" smtClean="0"/>
                        <a:t>1</a:t>
                      </a:r>
                      <a:endParaRPr lang="sl-SI" sz="1200" dirty="0"/>
                    </a:p>
                  </a:txBody>
                  <a:tcPr/>
                </a:tc>
              </a:tr>
              <a:tr h="184065">
                <a:tc>
                  <a:txBody>
                    <a:bodyPr/>
                    <a:lstStyle/>
                    <a:p>
                      <a:pPr algn="l"/>
                      <a:r>
                        <a:rPr lang="sl-SI" sz="1200" dirty="0" smtClean="0"/>
                        <a:t>    BUKOVJE</a:t>
                      </a:r>
                      <a:r>
                        <a:rPr lang="sl-SI" sz="1200" baseline="0" dirty="0" smtClean="0"/>
                        <a:t>   2., 3. R</a:t>
                      </a:r>
                      <a:endParaRPr lang="sl-SI" sz="1200" dirty="0"/>
                    </a:p>
                  </a:txBody>
                  <a:tcPr/>
                </a:tc>
                <a:tc>
                  <a:txBody>
                    <a:bodyPr/>
                    <a:lstStyle/>
                    <a:p>
                      <a:pPr algn="ctr"/>
                      <a:r>
                        <a:rPr lang="sl-SI" sz="1200" dirty="0" smtClean="0"/>
                        <a:t>5 / 6</a:t>
                      </a:r>
                      <a:endParaRPr lang="sl-SI" sz="1200" dirty="0"/>
                    </a:p>
                  </a:txBody>
                  <a:tcPr/>
                </a:tc>
                <a:tc>
                  <a:txBody>
                    <a:bodyPr/>
                    <a:lstStyle/>
                    <a:p>
                      <a:pPr algn="ctr"/>
                      <a:r>
                        <a:rPr lang="sl-SI" sz="1200" dirty="0" smtClean="0"/>
                        <a:t>1</a:t>
                      </a:r>
                      <a:endParaRPr lang="sl-SI" sz="1200" dirty="0"/>
                    </a:p>
                  </a:txBody>
                  <a:tcPr/>
                </a:tc>
              </a:tr>
              <a:tr h="184065">
                <a:tc>
                  <a:txBody>
                    <a:bodyPr/>
                    <a:lstStyle/>
                    <a:p>
                      <a:pPr algn="l"/>
                      <a:r>
                        <a:rPr lang="sl-SI" sz="1200" dirty="0" smtClean="0"/>
                        <a:t>    BUKOVJE </a:t>
                      </a:r>
                      <a:r>
                        <a:rPr lang="sl-SI" sz="1200" baseline="0" dirty="0" smtClean="0"/>
                        <a:t>  4., 5. R</a:t>
                      </a:r>
                      <a:endParaRPr lang="sl-SI" sz="1200" dirty="0"/>
                    </a:p>
                  </a:txBody>
                  <a:tcPr/>
                </a:tc>
                <a:tc>
                  <a:txBody>
                    <a:bodyPr/>
                    <a:lstStyle/>
                    <a:p>
                      <a:pPr algn="ctr"/>
                      <a:r>
                        <a:rPr lang="sl-SI" sz="1200" dirty="0" smtClean="0"/>
                        <a:t>6 / 6</a:t>
                      </a:r>
                      <a:endParaRPr lang="sl-SI" sz="1200" dirty="0"/>
                    </a:p>
                  </a:txBody>
                  <a:tcPr/>
                </a:tc>
                <a:tc>
                  <a:txBody>
                    <a:bodyPr/>
                    <a:lstStyle/>
                    <a:p>
                      <a:pPr algn="ctr"/>
                      <a:r>
                        <a:rPr lang="sl-SI" sz="1200" dirty="0" smtClean="0"/>
                        <a:t>1</a:t>
                      </a:r>
                      <a:endParaRPr lang="sl-SI" sz="1200" dirty="0"/>
                    </a:p>
                  </a:txBody>
                  <a:tcPr/>
                </a:tc>
              </a:tr>
              <a:tr h="184065">
                <a:tc>
                  <a:txBody>
                    <a:bodyPr/>
                    <a:lstStyle/>
                    <a:p>
                      <a:pPr algn="l"/>
                      <a:r>
                        <a:rPr lang="sl-SI" sz="1200" dirty="0" smtClean="0"/>
                        <a:t>    PLANINA 1., 2.</a:t>
                      </a:r>
                      <a:r>
                        <a:rPr lang="sl-SI" sz="1200" baseline="0" dirty="0" smtClean="0"/>
                        <a:t> R</a:t>
                      </a:r>
                      <a:endParaRPr lang="sl-SI" sz="1200" dirty="0"/>
                    </a:p>
                  </a:txBody>
                  <a:tcPr/>
                </a:tc>
                <a:tc>
                  <a:txBody>
                    <a:bodyPr/>
                    <a:lstStyle/>
                    <a:p>
                      <a:pPr algn="ctr"/>
                      <a:r>
                        <a:rPr lang="sl-SI" sz="1200" dirty="0" smtClean="0"/>
                        <a:t>10 / 8</a:t>
                      </a:r>
                      <a:endParaRPr lang="sl-SI" sz="1200" dirty="0"/>
                    </a:p>
                  </a:txBody>
                  <a:tcPr/>
                </a:tc>
                <a:tc>
                  <a:txBody>
                    <a:bodyPr/>
                    <a:lstStyle/>
                    <a:p>
                      <a:pPr algn="ctr"/>
                      <a:r>
                        <a:rPr lang="sl-SI" sz="1200" dirty="0" smtClean="0"/>
                        <a:t>1</a:t>
                      </a:r>
                      <a:endParaRPr lang="sl-SI" sz="1200" dirty="0"/>
                    </a:p>
                  </a:txBody>
                  <a:tcPr/>
                </a:tc>
              </a:tr>
              <a:tr h="184065">
                <a:tc>
                  <a:txBody>
                    <a:bodyPr/>
                    <a:lstStyle/>
                    <a:p>
                      <a:pPr algn="l"/>
                      <a:r>
                        <a:rPr lang="sl-SI" sz="1200" dirty="0" smtClean="0"/>
                        <a:t>    PLANINA 3., 4. R</a:t>
                      </a:r>
                      <a:endParaRPr lang="sl-SI" sz="1200" dirty="0"/>
                    </a:p>
                  </a:txBody>
                  <a:tcPr/>
                </a:tc>
                <a:tc>
                  <a:txBody>
                    <a:bodyPr/>
                    <a:lstStyle/>
                    <a:p>
                      <a:pPr algn="ctr"/>
                      <a:r>
                        <a:rPr lang="sl-SI" sz="1200" dirty="0" smtClean="0"/>
                        <a:t>12 / 9</a:t>
                      </a:r>
                      <a:endParaRPr lang="sl-SI" sz="1200" dirty="0"/>
                    </a:p>
                  </a:txBody>
                  <a:tcPr/>
                </a:tc>
                <a:tc>
                  <a:txBody>
                    <a:bodyPr/>
                    <a:lstStyle/>
                    <a:p>
                      <a:pPr algn="ctr"/>
                      <a:r>
                        <a:rPr lang="sl-SI" sz="1200" dirty="0" smtClean="0"/>
                        <a:t>1</a:t>
                      </a:r>
                      <a:endParaRPr lang="sl-SI" sz="1200" dirty="0"/>
                    </a:p>
                  </a:txBody>
                  <a:tcPr/>
                </a:tc>
              </a:tr>
              <a:tr h="184065">
                <a:tc>
                  <a:txBody>
                    <a:bodyPr/>
                    <a:lstStyle/>
                    <a:p>
                      <a:pPr algn="l"/>
                      <a:r>
                        <a:rPr lang="sl-SI" sz="1200" dirty="0" smtClean="0"/>
                        <a:t>    PLANINA 5. R</a:t>
                      </a:r>
                      <a:endParaRPr lang="sl-SI" sz="1200" dirty="0"/>
                    </a:p>
                  </a:txBody>
                  <a:tcPr/>
                </a:tc>
                <a:tc>
                  <a:txBody>
                    <a:bodyPr/>
                    <a:lstStyle/>
                    <a:p>
                      <a:pPr algn="ctr"/>
                      <a:r>
                        <a:rPr lang="sl-SI" sz="1200" dirty="0" smtClean="0"/>
                        <a:t>11</a:t>
                      </a:r>
                      <a:endParaRPr lang="sl-SI" sz="1200" dirty="0"/>
                    </a:p>
                  </a:txBody>
                  <a:tcPr/>
                </a:tc>
                <a:tc>
                  <a:txBody>
                    <a:bodyPr/>
                    <a:lstStyle/>
                    <a:p>
                      <a:pPr algn="ctr"/>
                      <a:r>
                        <a:rPr lang="sl-SI" sz="1200" dirty="0" smtClean="0"/>
                        <a:t>1</a:t>
                      </a:r>
                      <a:endParaRPr lang="sl-SI" sz="1200" dirty="0"/>
                    </a:p>
                  </a:txBody>
                  <a:tcPr/>
                </a:tc>
              </a:tr>
              <a:tr h="184065">
                <a:tc>
                  <a:txBody>
                    <a:bodyPr/>
                    <a:lstStyle/>
                    <a:p>
                      <a:pPr algn="l"/>
                      <a:r>
                        <a:rPr lang="sl-SI" sz="1200" dirty="0" smtClean="0"/>
                        <a:t>    STUDENO</a:t>
                      </a:r>
                      <a:r>
                        <a:rPr lang="sl-SI" sz="1200" baseline="0" dirty="0" smtClean="0"/>
                        <a:t> 1., 2., R</a:t>
                      </a:r>
                      <a:endParaRPr lang="sl-SI" sz="1200" dirty="0"/>
                    </a:p>
                  </a:txBody>
                  <a:tcPr/>
                </a:tc>
                <a:tc>
                  <a:txBody>
                    <a:bodyPr/>
                    <a:lstStyle/>
                    <a:p>
                      <a:pPr algn="ctr"/>
                      <a:r>
                        <a:rPr lang="sl-SI" sz="1200" dirty="0" smtClean="0"/>
                        <a:t>6 /</a:t>
                      </a:r>
                      <a:r>
                        <a:rPr lang="sl-SI" sz="1200" baseline="0" dirty="0" smtClean="0"/>
                        <a:t> 1 </a:t>
                      </a:r>
                      <a:endParaRPr lang="sl-SI" sz="1200" dirty="0"/>
                    </a:p>
                  </a:txBody>
                  <a:tcPr/>
                </a:tc>
                <a:tc>
                  <a:txBody>
                    <a:bodyPr/>
                    <a:lstStyle/>
                    <a:p>
                      <a:pPr algn="ctr"/>
                      <a:r>
                        <a:rPr lang="sl-SI" sz="1200" dirty="0" smtClean="0"/>
                        <a:t>1</a:t>
                      </a:r>
                      <a:endParaRPr lang="sl-SI" sz="1200" dirty="0"/>
                    </a:p>
                  </a:txBody>
                  <a:tcPr/>
                </a:tc>
              </a:tr>
              <a:tr h="184065">
                <a:tc>
                  <a:txBody>
                    <a:bodyPr/>
                    <a:lstStyle/>
                    <a:p>
                      <a:pPr algn="l"/>
                      <a:r>
                        <a:rPr lang="sl-SI" sz="1200" dirty="0" smtClean="0"/>
                        <a:t>    STUDENO 4., 5.,6. R</a:t>
                      </a:r>
                      <a:endParaRPr lang="sl-SI" sz="1200" dirty="0"/>
                    </a:p>
                  </a:txBody>
                  <a:tcPr/>
                </a:tc>
                <a:tc>
                  <a:txBody>
                    <a:bodyPr/>
                    <a:lstStyle/>
                    <a:p>
                      <a:pPr algn="ctr"/>
                      <a:r>
                        <a:rPr lang="sl-SI" sz="1200" dirty="0" smtClean="0"/>
                        <a:t>1 / 2</a:t>
                      </a:r>
                      <a:r>
                        <a:rPr lang="sl-SI" sz="1200" baseline="0" dirty="0" smtClean="0"/>
                        <a:t> / 1</a:t>
                      </a:r>
                      <a:endParaRPr lang="sl-SI" sz="1200" dirty="0"/>
                    </a:p>
                  </a:txBody>
                  <a:tcPr/>
                </a:tc>
                <a:tc>
                  <a:txBody>
                    <a:bodyPr/>
                    <a:lstStyle/>
                    <a:p>
                      <a:pPr algn="ctr"/>
                      <a:r>
                        <a:rPr lang="sl-SI" sz="1200" dirty="0" smtClean="0"/>
                        <a:t>1</a:t>
                      </a:r>
                      <a:endParaRPr lang="sl-SI" sz="1200" dirty="0"/>
                    </a:p>
                  </a:txBody>
                  <a:tcPr/>
                </a:tc>
              </a:tr>
              <a:tr h="184065">
                <a:tc>
                  <a:txBody>
                    <a:bodyPr/>
                    <a:lstStyle/>
                    <a:p>
                      <a:pPr algn="l"/>
                      <a:r>
                        <a:rPr lang="sl-SI" sz="1200" b="1" dirty="0" smtClean="0"/>
                        <a:t>    SKUPAJ</a:t>
                      </a:r>
                      <a:endParaRPr lang="sl-SI" sz="1200" b="1" dirty="0"/>
                    </a:p>
                  </a:txBody>
                  <a:tcPr/>
                </a:tc>
                <a:tc>
                  <a:txBody>
                    <a:bodyPr/>
                    <a:lstStyle/>
                    <a:p>
                      <a:pPr algn="ctr"/>
                      <a:endParaRPr lang="sl-SI" sz="1200" b="1" dirty="0"/>
                    </a:p>
                  </a:txBody>
                  <a:tcPr/>
                </a:tc>
                <a:tc>
                  <a:txBody>
                    <a:bodyPr/>
                    <a:lstStyle/>
                    <a:p>
                      <a:pPr algn="ctr"/>
                      <a:r>
                        <a:rPr lang="sl-SI" sz="1200" b="1" dirty="0" smtClean="0"/>
                        <a:t>31</a:t>
                      </a:r>
                      <a:endParaRPr lang="sl-SI" sz="1200" b="1" dirty="0"/>
                    </a:p>
                  </a:txBody>
                  <a:tcPr/>
                </a:tc>
              </a:tr>
            </a:tbl>
          </a:graphicData>
        </a:graphic>
      </p:graphicFrame>
      <p:sp>
        <p:nvSpPr>
          <p:cNvPr id="5" name="Označba mesta številke diapozitiva 4"/>
          <p:cNvSpPr>
            <a:spLocks noGrp="1"/>
          </p:cNvSpPr>
          <p:nvPr>
            <p:ph type="sldNum" sz="quarter" idx="12"/>
          </p:nvPr>
        </p:nvSpPr>
        <p:spPr/>
        <p:txBody>
          <a:bodyPr/>
          <a:lstStyle/>
          <a:p>
            <a:fld id="{C1098D97-D47F-4185-AB0A-1FBD1691CD49}" type="slidenum">
              <a:rPr lang="sl-SI" smtClean="0"/>
              <a:pPr/>
              <a:t>3</a:t>
            </a:fld>
            <a:endParaRPr lang="sl-SI"/>
          </a:p>
        </p:txBody>
      </p:sp>
    </p:spTree>
    <p:extLst>
      <p:ext uri="{BB962C8B-B14F-4D97-AF65-F5344CB8AC3E}">
        <p14:creationId xmlns:p14="http://schemas.microsoft.com/office/powerpoint/2010/main" val="25049542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2681849110"/>
              </p:ext>
            </p:extLst>
          </p:nvPr>
        </p:nvGraphicFramePr>
        <p:xfrm>
          <a:off x="539552" y="692696"/>
          <a:ext cx="7814693" cy="5775960"/>
        </p:xfrm>
        <a:graphic>
          <a:graphicData uri="http://schemas.openxmlformats.org/drawingml/2006/table">
            <a:tbl>
              <a:tblPr firstRow="1" bandRow="1">
                <a:tableStyleId>{93296810-A885-4BE3-A3E7-6D5BEEA58F35}</a:tableStyleId>
              </a:tblPr>
              <a:tblGrid>
                <a:gridCol w="1296144"/>
                <a:gridCol w="2448272"/>
                <a:gridCol w="2520280"/>
                <a:gridCol w="1549997"/>
              </a:tblGrid>
              <a:tr h="0">
                <a:tc>
                  <a:txBody>
                    <a:bodyPr/>
                    <a:lstStyle/>
                    <a:p>
                      <a:endParaRPr lang="sl-SI" sz="1200" dirty="0"/>
                    </a:p>
                  </a:txBody>
                  <a:tcPr/>
                </a:tc>
                <a:tc>
                  <a:txBody>
                    <a:bodyPr/>
                    <a:lstStyle/>
                    <a:p>
                      <a:r>
                        <a:rPr lang="sl-SI" sz="1200" dirty="0" smtClean="0"/>
                        <a:t>POZITIVNA OPREDELITEV</a:t>
                      </a:r>
                      <a:endParaRPr lang="sl-SI" sz="1200" dirty="0"/>
                    </a:p>
                  </a:txBody>
                  <a:tcPr/>
                </a:tc>
                <a:tc>
                  <a:txBody>
                    <a:bodyPr/>
                    <a:lstStyle/>
                    <a:p>
                      <a:r>
                        <a:rPr lang="sl-SI" sz="1200" dirty="0" smtClean="0"/>
                        <a:t>NEGATIVNA OPREDELITEV</a:t>
                      </a:r>
                      <a:endParaRPr lang="sl-SI" sz="1200" dirty="0"/>
                    </a:p>
                  </a:txBody>
                  <a:tcPr/>
                </a:tc>
                <a:tc>
                  <a:txBody>
                    <a:bodyPr/>
                    <a:lstStyle/>
                    <a:p>
                      <a:r>
                        <a:rPr lang="sl-SI" sz="1200" dirty="0" smtClean="0"/>
                        <a:t>OPOMBA</a:t>
                      </a:r>
                      <a:endParaRPr lang="sl-SI" sz="1200" dirty="0"/>
                    </a:p>
                  </a:txBody>
                  <a:tcPr/>
                </a:tc>
              </a:tr>
              <a:tr h="370840">
                <a:tc>
                  <a:txBody>
                    <a:bodyPr/>
                    <a:lstStyle/>
                    <a:p>
                      <a:endParaRPr lang="sl-SI" sz="1100" dirty="0" smtClean="0"/>
                    </a:p>
                    <a:p>
                      <a:endParaRPr lang="sl-SI" sz="1100" dirty="0" smtClean="0"/>
                    </a:p>
                    <a:p>
                      <a:endParaRPr lang="sl-SI" sz="1100" dirty="0" smtClean="0"/>
                    </a:p>
                    <a:p>
                      <a:r>
                        <a:rPr lang="sl-SI" sz="1100" dirty="0" smtClean="0"/>
                        <a:t>PRIPRAVLJENOST IN ODGOVORNOST UČENCA PRI DELU V  ŠOLI</a:t>
                      </a:r>
                      <a:endParaRPr lang="sl-SI" sz="1100" b="1" dirty="0">
                        <a:solidFill>
                          <a:srgbClr val="002060"/>
                        </a:solidFill>
                      </a:endParaRPr>
                    </a:p>
                  </a:txBody>
                  <a:tcPr/>
                </a:tc>
                <a:tc>
                  <a:txBody>
                    <a:bodyPr/>
                    <a:lstStyle/>
                    <a:p>
                      <a:pPr marL="171450" indent="-171450">
                        <a:buFontTx/>
                        <a:buChar char="-"/>
                      </a:pPr>
                      <a:r>
                        <a:rPr lang="sl-SI" sz="1100" dirty="0" smtClean="0"/>
                        <a:t>v šolo prinaša zahtevane učne pripomočke</a:t>
                      </a:r>
                    </a:p>
                    <a:p>
                      <a:pPr marL="171450" indent="-171450">
                        <a:buFontTx/>
                        <a:buChar char="-"/>
                      </a:pPr>
                      <a:r>
                        <a:rPr lang="sl-SI" sz="1100" dirty="0" smtClean="0"/>
                        <a:t>opravlja domače naloge</a:t>
                      </a:r>
                    </a:p>
                    <a:p>
                      <a:pPr marL="171450" marR="0" indent="-171450" algn="l" defTabSz="685800" rtl="0" eaLnBrk="1" fontAlgn="auto" latinLnBrk="0" hangingPunct="1">
                        <a:lnSpc>
                          <a:spcPct val="100000"/>
                        </a:lnSpc>
                        <a:spcBef>
                          <a:spcPts val="0"/>
                        </a:spcBef>
                        <a:spcAft>
                          <a:spcPts val="0"/>
                        </a:spcAft>
                        <a:buClrTx/>
                        <a:buSzTx/>
                        <a:buFontTx/>
                        <a:buChar char="-"/>
                        <a:tabLst/>
                        <a:defRPr/>
                      </a:pPr>
                      <a:r>
                        <a:rPr lang="sl-SI" sz="1100" dirty="0" smtClean="0"/>
                        <a:t>sprejema naloge in jih dosledno opravlja</a:t>
                      </a:r>
                    </a:p>
                    <a:p>
                      <a:pPr marL="171450" indent="-171450">
                        <a:buFontTx/>
                        <a:buChar char="-"/>
                      </a:pPr>
                      <a:r>
                        <a:rPr lang="sl-SI" sz="1100" dirty="0" smtClean="0"/>
                        <a:t>prizadeva si za uspešno delo pri skupni nalogi</a:t>
                      </a:r>
                    </a:p>
                    <a:p>
                      <a:pPr marL="171450" indent="-171450">
                        <a:buFontTx/>
                        <a:buChar char="-"/>
                      </a:pPr>
                      <a:r>
                        <a:rPr lang="sl-SI" sz="1100" dirty="0" smtClean="0"/>
                        <a:t>svoje interese zna uskladiti z interesi skupine</a:t>
                      </a:r>
                    </a:p>
                    <a:p>
                      <a:pPr marL="171450" indent="-171450">
                        <a:buFontTx/>
                        <a:buChar char="-"/>
                      </a:pPr>
                      <a:r>
                        <a:rPr lang="sl-SI" sz="1100" dirty="0" smtClean="0"/>
                        <a:t>pripravljen je na preverjanje in ocenjevanje znanja</a:t>
                      </a:r>
                      <a:endParaRPr lang="sl-SI" sz="1100" dirty="0"/>
                    </a:p>
                  </a:txBody>
                  <a:tcPr/>
                </a:tc>
                <a:tc>
                  <a:txBody>
                    <a:bodyPr/>
                    <a:lstStyle/>
                    <a:p>
                      <a:pPr marL="171450" indent="-171450">
                        <a:buFontTx/>
                        <a:buChar char="-"/>
                      </a:pPr>
                      <a:r>
                        <a:rPr lang="sl-SI" sz="1100" dirty="0" smtClean="0"/>
                        <a:t>ne prinaša zahtevanih učnih pripomočkov</a:t>
                      </a:r>
                    </a:p>
                    <a:p>
                      <a:pPr marL="171450" indent="-171450">
                        <a:buFontTx/>
                        <a:buChar char="-"/>
                      </a:pPr>
                      <a:r>
                        <a:rPr lang="sl-SI" sz="1100" dirty="0" smtClean="0"/>
                        <a:t>ne opravlja oz. ne prinaša domačih</a:t>
                      </a:r>
                      <a:r>
                        <a:rPr lang="sl-SI" sz="1100" baseline="0" dirty="0" smtClean="0"/>
                        <a:t> nalog</a:t>
                      </a:r>
                    </a:p>
                    <a:p>
                      <a:pPr marL="171450" indent="-171450">
                        <a:buFontTx/>
                        <a:buChar char="-"/>
                      </a:pPr>
                      <a:r>
                        <a:rPr lang="sl-SI" sz="1100" baseline="0" dirty="0" smtClean="0"/>
                        <a:t>nalog ne sprejema in jih opravlja neresno</a:t>
                      </a:r>
                    </a:p>
                    <a:p>
                      <a:pPr marL="171450" indent="-171450">
                        <a:buFontTx/>
                        <a:buChar char="-"/>
                      </a:pPr>
                      <a:r>
                        <a:rPr lang="sl-SI" sz="1100" baseline="0" dirty="0" smtClean="0"/>
                        <a:t>ne trudi se za uspešnejše delo</a:t>
                      </a:r>
                    </a:p>
                    <a:p>
                      <a:pPr marL="171450" indent="-171450">
                        <a:buFontTx/>
                        <a:buChar char="-"/>
                      </a:pPr>
                      <a:r>
                        <a:rPr lang="sl-SI" sz="1100" baseline="0" dirty="0" smtClean="0"/>
                        <a:t>s kolektivom težko sodeluje</a:t>
                      </a:r>
                    </a:p>
                    <a:p>
                      <a:pPr marL="171450" indent="-171450">
                        <a:buFontTx/>
                        <a:buChar char="-"/>
                      </a:pPr>
                      <a:r>
                        <a:rPr lang="sl-SI" sz="1100" baseline="0" dirty="0" smtClean="0"/>
                        <a:t>ni pripravljen na preverjanje in ocenjevanje znanja</a:t>
                      </a:r>
                    </a:p>
                  </a:txBody>
                  <a:tcPr/>
                </a:tc>
                <a:tc>
                  <a:txBody>
                    <a:bodyPr/>
                    <a:lstStyle/>
                    <a:p>
                      <a:r>
                        <a:rPr lang="sl-SI" sz="1100" u="none" dirty="0" smtClean="0"/>
                        <a:t>Učni pripomočki</a:t>
                      </a:r>
                      <a:r>
                        <a:rPr lang="sl-SI" sz="1100" dirty="0" smtClean="0"/>
                        <a:t>: knjige zvezki, geometrijsko orodje, likovni pripomočki, pripomočki in material za tehniko, športna oprema, šolski copati.</a:t>
                      </a:r>
                    </a:p>
                    <a:p>
                      <a:r>
                        <a:rPr lang="sl-SI" sz="1100" u="none" dirty="0" smtClean="0"/>
                        <a:t>Dolžnos</a:t>
                      </a:r>
                      <a:r>
                        <a:rPr lang="sl-SI" sz="1100" dirty="0" smtClean="0"/>
                        <a:t>t pomeni skrbeti</a:t>
                      </a:r>
                      <a:r>
                        <a:rPr lang="sl-SI" sz="1100" baseline="0" dirty="0" smtClean="0"/>
                        <a:t> za prevzeto obveznost, sprejeti posledice in dati opravičilo-</a:t>
                      </a:r>
                      <a:endParaRPr lang="sl-SI" sz="1100" dirty="0"/>
                    </a:p>
                  </a:txBody>
                  <a:tcPr/>
                </a:tc>
              </a:tr>
              <a:tr h="370840">
                <a:tc>
                  <a:txBody>
                    <a:bodyPr/>
                    <a:lstStyle/>
                    <a:p>
                      <a:r>
                        <a:rPr lang="sl-SI" sz="1100" dirty="0" smtClean="0"/>
                        <a:t>DISCIPLINIRANOST PRI POUKU</a:t>
                      </a:r>
                      <a:endParaRPr lang="sl-SI" sz="1100" b="1" dirty="0">
                        <a:solidFill>
                          <a:srgbClr val="002060"/>
                        </a:solidFill>
                      </a:endParaRPr>
                    </a:p>
                  </a:txBody>
                  <a:tcPr/>
                </a:tc>
                <a:tc>
                  <a:txBody>
                    <a:bodyPr/>
                    <a:lstStyle/>
                    <a:p>
                      <a:pPr marL="171450" indent="-171450">
                        <a:buFontTx/>
                        <a:buChar char="-"/>
                      </a:pPr>
                      <a:r>
                        <a:rPr lang="sl-SI" sz="1100" dirty="0" smtClean="0"/>
                        <a:t>upošteva učiteljeva navodila</a:t>
                      </a:r>
                    </a:p>
                    <a:p>
                      <a:pPr marL="171450" indent="-171450">
                        <a:buFontTx/>
                        <a:buChar char="-"/>
                      </a:pPr>
                      <a:r>
                        <a:rPr lang="sl-SI" sz="1100" dirty="0" smtClean="0"/>
                        <a:t>ne moti pouka in sošolcev</a:t>
                      </a:r>
                      <a:endParaRPr lang="sl-SI" sz="1100" dirty="0"/>
                    </a:p>
                  </a:txBody>
                  <a:tcPr/>
                </a:tc>
                <a:tc>
                  <a:txBody>
                    <a:bodyPr/>
                    <a:lstStyle/>
                    <a:p>
                      <a:pPr marL="171450" indent="-171450">
                        <a:buFontTx/>
                        <a:buChar char="-"/>
                      </a:pPr>
                      <a:r>
                        <a:rPr lang="sl-SI" sz="1100" dirty="0" smtClean="0"/>
                        <a:t>svojega obnašanja ni pripravljen usklajevati</a:t>
                      </a:r>
                      <a:r>
                        <a:rPr lang="sl-SI" sz="1100" baseline="0" dirty="0" smtClean="0"/>
                        <a:t> z delom v razredu</a:t>
                      </a:r>
                    </a:p>
                    <a:p>
                      <a:pPr marL="171450" indent="-171450">
                        <a:buFontTx/>
                        <a:buChar char="-"/>
                      </a:pPr>
                      <a:r>
                        <a:rPr lang="sl-SI" sz="1100" baseline="0" dirty="0" smtClean="0"/>
                        <a:t>ne upošteva učiteljevih navodil</a:t>
                      </a:r>
                    </a:p>
                    <a:p>
                      <a:pPr marL="171450" indent="-171450">
                        <a:buFontTx/>
                        <a:buChar char="-"/>
                      </a:pPr>
                      <a:r>
                        <a:rPr lang="sl-SI" sz="1100" baseline="0" dirty="0" smtClean="0"/>
                        <a:t>njegovo obnašanje je moteče</a:t>
                      </a:r>
                    </a:p>
                  </a:txBody>
                  <a:tcPr/>
                </a:tc>
                <a:tc>
                  <a:txBody>
                    <a:bodyPr/>
                    <a:lstStyle/>
                    <a:p>
                      <a:r>
                        <a:rPr lang="sl-SI" sz="1100" u="none" dirty="0" smtClean="0"/>
                        <a:t>Disciplina:</a:t>
                      </a:r>
                      <a:r>
                        <a:rPr lang="sl-SI" sz="1100" u="none" baseline="0" dirty="0" smtClean="0"/>
                        <a:t> </a:t>
                      </a:r>
                      <a:r>
                        <a:rPr lang="sl-SI" sz="1100" baseline="0" dirty="0" smtClean="0"/>
                        <a:t>podrediti svoje obnašanje zahtevam v skupini oz. učiteljevim zahtevam.</a:t>
                      </a:r>
                      <a:endParaRPr lang="sl-SI" sz="1100" dirty="0"/>
                    </a:p>
                  </a:txBody>
                  <a:tcPr/>
                </a:tc>
              </a:tr>
              <a:tr h="370840">
                <a:tc>
                  <a:txBody>
                    <a:bodyPr/>
                    <a:lstStyle/>
                    <a:p>
                      <a:r>
                        <a:rPr lang="sl-SI" sz="1100" dirty="0" smtClean="0"/>
                        <a:t>IZDELKI</a:t>
                      </a:r>
                      <a:r>
                        <a:rPr lang="sl-SI" sz="1100" baseline="0" dirty="0" smtClean="0"/>
                        <a:t> UČENCA</a:t>
                      </a:r>
                      <a:endParaRPr lang="sl-SI" sz="1100" b="1" dirty="0">
                        <a:solidFill>
                          <a:srgbClr val="002060"/>
                        </a:solidFill>
                      </a:endParaRPr>
                    </a:p>
                  </a:txBody>
                  <a:tcPr/>
                </a:tc>
                <a:tc>
                  <a:txBody>
                    <a:bodyPr/>
                    <a:lstStyle/>
                    <a:p>
                      <a:pPr marL="171450" indent="-171450">
                        <a:buFontTx/>
                        <a:buChar char="-"/>
                      </a:pPr>
                      <a:r>
                        <a:rPr lang="sl-SI" sz="1100" dirty="0" smtClean="0"/>
                        <a:t>izdelani so z odgovornostjo</a:t>
                      </a:r>
                    </a:p>
                    <a:p>
                      <a:pPr marL="171450" indent="-171450">
                        <a:buFontTx/>
                        <a:buChar char="-"/>
                      </a:pPr>
                      <a:r>
                        <a:rPr lang="sl-SI" sz="1100" dirty="0" smtClean="0"/>
                        <a:t>dosegajo</a:t>
                      </a:r>
                      <a:r>
                        <a:rPr lang="sl-SI" sz="1100" baseline="0" dirty="0" smtClean="0"/>
                        <a:t> postavljeni cilj</a:t>
                      </a:r>
                      <a:endParaRPr lang="sl-SI" sz="1100" dirty="0"/>
                    </a:p>
                  </a:txBody>
                  <a:tcPr/>
                </a:tc>
                <a:tc>
                  <a:txBody>
                    <a:bodyPr/>
                    <a:lstStyle/>
                    <a:p>
                      <a:pPr marL="171450" indent="-171450">
                        <a:buFontTx/>
                        <a:buChar char="-"/>
                      </a:pPr>
                      <a:r>
                        <a:rPr lang="sl-SI" sz="1100" dirty="0" smtClean="0"/>
                        <a:t>delo učenca je neresno, nenatančno, neestetsko</a:t>
                      </a:r>
                      <a:endParaRPr lang="sl-SI" sz="1100" dirty="0"/>
                    </a:p>
                  </a:txBody>
                  <a:tcPr/>
                </a:tc>
                <a:tc>
                  <a:txBody>
                    <a:bodyPr/>
                    <a:lstStyle/>
                    <a:p>
                      <a:r>
                        <a:rPr lang="sl-SI" sz="1100" u="none" dirty="0" smtClean="0"/>
                        <a:t>Izdelki: domače </a:t>
                      </a:r>
                      <a:r>
                        <a:rPr lang="sl-SI" sz="1100" dirty="0" smtClean="0"/>
                        <a:t>naloge, šolski zapisi, izdelki</a:t>
                      </a:r>
                      <a:endParaRPr lang="sl-SI" sz="1100" dirty="0"/>
                    </a:p>
                  </a:txBody>
                  <a:tcPr/>
                </a:tc>
              </a:tr>
              <a:tr h="370840">
                <a:tc>
                  <a:txBody>
                    <a:bodyPr/>
                    <a:lstStyle/>
                    <a:p>
                      <a:r>
                        <a:rPr lang="sl-SI" sz="1100" dirty="0" smtClean="0"/>
                        <a:t>ODNOS DO SOŠOLCEV</a:t>
                      </a:r>
                      <a:endParaRPr lang="sl-SI" sz="1100" b="1" dirty="0">
                        <a:solidFill>
                          <a:srgbClr val="002060"/>
                        </a:solidFill>
                      </a:endParaRPr>
                    </a:p>
                  </a:txBody>
                  <a:tcPr/>
                </a:tc>
                <a:tc>
                  <a:txBody>
                    <a:bodyPr/>
                    <a:lstStyle/>
                    <a:p>
                      <a:pPr marL="171450" indent="-171450">
                        <a:buFontTx/>
                        <a:buChar char="-"/>
                      </a:pPr>
                      <a:r>
                        <a:rPr lang="sl-SI" sz="1100" dirty="0" smtClean="0"/>
                        <a:t>do njih ima spoštljiv odnos</a:t>
                      </a:r>
                    </a:p>
                    <a:p>
                      <a:pPr marL="171450" indent="-171450">
                        <a:buFontTx/>
                        <a:buChar char="-"/>
                      </a:pPr>
                      <a:r>
                        <a:rPr lang="sl-SI" sz="1100" dirty="0" smtClean="0"/>
                        <a:t>pripravljen je pomagati</a:t>
                      </a:r>
                    </a:p>
                    <a:p>
                      <a:pPr marL="171450" indent="-171450">
                        <a:buFontTx/>
                        <a:buChar char="-"/>
                      </a:pPr>
                      <a:r>
                        <a:rPr lang="sl-SI" sz="1100" dirty="0" smtClean="0"/>
                        <a:t>ni krivičen</a:t>
                      </a:r>
                    </a:p>
                  </a:txBody>
                  <a:tcPr/>
                </a:tc>
                <a:tc>
                  <a:txBody>
                    <a:bodyPr/>
                    <a:lstStyle/>
                    <a:p>
                      <a:pPr marL="171450" indent="-171450">
                        <a:buFontTx/>
                        <a:buChar char="-"/>
                      </a:pPr>
                      <a:r>
                        <a:rPr lang="sl-SI" sz="1100" dirty="0" smtClean="0"/>
                        <a:t>do sošolcev je nespoštljiv, oblasten, prezirljiv </a:t>
                      </a:r>
                    </a:p>
                    <a:p>
                      <a:pPr marL="171450" indent="-171450">
                        <a:buFontTx/>
                        <a:buChar char="-"/>
                      </a:pPr>
                      <a:r>
                        <a:rPr lang="sl-SI" sz="1100" dirty="0" smtClean="0"/>
                        <a:t>ni jim pripravljen pomagati</a:t>
                      </a:r>
                      <a:endParaRPr lang="sl-SI" sz="1100" dirty="0"/>
                    </a:p>
                  </a:txBody>
                  <a:tcPr/>
                </a:tc>
                <a:tc>
                  <a:txBody>
                    <a:bodyPr/>
                    <a:lstStyle/>
                    <a:p>
                      <a:r>
                        <a:rPr lang="sl-SI" sz="1100" dirty="0" smtClean="0"/>
                        <a:t>Spoštovanje in pomoč</a:t>
                      </a:r>
                      <a:r>
                        <a:rPr lang="sl-SI" sz="1100" baseline="0" dirty="0" smtClean="0"/>
                        <a:t> </a:t>
                      </a:r>
                      <a:r>
                        <a:rPr lang="sl-SI" sz="1100" dirty="0" smtClean="0"/>
                        <a:t> sošolcev.</a:t>
                      </a:r>
                      <a:endParaRPr lang="sl-SI" sz="1100" dirty="0"/>
                    </a:p>
                  </a:txBody>
                  <a:tcPr/>
                </a:tc>
              </a:tr>
              <a:tr h="370840">
                <a:tc>
                  <a:txBody>
                    <a:bodyPr/>
                    <a:lstStyle/>
                    <a:p>
                      <a:r>
                        <a:rPr lang="sl-SI" sz="1100" dirty="0" smtClean="0"/>
                        <a:t>ODNOS DO PREDMETA</a:t>
                      </a:r>
                      <a:endParaRPr lang="sl-SI" sz="1100" b="1" dirty="0">
                        <a:solidFill>
                          <a:srgbClr val="002060"/>
                        </a:solidFill>
                      </a:endParaRPr>
                    </a:p>
                  </a:txBody>
                  <a:tcPr/>
                </a:tc>
                <a:tc>
                  <a:txBody>
                    <a:bodyPr/>
                    <a:lstStyle/>
                    <a:p>
                      <a:pPr marL="171450" indent="-171450">
                        <a:buFontTx/>
                        <a:buChar char="-"/>
                      </a:pPr>
                      <a:r>
                        <a:rPr lang="sl-SI" sz="1100" dirty="0" smtClean="0"/>
                        <a:t>odgovorno opravlja svoje  </a:t>
                      </a:r>
                    </a:p>
                    <a:p>
                      <a:pPr marL="0" indent="0">
                        <a:buFontTx/>
                        <a:buNone/>
                      </a:pPr>
                      <a:r>
                        <a:rPr lang="sl-SI" sz="1100" dirty="0" smtClean="0"/>
                        <a:t>    obveznost</a:t>
                      </a:r>
                      <a:endParaRPr lang="sl-SI" sz="1100" dirty="0"/>
                    </a:p>
                  </a:txBody>
                  <a:tcPr/>
                </a:tc>
                <a:tc>
                  <a:txBody>
                    <a:bodyPr/>
                    <a:lstStyle/>
                    <a:p>
                      <a:pPr marL="171450" indent="-171450">
                        <a:buFontTx/>
                        <a:buChar char="-"/>
                      </a:pPr>
                      <a:r>
                        <a:rPr lang="sl-SI" sz="1100" dirty="0" smtClean="0"/>
                        <a:t>obveznosti</a:t>
                      </a:r>
                      <a:r>
                        <a:rPr lang="sl-SI" sz="1100" baseline="0" dirty="0" smtClean="0"/>
                        <a:t> opravlja stežka in </a:t>
                      </a:r>
                    </a:p>
                    <a:p>
                      <a:pPr marL="0" indent="0">
                        <a:buFontTx/>
                        <a:buNone/>
                      </a:pPr>
                      <a:r>
                        <a:rPr lang="sl-SI" sz="1100" baseline="0" dirty="0" smtClean="0"/>
                        <a:t>     neredno </a:t>
                      </a:r>
                      <a:endParaRPr lang="sl-SI" sz="1100" dirty="0"/>
                    </a:p>
                  </a:txBody>
                  <a:tcPr/>
                </a:tc>
                <a:tc>
                  <a:txBody>
                    <a:bodyPr/>
                    <a:lstStyle/>
                    <a:p>
                      <a:r>
                        <a:rPr lang="sl-SI" sz="1100" dirty="0" smtClean="0"/>
                        <a:t>Vedoželjnost:</a:t>
                      </a:r>
                      <a:r>
                        <a:rPr lang="sl-SI" sz="1100" baseline="0" dirty="0" smtClean="0"/>
                        <a:t> zanimanje za novo.</a:t>
                      </a:r>
                      <a:endParaRPr lang="sl-SI" sz="1100" dirty="0"/>
                    </a:p>
                  </a:txBody>
                  <a:tcPr/>
                </a:tc>
              </a:tr>
              <a:tr h="370840">
                <a:tc>
                  <a:txBody>
                    <a:bodyPr/>
                    <a:lstStyle/>
                    <a:p>
                      <a:r>
                        <a:rPr lang="sl-SI" sz="1100" dirty="0" smtClean="0"/>
                        <a:t>ODNOS DO UČITELJA</a:t>
                      </a:r>
                      <a:endParaRPr lang="sl-SI" sz="1100" b="1" dirty="0">
                        <a:solidFill>
                          <a:srgbClr val="002060"/>
                        </a:solidFill>
                      </a:endParaRPr>
                    </a:p>
                  </a:txBody>
                  <a:tcPr/>
                </a:tc>
                <a:tc>
                  <a:txBody>
                    <a:bodyPr/>
                    <a:lstStyle/>
                    <a:p>
                      <a:pPr marL="171450" indent="-171450">
                        <a:buFontTx/>
                        <a:buChar char="-"/>
                      </a:pPr>
                      <a:r>
                        <a:rPr lang="sl-SI" sz="1100" dirty="0" smtClean="0"/>
                        <a:t>spoštovanje</a:t>
                      </a:r>
                    </a:p>
                    <a:p>
                      <a:pPr marL="171450" indent="-171450">
                        <a:buFontTx/>
                        <a:buChar char="-"/>
                      </a:pPr>
                      <a:r>
                        <a:rPr lang="sl-SI" sz="1100" dirty="0" smtClean="0"/>
                        <a:t>ceni učiteljevo znanje in trud</a:t>
                      </a:r>
                    </a:p>
                    <a:p>
                      <a:pPr marL="171450" indent="-171450">
                        <a:buFontTx/>
                        <a:buChar char="-"/>
                      </a:pPr>
                      <a:r>
                        <a:rPr lang="sl-SI" sz="1100" dirty="0" smtClean="0"/>
                        <a:t>mu zaupa</a:t>
                      </a:r>
                      <a:endParaRPr lang="sl-SI" sz="1100" dirty="0"/>
                    </a:p>
                  </a:txBody>
                  <a:tcPr/>
                </a:tc>
                <a:tc>
                  <a:txBody>
                    <a:bodyPr/>
                    <a:lstStyle/>
                    <a:p>
                      <a:pPr marL="171450" indent="-171450">
                        <a:buFontTx/>
                        <a:buChar char="-"/>
                      </a:pPr>
                      <a:r>
                        <a:rPr lang="sl-SI" sz="1100" dirty="0" smtClean="0"/>
                        <a:t>je nespoštljiv</a:t>
                      </a:r>
                    </a:p>
                    <a:p>
                      <a:pPr marL="171450" indent="-171450">
                        <a:buFontTx/>
                        <a:buChar char="-"/>
                      </a:pPr>
                      <a:r>
                        <a:rPr lang="sl-SI" sz="1100" dirty="0" smtClean="0"/>
                        <a:t>ga</a:t>
                      </a:r>
                      <a:r>
                        <a:rPr lang="sl-SI" sz="1100" baseline="0" dirty="0" smtClean="0"/>
                        <a:t> ne ceni</a:t>
                      </a:r>
                    </a:p>
                    <a:p>
                      <a:pPr marL="171450" indent="-171450">
                        <a:buFontTx/>
                        <a:buChar char="-"/>
                      </a:pPr>
                      <a:r>
                        <a:rPr lang="sl-SI" sz="1100" baseline="0" dirty="0" smtClean="0"/>
                        <a:t>je svojeglav</a:t>
                      </a:r>
                      <a:endParaRPr lang="sl-SI" sz="1100" dirty="0"/>
                    </a:p>
                  </a:txBody>
                  <a:tcPr/>
                </a:tc>
                <a:tc>
                  <a:txBody>
                    <a:bodyPr/>
                    <a:lstStyle/>
                    <a:p>
                      <a:r>
                        <a:rPr lang="sl-SI" sz="1100" dirty="0" smtClean="0"/>
                        <a:t>Učitelj je posredovalec znanja in vodnik po poti osvajanja le tega.</a:t>
                      </a:r>
                      <a:endParaRPr lang="sl-SI" sz="1100" dirty="0"/>
                    </a:p>
                  </a:txBody>
                  <a:tcPr/>
                </a:tc>
              </a:tr>
              <a:tr h="370840">
                <a:tc>
                  <a:txBody>
                    <a:bodyPr/>
                    <a:lstStyle/>
                    <a:p>
                      <a:r>
                        <a:rPr lang="sl-SI" sz="1100" dirty="0" smtClean="0"/>
                        <a:t>ODNOS DO OPREME</a:t>
                      </a:r>
                      <a:endParaRPr lang="sl-SI" sz="1100" b="1" dirty="0">
                        <a:solidFill>
                          <a:srgbClr val="002060"/>
                        </a:solidFill>
                      </a:endParaRPr>
                    </a:p>
                  </a:txBody>
                  <a:tcPr/>
                </a:tc>
                <a:tc>
                  <a:txBody>
                    <a:bodyPr/>
                    <a:lstStyle/>
                    <a:p>
                      <a:pPr marL="171450" indent="-171450">
                        <a:buFontTx/>
                        <a:buChar char="-"/>
                      </a:pPr>
                      <a:r>
                        <a:rPr lang="sl-SI" sz="1100" dirty="0" smtClean="0"/>
                        <a:t>vzorno urejena torba in njena vsebina</a:t>
                      </a:r>
                    </a:p>
                    <a:p>
                      <a:pPr marL="171450" indent="-171450">
                        <a:buFontTx/>
                        <a:buChar char="-"/>
                      </a:pPr>
                      <a:r>
                        <a:rPr lang="sl-SI" sz="1100" dirty="0" smtClean="0"/>
                        <a:t>čuva opremo v razredu in šoli</a:t>
                      </a:r>
                      <a:endParaRPr lang="sl-SI" sz="1100" dirty="0"/>
                    </a:p>
                  </a:txBody>
                  <a:tcPr/>
                </a:tc>
                <a:tc>
                  <a:txBody>
                    <a:bodyPr/>
                    <a:lstStyle/>
                    <a:p>
                      <a:r>
                        <a:rPr lang="sl-SI" sz="1100" dirty="0" smtClean="0"/>
                        <a:t>- malomaren odnos do lastne in šolske lastnine</a:t>
                      </a:r>
                      <a:endParaRPr lang="sl-SI" sz="1100" dirty="0"/>
                    </a:p>
                  </a:txBody>
                  <a:tcPr/>
                </a:tc>
                <a:tc>
                  <a:txBody>
                    <a:bodyPr/>
                    <a:lstStyle/>
                    <a:p>
                      <a:r>
                        <a:rPr lang="sl-SI" sz="1100" dirty="0" smtClean="0"/>
                        <a:t>Čuvanje lastne in šolske opreme, inventarja</a:t>
                      </a:r>
                      <a:endParaRPr lang="sl-SI" sz="1100" dirty="0"/>
                    </a:p>
                  </a:txBody>
                  <a:tcPr/>
                </a:tc>
              </a:tr>
            </a:tbl>
          </a:graphicData>
        </a:graphic>
      </p:graphicFrame>
      <p:sp>
        <p:nvSpPr>
          <p:cNvPr id="4" name="Pravokotnik 3"/>
          <p:cNvSpPr/>
          <p:nvPr/>
        </p:nvSpPr>
        <p:spPr>
          <a:xfrm>
            <a:off x="2123728" y="188640"/>
            <a:ext cx="4167103" cy="369332"/>
          </a:xfrm>
          <a:prstGeom prst="rect">
            <a:avLst/>
          </a:prstGeom>
        </p:spPr>
        <p:txBody>
          <a:bodyPr wrap="none">
            <a:spAutoFit/>
          </a:bodyPr>
          <a:lstStyle/>
          <a:p>
            <a:pPr algn="just"/>
            <a:r>
              <a:rPr lang="sl-SI" b="1" dirty="0">
                <a:solidFill>
                  <a:srgbClr val="002060"/>
                </a:solidFill>
                <a:latin typeface="Calibri" panose="020F0502020204030204" pitchFamily="34" charset="0"/>
              </a:rPr>
              <a:t>OBNAŠANJE PRI POUKU IN DELO ZA ŠOLO</a:t>
            </a:r>
            <a:endParaRPr lang="sl-SI" dirty="0">
              <a:latin typeface="Calibri" panose="020F0502020204030204" pitchFamily="34" charset="0"/>
            </a:endParaRPr>
          </a:p>
        </p:txBody>
      </p:sp>
      <p:sp>
        <p:nvSpPr>
          <p:cNvPr id="5" name="Označba mesta številke diapozitiva 4"/>
          <p:cNvSpPr>
            <a:spLocks noGrp="1"/>
          </p:cNvSpPr>
          <p:nvPr>
            <p:ph type="sldNum" sz="quarter" idx="12"/>
          </p:nvPr>
        </p:nvSpPr>
        <p:spPr/>
        <p:txBody>
          <a:bodyPr/>
          <a:lstStyle/>
          <a:p>
            <a:fld id="{C1098D97-D47F-4185-AB0A-1FBD1691CD49}" type="slidenum">
              <a:rPr lang="sl-SI" smtClean="0"/>
              <a:pPr/>
              <a:t>30</a:t>
            </a:fld>
            <a:endParaRPr lang="sl-SI"/>
          </a:p>
        </p:txBody>
      </p:sp>
    </p:spTree>
    <p:extLst>
      <p:ext uri="{BB962C8B-B14F-4D97-AF65-F5344CB8AC3E}">
        <p14:creationId xmlns:p14="http://schemas.microsoft.com/office/powerpoint/2010/main" val="37280675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1"/>
          <p:cNvSpPr txBox="1">
            <a:spLocks/>
          </p:cNvSpPr>
          <p:nvPr/>
        </p:nvSpPr>
        <p:spPr>
          <a:xfrm>
            <a:off x="467544" y="260648"/>
            <a:ext cx="7886700" cy="4032448"/>
          </a:xfrm>
          <a:prstGeom prst="rect">
            <a:avLst/>
          </a:prstGeom>
        </p:spPr>
        <p:txBody>
          <a:bodyPr>
            <a:normAutofit lnSpcReduction="1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endParaRPr lang="sl-SI" sz="1400" b="1" dirty="0">
              <a:solidFill>
                <a:srgbClr val="002060"/>
              </a:solidFill>
              <a:latin typeface="Calibri" panose="020F0502020204030204" pitchFamily="34" charset="0"/>
            </a:endParaRPr>
          </a:p>
          <a:p>
            <a:pPr algn="ctr"/>
            <a:r>
              <a:rPr lang="sl-SI" sz="1400" b="1" dirty="0">
                <a:solidFill>
                  <a:srgbClr val="002060"/>
                </a:solidFill>
                <a:latin typeface="Calibri" panose="020F0502020204030204" pitchFamily="34" charset="0"/>
              </a:rPr>
              <a:t>HIŠNI RED IN PRAVILA ŠOLSKEGA </a:t>
            </a:r>
            <a:r>
              <a:rPr lang="sl-SI" sz="1400" b="1" dirty="0" smtClean="0">
                <a:solidFill>
                  <a:srgbClr val="002060"/>
                </a:solidFill>
                <a:latin typeface="Calibri" panose="020F0502020204030204" pitchFamily="34" charset="0"/>
              </a:rPr>
              <a:t>REDA</a:t>
            </a:r>
          </a:p>
          <a:p>
            <a:pPr algn="ctr"/>
            <a:endParaRPr lang="sl-SI" sz="500" dirty="0">
              <a:latin typeface="Calibri" panose="020F0502020204030204" pitchFamily="34" charset="0"/>
            </a:endParaRPr>
          </a:p>
          <a:p>
            <a:pPr algn="just"/>
            <a:r>
              <a:rPr lang="sl-SI" sz="1200" dirty="0" smtClean="0">
                <a:latin typeface="+mn-lt"/>
              </a:rPr>
              <a:t>Hišni red določa pravila, ki so jih dolžni učenci šole upoštevati. S hišnim redom je zlasti določeno njihovo zadrževanje v šolskih prostorih ter prihodi in odhodi iz šole:</a:t>
            </a:r>
          </a:p>
          <a:p>
            <a:pPr marL="171450" indent="-171450" algn="just">
              <a:buFont typeface="Arial" panose="020B0604020202020204" pitchFamily="34" charset="0"/>
              <a:buChar char="•"/>
            </a:pPr>
            <a:r>
              <a:rPr lang="sl-SI" sz="1200" dirty="0">
                <a:latin typeface="+mn-lt"/>
              </a:rPr>
              <a:t>p</a:t>
            </a:r>
            <a:r>
              <a:rPr lang="sl-SI" sz="1200" dirty="0" smtClean="0">
                <a:latin typeface="+mn-lt"/>
              </a:rPr>
              <a:t>ouk se prične ob 7.30,  učenci prihajajo v šolo točno in se preobujejo v šolske copate,</a:t>
            </a:r>
          </a:p>
          <a:p>
            <a:pPr marL="171450" indent="-171450" algn="just">
              <a:buFont typeface="Arial" panose="020B0604020202020204" pitchFamily="34" charset="0"/>
              <a:buChar char="•"/>
            </a:pPr>
            <a:r>
              <a:rPr lang="sl-SI" sz="1200" dirty="0">
                <a:latin typeface="+mn-lt"/>
              </a:rPr>
              <a:t>u</a:t>
            </a:r>
            <a:r>
              <a:rPr lang="sl-SI" sz="1200" dirty="0" smtClean="0">
                <a:latin typeface="+mn-lt"/>
              </a:rPr>
              <a:t>čenci se zbirajo v vetrniku, kjer počakajo, da se odprejo vrata in upoštevajo navodila dežurnih učiteljev,</a:t>
            </a:r>
          </a:p>
          <a:p>
            <a:pPr marL="171450" indent="-171450" algn="just">
              <a:buFont typeface="Arial" panose="020B0604020202020204" pitchFamily="34" charset="0"/>
              <a:buChar char="•"/>
            </a:pPr>
            <a:r>
              <a:rPr lang="sl-SI" sz="1200" dirty="0">
                <a:latin typeface="+mn-lt"/>
              </a:rPr>
              <a:t>u</a:t>
            </a:r>
            <a:r>
              <a:rPr lang="sl-SI" sz="1200" dirty="0" smtClean="0">
                <a:latin typeface="+mn-lt"/>
              </a:rPr>
              <a:t>čenci razredne stopnje uporabljajo vhodna vrata prizidka ob vrtcu, vsi ostali uporabljajo glavna vhodna vrata na zahodni strani stavbe,</a:t>
            </a:r>
          </a:p>
          <a:p>
            <a:pPr marL="171450" indent="-171450" algn="just">
              <a:buFont typeface="Arial" panose="020B0604020202020204" pitchFamily="34" charset="0"/>
              <a:buChar char="•"/>
            </a:pPr>
            <a:r>
              <a:rPr lang="sl-SI" sz="1200" dirty="0">
                <a:latin typeface="+mn-lt"/>
              </a:rPr>
              <a:t>s</a:t>
            </a:r>
            <a:r>
              <a:rPr lang="sl-SI" sz="1200" dirty="0" smtClean="0">
                <a:latin typeface="+mn-lt"/>
              </a:rPr>
              <a:t>tarši učencev na razredni stopnji pospremijo svoje otroke do vetrnika pred poukom in jih po pouku počakajo v vetrniku. Z upoštevanjem tega določila hišnega reda starši ne motijo pouka v učilnici ter ne posegajo v učni proces z vstopanjem v učilnice,</a:t>
            </a:r>
          </a:p>
          <a:p>
            <a:pPr marL="171450" indent="-171450" algn="just">
              <a:buFont typeface="Arial" panose="020B0604020202020204" pitchFamily="34" charset="0"/>
              <a:buChar char="•"/>
            </a:pPr>
            <a:r>
              <a:rPr lang="sl-SI" sz="1200" dirty="0">
                <a:latin typeface="+mn-lt"/>
              </a:rPr>
              <a:t>u</a:t>
            </a:r>
            <a:r>
              <a:rPr lang="sl-SI" sz="1200" dirty="0" smtClean="0">
                <a:latin typeface="+mn-lt"/>
              </a:rPr>
              <a:t>čenci jutranjega varstva se zbirajo v za to določenih učilnicah (7, 8, 9, 10, 11, 12, 14),</a:t>
            </a:r>
          </a:p>
          <a:p>
            <a:pPr marL="171450" indent="-171450" algn="just">
              <a:buFont typeface="Arial" panose="020B0604020202020204" pitchFamily="34" charset="0"/>
              <a:buChar char="•"/>
            </a:pPr>
            <a:r>
              <a:rPr lang="sl-SI" sz="1200" dirty="0">
                <a:latin typeface="+mn-lt"/>
              </a:rPr>
              <a:t>o</a:t>
            </a:r>
            <a:r>
              <a:rPr lang="sl-SI" sz="1200" dirty="0" smtClean="0">
                <a:latin typeface="+mn-lt"/>
              </a:rPr>
              <a:t>butev učenci odložijo v garderobne omarice,</a:t>
            </a:r>
          </a:p>
          <a:p>
            <a:pPr marL="171450" indent="-171450" algn="just">
              <a:buFont typeface="Arial" panose="020B0604020202020204" pitchFamily="34" charset="0"/>
              <a:buChar char="•"/>
            </a:pPr>
            <a:r>
              <a:rPr lang="sl-SI" sz="1200" dirty="0" smtClean="0">
                <a:latin typeface="+mn-lt"/>
              </a:rPr>
              <a:t>učenci počakajo učitelja pred učilnico,</a:t>
            </a:r>
          </a:p>
          <a:p>
            <a:pPr marL="171450" indent="-171450" algn="just">
              <a:buFont typeface="Arial" panose="020B0604020202020204" pitchFamily="34" charset="0"/>
              <a:buChar char="•"/>
            </a:pPr>
            <a:r>
              <a:rPr lang="sl-SI" sz="1200" dirty="0" smtClean="0">
                <a:latin typeface="+mn-lt"/>
              </a:rPr>
              <a:t>reditelj obvesti vodstvo šole, če učitelja ni v razred 10 minut po zvonjenju,</a:t>
            </a:r>
          </a:p>
          <a:p>
            <a:pPr marL="171450" indent="-171450" algn="just">
              <a:buFont typeface="Arial" panose="020B0604020202020204" pitchFamily="34" charset="0"/>
              <a:buChar char="•"/>
            </a:pPr>
            <a:r>
              <a:rPr lang="sl-SI" sz="1200" dirty="0" smtClean="0">
                <a:latin typeface="+mn-lt"/>
              </a:rPr>
              <a:t>učenci malicajo po drugi šolski uri ( 1. in 2. razredi po prvi šolski uri ) v učilnicah, po urah športa pa v jedilnici,</a:t>
            </a:r>
          </a:p>
          <a:p>
            <a:pPr marL="171450" indent="-171450" algn="just">
              <a:buFont typeface="Arial" panose="020B0604020202020204" pitchFamily="34" charset="0"/>
              <a:buChar char="•"/>
            </a:pPr>
            <a:r>
              <a:rPr lang="sl-SI" sz="1200" dirty="0" smtClean="0">
                <a:latin typeface="+mn-lt"/>
              </a:rPr>
              <a:t>reditelji in dežurni učenci prinesejo malice v razrede in jo razdelijo, </a:t>
            </a:r>
          </a:p>
          <a:p>
            <a:pPr marL="171450" indent="-171450" algn="just">
              <a:buFont typeface="Arial" panose="020B0604020202020204" pitchFamily="34" charset="0"/>
              <a:buChar char="•"/>
            </a:pPr>
            <a:r>
              <a:rPr lang="sl-SI" sz="1200" dirty="0" smtClean="0">
                <a:latin typeface="+mn-lt"/>
              </a:rPr>
              <a:t>učenci malicajo sede v klopeh, za seboj pospravijo in počistijo, reditelj uredi učilnico in odnese posodo v kuhinjo,</a:t>
            </a:r>
          </a:p>
          <a:p>
            <a:pPr marL="171450" indent="-171450" algn="just">
              <a:buFont typeface="Arial" panose="020B0604020202020204" pitchFamily="34" charset="0"/>
              <a:buChar char="•"/>
            </a:pPr>
            <a:r>
              <a:rPr lang="sl-SI" sz="1200" dirty="0" smtClean="0">
                <a:latin typeface="+mn-lt"/>
              </a:rPr>
              <a:t>pri malici uporabljajo papirnate prtičke,</a:t>
            </a:r>
          </a:p>
          <a:p>
            <a:pPr marL="171450" indent="-171450" algn="just">
              <a:buFont typeface="Arial" panose="020B0604020202020204" pitchFamily="34" charset="0"/>
              <a:buChar char="•"/>
            </a:pPr>
            <a:r>
              <a:rPr lang="sl-SI" sz="1200" dirty="0" smtClean="0">
                <a:latin typeface="+mn-lt"/>
              </a:rPr>
              <a:t>po vsaki šolski uri reditelji poskrbijo za ureditev učilnice,</a:t>
            </a:r>
          </a:p>
          <a:p>
            <a:pPr marL="171450" indent="-171450" algn="just">
              <a:buFont typeface="Arial" panose="020B0604020202020204" pitchFamily="34" charset="0"/>
              <a:buChar char="•"/>
            </a:pPr>
            <a:r>
              <a:rPr lang="sl-SI" sz="1200" dirty="0" smtClean="0">
                <a:latin typeface="+mn-lt"/>
              </a:rPr>
              <a:t>učenci sodelujejo pri pouku po svojih najboljših močeh, hkrati pa ne ovirajo procesa učenja drugih,</a:t>
            </a:r>
          </a:p>
          <a:p>
            <a:pPr marL="171450" indent="-171450" algn="just">
              <a:buFont typeface="Arial" panose="020B0604020202020204" pitchFamily="34" charset="0"/>
              <a:buChar char="•"/>
            </a:pPr>
            <a:r>
              <a:rPr lang="sl-SI" sz="1200" dirty="0" smtClean="0">
                <a:latin typeface="+mn-lt"/>
              </a:rPr>
              <a:t>pri pouku, šolskih dejavnostih in v času kosila ni dovoljeno uporabljati mobilne telefone,</a:t>
            </a:r>
          </a:p>
          <a:p>
            <a:pPr marL="171450" indent="-171450" algn="just">
              <a:buFont typeface="Arial" panose="020B0604020202020204" pitchFamily="34" charset="0"/>
              <a:buChar char="•"/>
            </a:pPr>
            <a:r>
              <a:rPr lang="sl-SI" sz="1200" dirty="0" smtClean="0">
                <a:latin typeface="+mn-lt"/>
              </a:rPr>
              <a:t>mobilni aparati in podobni predmeti, ki ne sodijo v šolo bodo zaseženi in kasneje izročeni staršem,</a:t>
            </a:r>
          </a:p>
          <a:p>
            <a:pPr marL="171450" indent="-171450" algn="just">
              <a:buFont typeface="Arial" panose="020B0604020202020204" pitchFamily="34" charset="0"/>
              <a:buChar char="•"/>
            </a:pPr>
            <a:r>
              <a:rPr lang="sl-SI" sz="1200" dirty="0" smtClean="0">
                <a:latin typeface="+mn-lt"/>
              </a:rPr>
              <a:t>po pouku se učenci v vetrniku preobujejo in odidejo domov,</a:t>
            </a:r>
          </a:p>
          <a:p>
            <a:pPr marL="171450" indent="-171450" algn="just">
              <a:buFont typeface="Arial" panose="020B0604020202020204" pitchFamily="34" charset="0"/>
              <a:buChar char="•"/>
            </a:pPr>
            <a:r>
              <a:rPr lang="sl-SI" sz="1200" dirty="0" smtClean="0">
                <a:latin typeface="+mn-lt"/>
              </a:rPr>
              <a:t>določila hišnega reda veljajo tudi za vse šolske aktivnosti, ki potekajo v popoldanskem času in zjutraj pred poukom.</a:t>
            </a:r>
          </a:p>
        </p:txBody>
      </p:sp>
      <p:sp>
        <p:nvSpPr>
          <p:cNvPr id="6" name="Pravokotnik 5"/>
          <p:cNvSpPr/>
          <p:nvPr/>
        </p:nvSpPr>
        <p:spPr>
          <a:xfrm>
            <a:off x="465659" y="4537365"/>
            <a:ext cx="8208912" cy="1748171"/>
          </a:xfrm>
          <a:prstGeom prst="rect">
            <a:avLst/>
          </a:prstGeom>
        </p:spPr>
        <p:txBody>
          <a:bodyPr wrap="square">
            <a:spAutoFit/>
          </a:bodyPr>
          <a:lstStyle/>
          <a:p>
            <a:pPr algn="ctr"/>
            <a:r>
              <a:rPr lang="sl-SI" sz="1400" b="1" dirty="0" smtClean="0">
                <a:solidFill>
                  <a:srgbClr val="002060"/>
                </a:solidFill>
                <a:latin typeface="Calibri" panose="020F0502020204030204" pitchFamily="34" charset="0"/>
              </a:rPr>
              <a:t>OPRAVIČILA</a:t>
            </a:r>
          </a:p>
          <a:p>
            <a:pPr algn="just">
              <a:lnSpc>
                <a:spcPct val="80000"/>
              </a:lnSpc>
              <a:defRPr/>
            </a:pPr>
            <a:r>
              <a:rPr lang="sl-SI" sz="1300" dirty="0"/>
              <a:t>Starši lahko opravičite odsotnost otroka osebno ali pisno, najkasneje v 5 dneh po prihodu v šolo.</a:t>
            </a:r>
          </a:p>
          <a:p>
            <a:pPr algn="just">
              <a:lnSpc>
                <a:spcPct val="80000"/>
              </a:lnSpc>
              <a:defRPr/>
            </a:pPr>
            <a:r>
              <a:rPr lang="sl-SI" sz="1300" dirty="0"/>
              <a:t>Po petih dneh izostanka je o tem treba obvestiti razredničarko, sicer  vas je  dolžna pozvati, da pojasnite </a:t>
            </a:r>
            <a:r>
              <a:rPr lang="sl-SI" sz="1300" dirty="0" smtClean="0"/>
              <a:t>vzrok izostanka</a:t>
            </a:r>
            <a:r>
              <a:rPr lang="sl-SI" sz="1300" dirty="0"/>
              <a:t>. </a:t>
            </a:r>
          </a:p>
          <a:p>
            <a:pPr algn="just">
              <a:lnSpc>
                <a:spcPct val="80000"/>
              </a:lnSpc>
              <a:defRPr/>
            </a:pPr>
            <a:r>
              <a:rPr lang="sl-SI" sz="1300" dirty="0"/>
              <a:t>Prav tako morate pisno obvestiti (zapis v beležko), če gre otrok med poukom k </a:t>
            </a:r>
            <a:r>
              <a:rPr lang="sl-SI" sz="1300" dirty="0" smtClean="0"/>
              <a:t>zdravniku, zobozdravniku -samo </a:t>
            </a:r>
            <a:r>
              <a:rPr lang="sl-SI" sz="1300" dirty="0"/>
              <a:t>evidenčni kartonček ni dovolj.</a:t>
            </a:r>
          </a:p>
          <a:p>
            <a:pPr algn="just">
              <a:lnSpc>
                <a:spcPct val="80000"/>
              </a:lnSpc>
              <a:buFontTx/>
              <a:buNone/>
              <a:defRPr/>
            </a:pPr>
            <a:r>
              <a:rPr lang="sl-SI" sz="1300" dirty="0"/>
              <a:t> </a:t>
            </a:r>
            <a:r>
              <a:rPr lang="sl-SI" sz="1300" dirty="0">
                <a:solidFill>
                  <a:srgbClr val="FF0000"/>
                </a:solidFill>
              </a:rPr>
              <a:t> </a:t>
            </a:r>
            <a:r>
              <a:rPr lang="sl-SI" sz="1300" dirty="0" smtClean="0">
                <a:solidFill>
                  <a:srgbClr val="FF0000"/>
                </a:solidFill>
              </a:rPr>
              <a:t>                                     </a:t>
            </a:r>
            <a:r>
              <a:rPr lang="sl-SI" sz="1300" b="1" dirty="0" smtClean="0">
                <a:solidFill>
                  <a:srgbClr val="002060"/>
                </a:solidFill>
              </a:rPr>
              <a:t>Otrok </a:t>
            </a:r>
            <a:r>
              <a:rPr lang="sl-SI" sz="1300" b="1" dirty="0">
                <a:solidFill>
                  <a:srgbClr val="002060"/>
                </a:solidFill>
              </a:rPr>
              <a:t>šole ne sme zapustiti brez pisnega dovoljenja staršev.</a:t>
            </a:r>
          </a:p>
          <a:p>
            <a:pPr algn="just">
              <a:lnSpc>
                <a:spcPct val="80000"/>
              </a:lnSpc>
              <a:defRPr/>
            </a:pPr>
            <a:r>
              <a:rPr lang="sl-SI" sz="1300" dirty="0"/>
              <a:t>Še vedno veljajo enaka pravila o koriščenju 5 prostih dni v času pouka. O tem morate pisno obvestiti razredničarko vsaj 3 dni prej.  Če pa bi koriščenje dopusta presegalo teh 5  dni, pa je treba dobiti soglasje ravnateljice. </a:t>
            </a:r>
          </a:p>
          <a:p>
            <a:pPr>
              <a:lnSpc>
                <a:spcPct val="80000"/>
              </a:lnSpc>
              <a:defRPr/>
            </a:pPr>
            <a:endParaRPr lang="sl-SI" sz="1300" dirty="0"/>
          </a:p>
        </p:txBody>
      </p:sp>
      <p:sp>
        <p:nvSpPr>
          <p:cNvPr id="3" name="Označba mesta številke diapozitiva 2"/>
          <p:cNvSpPr>
            <a:spLocks noGrp="1"/>
          </p:cNvSpPr>
          <p:nvPr>
            <p:ph type="sldNum" sz="quarter" idx="12"/>
          </p:nvPr>
        </p:nvSpPr>
        <p:spPr/>
        <p:txBody>
          <a:bodyPr/>
          <a:lstStyle/>
          <a:p>
            <a:fld id="{C1098D97-D47F-4185-AB0A-1FBD1691CD49}" type="slidenum">
              <a:rPr lang="sl-SI" smtClean="0"/>
              <a:pPr/>
              <a:t>31</a:t>
            </a:fld>
            <a:endParaRPr lang="sl-SI"/>
          </a:p>
        </p:txBody>
      </p:sp>
    </p:spTree>
    <p:extLst>
      <p:ext uri="{BB962C8B-B14F-4D97-AF65-F5344CB8AC3E}">
        <p14:creationId xmlns:p14="http://schemas.microsoft.com/office/powerpoint/2010/main" val="7187510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1"/>
          <p:cNvSpPr txBox="1">
            <a:spLocks/>
          </p:cNvSpPr>
          <p:nvPr/>
        </p:nvSpPr>
        <p:spPr>
          <a:xfrm>
            <a:off x="467544" y="260648"/>
            <a:ext cx="7886700" cy="1800200"/>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400" b="1" dirty="0" smtClean="0">
                <a:solidFill>
                  <a:srgbClr val="002060"/>
                </a:solidFill>
                <a:latin typeface="Calibri" panose="020F0502020204030204" pitchFamily="34" charset="0"/>
              </a:rPr>
              <a:t> PRENOVLJEN VZGOJNI NAČRT IN PRAVILA ŠOLSKEGA REDA</a:t>
            </a:r>
          </a:p>
          <a:p>
            <a:pPr algn="ctr"/>
            <a:endParaRPr lang="sl-SI" sz="1400" dirty="0">
              <a:latin typeface="Calibri" panose="020F0502020204030204" pitchFamily="34" charset="0"/>
            </a:endParaRPr>
          </a:p>
          <a:p>
            <a:pPr algn="just"/>
            <a:r>
              <a:rPr lang="sl-SI" sz="1000" b="1" dirty="0" smtClean="0">
                <a:solidFill>
                  <a:srgbClr val="002060"/>
                </a:solidFill>
                <a:latin typeface="Calibri" panose="020F0502020204030204" pitchFamily="34" charset="0"/>
                <a:hlinkClick r:id="rId2"/>
              </a:rPr>
              <a:t>POVEZAVA NA SPLETNO STRAN ŠOLE</a:t>
            </a:r>
            <a:endParaRPr lang="sl-SI" sz="1000" b="1" dirty="0" smtClean="0">
              <a:solidFill>
                <a:srgbClr val="002060"/>
              </a:solidFill>
              <a:latin typeface="Calibri" panose="020F0502020204030204" pitchFamily="34" charset="0"/>
            </a:endParaRPr>
          </a:p>
          <a:p>
            <a:pPr lvl="0" algn="just">
              <a:spcBef>
                <a:spcPts val="750"/>
              </a:spcBef>
            </a:pPr>
            <a:r>
              <a:rPr lang="sl-SI" sz="1200" b="1" u="sng" dirty="0" smtClean="0">
                <a:latin typeface="+mn-lt"/>
                <a:ea typeface="Times New Roman"/>
                <a:cs typeface="+mn-cs"/>
              </a:rPr>
              <a:t>V </a:t>
            </a:r>
            <a:r>
              <a:rPr lang="sl-SI" sz="1200" b="1" u="sng" dirty="0">
                <a:latin typeface="+mn-lt"/>
                <a:ea typeface="Times New Roman"/>
                <a:cs typeface="+mn-cs"/>
              </a:rPr>
              <a:t>šolskem letu </a:t>
            </a:r>
            <a:r>
              <a:rPr lang="sl-SI" sz="1200" b="1" u="sng" dirty="0" smtClean="0">
                <a:latin typeface="+mn-lt"/>
                <a:ea typeface="Times New Roman"/>
                <a:cs typeface="+mn-cs"/>
              </a:rPr>
              <a:t>2016/17 </a:t>
            </a:r>
            <a:r>
              <a:rPr lang="sl-SI" sz="1200" b="1" u="sng" dirty="0">
                <a:latin typeface="+mn-lt"/>
                <a:ea typeface="Times New Roman"/>
                <a:cs typeface="+mn-cs"/>
              </a:rPr>
              <a:t>bomo posebno pozornost </a:t>
            </a:r>
            <a:r>
              <a:rPr lang="sl-SI" sz="1200" b="1" u="sng" dirty="0" smtClean="0">
                <a:latin typeface="+mn-lt"/>
                <a:ea typeface="Times New Roman"/>
                <a:cs typeface="+mn-cs"/>
              </a:rPr>
              <a:t>namenili</a:t>
            </a:r>
            <a:r>
              <a:rPr lang="sl-SI" sz="1200" b="1" dirty="0" smtClean="0">
                <a:latin typeface="+mn-lt"/>
                <a:ea typeface="Times New Roman"/>
                <a:cs typeface="+mn-cs"/>
              </a:rPr>
              <a:t>:</a:t>
            </a:r>
            <a:r>
              <a:rPr lang="sl-SI" sz="1200" dirty="0">
                <a:latin typeface="+mn-lt"/>
                <a:ea typeface="Times New Roman"/>
                <a:cs typeface="+mn-cs"/>
              </a:rPr>
              <a:t> </a:t>
            </a:r>
            <a:endParaRPr lang="sl-SI" sz="1200" dirty="0" smtClean="0">
              <a:latin typeface="+mn-lt"/>
              <a:ea typeface="Times New Roman"/>
              <a:cs typeface="+mn-cs"/>
            </a:endParaRPr>
          </a:p>
          <a:p>
            <a:pPr lvl="0" algn="just">
              <a:spcBef>
                <a:spcPts val="750"/>
              </a:spcBef>
            </a:pPr>
            <a:r>
              <a:rPr lang="sl-SI" sz="1200" dirty="0" smtClean="0">
                <a:latin typeface="+mn-lt"/>
                <a:ea typeface="Times New Roman"/>
                <a:cs typeface="+mn-cs"/>
              </a:rPr>
              <a:t>oblikovanju </a:t>
            </a:r>
            <a:r>
              <a:rPr lang="sl-SI" sz="1200" dirty="0">
                <a:latin typeface="+mn-lt"/>
                <a:ea typeface="Times New Roman"/>
                <a:cs typeface="+mn-cs"/>
              </a:rPr>
              <a:t>dobrih medsebojnih </a:t>
            </a:r>
            <a:r>
              <a:rPr lang="sl-SI" sz="1200" dirty="0" smtClean="0">
                <a:latin typeface="+mn-lt"/>
                <a:ea typeface="Times New Roman"/>
                <a:cs typeface="+mn-cs"/>
              </a:rPr>
              <a:t>odnosov, reševanju </a:t>
            </a:r>
            <a:r>
              <a:rPr lang="sl-SI" sz="1200" dirty="0">
                <a:latin typeface="+mn-lt"/>
                <a:ea typeface="Times New Roman"/>
                <a:cs typeface="+mn-cs"/>
              </a:rPr>
              <a:t>problemov, ki zadevajo </a:t>
            </a:r>
            <a:r>
              <a:rPr lang="sl-SI" sz="1200" dirty="0" smtClean="0">
                <a:latin typeface="+mn-lt"/>
                <a:ea typeface="Times New Roman"/>
                <a:cs typeface="+mn-cs"/>
              </a:rPr>
              <a:t>oddelek, šolski mediaciji, spoštovanju </a:t>
            </a:r>
            <a:r>
              <a:rPr lang="sl-SI" sz="1200" dirty="0">
                <a:latin typeface="+mn-lt"/>
                <a:ea typeface="Times New Roman"/>
                <a:cs typeface="+mn-cs"/>
              </a:rPr>
              <a:t>in upoštevanju različnosti, </a:t>
            </a:r>
            <a:r>
              <a:rPr lang="sl-SI" sz="1200" dirty="0" smtClean="0">
                <a:latin typeface="+mn-lt"/>
                <a:ea typeface="Times New Roman"/>
                <a:cs typeface="+mn-cs"/>
              </a:rPr>
              <a:t>solidarnosti </a:t>
            </a:r>
            <a:r>
              <a:rPr lang="sl-SI" sz="1200" dirty="0">
                <a:latin typeface="+mn-lt"/>
                <a:ea typeface="Times New Roman"/>
                <a:cs typeface="+mn-cs"/>
              </a:rPr>
              <a:t>in </a:t>
            </a:r>
            <a:r>
              <a:rPr lang="sl-SI" sz="1200" dirty="0" smtClean="0">
                <a:latin typeface="+mn-lt"/>
                <a:ea typeface="Times New Roman"/>
                <a:cs typeface="+mn-cs"/>
              </a:rPr>
              <a:t>skrbi </a:t>
            </a:r>
            <a:r>
              <a:rPr lang="sl-SI" sz="1200" dirty="0">
                <a:latin typeface="+mn-lt"/>
                <a:ea typeface="Times New Roman"/>
                <a:cs typeface="+mn-cs"/>
              </a:rPr>
              <a:t>za </a:t>
            </a:r>
            <a:r>
              <a:rPr lang="sl-SI" sz="1200" dirty="0" smtClean="0">
                <a:latin typeface="+mn-lt"/>
                <a:ea typeface="Times New Roman"/>
                <a:cs typeface="+mn-cs"/>
              </a:rPr>
              <a:t>vrstnike, sprejemanju </a:t>
            </a:r>
            <a:r>
              <a:rPr lang="sl-SI" sz="1200" dirty="0">
                <a:latin typeface="+mn-lt"/>
                <a:ea typeface="Times New Roman"/>
                <a:cs typeface="+mn-cs"/>
              </a:rPr>
              <a:t>odgovornosti za svoje </a:t>
            </a:r>
            <a:r>
              <a:rPr lang="sl-SI" sz="1200" dirty="0" smtClean="0">
                <a:latin typeface="+mn-lt"/>
                <a:ea typeface="Times New Roman"/>
                <a:cs typeface="+mn-cs"/>
              </a:rPr>
              <a:t>vedenje in samovrednotenju – mavrica vrednot.</a:t>
            </a:r>
            <a:endParaRPr lang="sl-SI" sz="1200" dirty="0">
              <a:latin typeface="+mn-lt"/>
              <a:ea typeface="Times New Roman"/>
              <a:cs typeface="+mn-cs"/>
            </a:endParaRPr>
          </a:p>
          <a:p>
            <a:pPr algn="just"/>
            <a:endParaRPr lang="sl-SI" sz="1200" b="1" dirty="0" smtClean="0">
              <a:solidFill>
                <a:srgbClr val="002060"/>
              </a:solidFill>
              <a:latin typeface="Calibri" panose="020F0502020204030204" pitchFamily="34" charset="0"/>
            </a:endParaRPr>
          </a:p>
          <a:p>
            <a:pPr algn="just"/>
            <a:endParaRPr lang="sl-SI" sz="1300" dirty="0" smtClean="0">
              <a:latin typeface="Calibri" panose="020F0502020204030204" pitchFamily="34" charset="0"/>
            </a:endParaRPr>
          </a:p>
        </p:txBody>
      </p:sp>
      <p:sp>
        <p:nvSpPr>
          <p:cNvPr id="3" name="Naslov 1"/>
          <p:cNvSpPr txBox="1">
            <a:spLocks/>
          </p:cNvSpPr>
          <p:nvPr/>
        </p:nvSpPr>
        <p:spPr>
          <a:xfrm>
            <a:off x="467544" y="1772816"/>
            <a:ext cx="7886700" cy="4680520"/>
          </a:xfrm>
          <a:prstGeom prst="rect">
            <a:avLst/>
          </a:prstGeom>
        </p:spPr>
        <p:txBody>
          <a:bodyPr>
            <a:normAutofit fontScale="92500" lnSpcReduction="1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endParaRPr lang="sl-SI" sz="1200" b="1" u="sng" dirty="0" smtClean="0">
              <a:solidFill>
                <a:srgbClr val="002060"/>
              </a:solidFill>
              <a:latin typeface="Calibri" panose="020F0502020204030204" pitchFamily="34" charset="0"/>
            </a:endParaRPr>
          </a:p>
          <a:p>
            <a:pPr algn="just"/>
            <a:r>
              <a:rPr lang="sl-SI" sz="1300" b="1" u="sng" dirty="0" smtClean="0">
                <a:latin typeface="Calibri" panose="020F0502020204030204" pitchFamily="34" charset="0"/>
              </a:rPr>
              <a:t>Učenec, ki ne izpolnjuje svojih dolžnosti, stori prekršek. Hujše kršitve so:</a:t>
            </a:r>
          </a:p>
          <a:p>
            <a:pPr algn="just"/>
            <a:endParaRPr lang="sl-SI" sz="1300" b="1" u="sng" dirty="0">
              <a:latin typeface="Calibri" panose="020F0502020204030204" pitchFamily="34" charset="0"/>
            </a:endParaRPr>
          </a:p>
          <a:p>
            <a:pPr marL="87313" lvl="1" indent="-87313" algn="just">
              <a:buFont typeface="Times New Roman"/>
              <a:buChar char="–"/>
              <a:tabLst>
                <a:tab pos="0" algn="l"/>
              </a:tabLst>
            </a:pPr>
            <a:r>
              <a:rPr lang="sl-SI" sz="1300" dirty="0" smtClean="0">
                <a:ea typeface="Times New Roman"/>
              </a:rPr>
              <a:t> občasni </a:t>
            </a:r>
            <a:r>
              <a:rPr lang="sl-SI" sz="1300" dirty="0">
                <a:ea typeface="Times New Roman"/>
              </a:rPr>
              <a:t>neopravičeni izostanki nad 5 ur oziroma strnjeni neopravičeni izostanki nad 12 ur, </a:t>
            </a:r>
            <a:endParaRPr lang="sl-SI" sz="1300" dirty="0">
              <a:latin typeface="Times New Roman"/>
              <a:ea typeface="Times New Roman"/>
            </a:endParaRPr>
          </a:p>
          <a:p>
            <a:pPr marL="87313" lvl="1" indent="-87313" algn="just">
              <a:buFont typeface="Times New Roman"/>
              <a:buChar char="–"/>
              <a:tabLst>
                <a:tab pos="0" algn="l"/>
              </a:tabLst>
            </a:pPr>
            <a:r>
              <a:rPr lang="sl-SI" sz="1300" dirty="0" smtClean="0">
                <a:ea typeface="Times New Roman"/>
              </a:rPr>
              <a:t> prinašanje</a:t>
            </a:r>
            <a:r>
              <a:rPr lang="sl-SI" sz="1300" dirty="0">
                <a:ea typeface="Times New Roman"/>
              </a:rPr>
              <a:t>, uporaba in preprodaja pirotehničnih sredstev v šoli, na zunanjih površinah šole ali pri drugih dejavnostih šole, </a:t>
            </a:r>
            <a:endParaRPr lang="sl-SI" sz="1300" dirty="0">
              <a:latin typeface="Times New Roman"/>
              <a:ea typeface="Times New Roman"/>
            </a:endParaRPr>
          </a:p>
          <a:p>
            <a:pPr marL="87313" lvl="1" indent="-87313" algn="just">
              <a:buFont typeface="Times New Roman"/>
              <a:buChar char="–"/>
              <a:tabLst>
                <a:tab pos="0" algn="l"/>
              </a:tabLst>
            </a:pPr>
            <a:r>
              <a:rPr lang="sl-SI" sz="1300" dirty="0" smtClean="0">
                <a:ea typeface="Times New Roman"/>
              </a:rPr>
              <a:t> nošenje </a:t>
            </a:r>
            <a:r>
              <a:rPr lang="sl-SI" sz="1300" dirty="0">
                <a:ea typeface="Times New Roman"/>
              </a:rPr>
              <a:t>in uporaba hladnega orožja (loki, noži, britvice..), strelnega orožja in imitacije </a:t>
            </a:r>
            <a:r>
              <a:rPr lang="sl-SI" sz="1300" dirty="0" smtClean="0">
                <a:ea typeface="Times New Roman"/>
              </a:rPr>
              <a:t>le-teh,</a:t>
            </a:r>
            <a:endParaRPr lang="sl-SI" sz="1300" dirty="0">
              <a:latin typeface="Times New Roman"/>
              <a:ea typeface="Times New Roman"/>
            </a:endParaRPr>
          </a:p>
          <a:p>
            <a:pPr marL="87313" lvl="1" indent="-87313" algn="just">
              <a:buFont typeface="Times New Roman"/>
              <a:buChar char="–"/>
              <a:tabLst>
                <a:tab pos="0" algn="l"/>
              </a:tabLst>
            </a:pPr>
            <a:r>
              <a:rPr lang="sl-SI" sz="1300" dirty="0" smtClean="0">
                <a:ea typeface="Times New Roman"/>
              </a:rPr>
              <a:t> izsiljevanje </a:t>
            </a:r>
            <a:r>
              <a:rPr lang="sl-SI" sz="1300" dirty="0">
                <a:ea typeface="Times New Roman"/>
              </a:rPr>
              <a:t>drugih učencev ali delavcev šole, </a:t>
            </a:r>
            <a:endParaRPr lang="sl-SI" sz="1300" dirty="0">
              <a:latin typeface="Times New Roman"/>
              <a:ea typeface="Times New Roman"/>
            </a:endParaRPr>
          </a:p>
          <a:p>
            <a:pPr marL="87313" lvl="1" indent="-87313" algn="just">
              <a:buFont typeface="Times New Roman"/>
              <a:buChar char="–"/>
              <a:tabLst>
                <a:tab pos="0" algn="l"/>
              </a:tabLst>
            </a:pPr>
            <a:r>
              <a:rPr lang="sl-SI" sz="1300" dirty="0" smtClean="0">
                <a:ea typeface="Times New Roman"/>
              </a:rPr>
              <a:t> namerno </a:t>
            </a:r>
            <a:r>
              <a:rPr lang="sl-SI" sz="1300" dirty="0">
                <a:ea typeface="Times New Roman"/>
              </a:rPr>
              <a:t>poškodovanje ali poskus poškodovanja in uničevanje šolske opreme, zgradbe ter stvari in opreme drugih </a:t>
            </a:r>
            <a:r>
              <a:rPr lang="sl-SI" sz="1300" dirty="0" smtClean="0">
                <a:ea typeface="Times New Roman"/>
              </a:rPr>
              <a:t>   </a:t>
            </a:r>
          </a:p>
          <a:p>
            <a:pPr marL="0" lvl="1" algn="just">
              <a:tabLst>
                <a:tab pos="0" algn="l"/>
              </a:tabLst>
            </a:pPr>
            <a:r>
              <a:rPr lang="sl-SI" sz="1300" dirty="0" smtClean="0">
                <a:ea typeface="Times New Roman"/>
              </a:rPr>
              <a:t>    učencev</a:t>
            </a:r>
            <a:r>
              <a:rPr lang="sl-SI" sz="1300" dirty="0">
                <a:ea typeface="Times New Roman"/>
              </a:rPr>
              <a:t>, delavcev ali obiskovalcev šole, </a:t>
            </a:r>
            <a:endParaRPr lang="sl-SI" sz="1300" dirty="0">
              <a:latin typeface="Times New Roman"/>
              <a:ea typeface="Times New Roman"/>
            </a:endParaRPr>
          </a:p>
          <a:p>
            <a:pPr marL="87313" lvl="1" indent="-87313" algn="just">
              <a:buFont typeface="Times New Roman"/>
              <a:buChar char="–"/>
              <a:tabLst>
                <a:tab pos="0" algn="l"/>
              </a:tabLst>
            </a:pPr>
            <a:r>
              <a:rPr lang="sl-SI" sz="1300" dirty="0" smtClean="0">
                <a:ea typeface="Times New Roman"/>
              </a:rPr>
              <a:t> kraja </a:t>
            </a:r>
            <a:r>
              <a:rPr lang="sl-SI" sz="1300" dirty="0">
                <a:ea typeface="Times New Roman"/>
              </a:rPr>
              <a:t>lastnine šole, drugih učencev, delavcev ali obiskovalcev šole, </a:t>
            </a:r>
            <a:endParaRPr lang="sl-SI" sz="1300" dirty="0">
              <a:latin typeface="Times New Roman"/>
              <a:ea typeface="Times New Roman"/>
            </a:endParaRPr>
          </a:p>
          <a:p>
            <a:pPr marL="87313" lvl="1" indent="-87313" algn="just">
              <a:buFont typeface="Times New Roman"/>
              <a:buChar char="–"/>
              <a:tabLst>
                <a:tab pos="0" algn="l"/>
              </a:tabLst>
            </a:pPr>
            <a:r>
              <a:rPr lang="sl-SI" sz="1300" dirty="0" smtClean="0">
                <a:ea typeface="Times New Roman"/>
              </a:rPr>
              <a:t> zloraba </a:t>
            </a:r>
            <a:r>
              <a:rPr lang="sl-SI" sz="1300" dirty="0">
                <a:ea typeface="Times New Roman"/>
              </a:rPr>
              <a:t>Lo.Polisa in nedovoljena uporaba učiteljevega računalnika (vdor, popravljanje, dopisovanje, vpisovanje, izbris </a:t>
            </a:r>
            <a:r>
              <a:rPr lang="sl-SI" sz="1300" dirty="0" smtClean="0">
                <a:ea typeface="Times New Roman"/>
              </a:rPr>
              <a:t> </a:t>
            </a:r>
          </a:p>
          <a:p>
            <a:pPr marL="0" lvl="1" algn="just">
              <a:tabLst>
                <a:tab pos="0" algn="l"/>
              </a:tabLst>
            </a:pPr>
            <a:r>
              <a:rPr lang="sl-SI" sz="1300" dirty="0">
                <a:ea typeface="Times New Roman"/>
              </a:rPr>
              <a:t> </a:t>
            </a:r>
            <a:r>
              <a:rPr lang="sl-SI" sz="1300" dirty="0" smtClean="0">
                <a:ea typeface="Times New Roman"/>
              </a:rPr>
              <a:t>   podatkov),</a:t>
            </a:r>
            <a:endParaRPr lang="sl-SI" sz="1300" dirty="0">
              <a:latin typeface="Times New Roman"/>
              <a:ea typeface="Times New Roman"/>
            </a:endParaRPr>
          </a:p>
          <a:p>
            <a:pPr marL="87313" lvl="1" indent="-87313" algn="just">
              <a:buFont typeface="Times New Roman"/>
              <a:buChar char="–"/>
              <a:tabLst>
                <a:tab pos="0" algn="l"/>
              </a:tabLst>
            </a:pPr>
            <a:r>
              <a:rPr lang="sl-SI" sz="1300" dirty="0" smtClean="0">
                <a:ea typeface="Times New Roman"/>
              </a:rPr>
              <a:t> poškodba </a:t>
            </a:r>
            <a:r>
              <a:rPr lang="sl-SI" sz="1300" dirty="0">
                <a:ea typeface="Times New Roman"/>
              </a:rPr>
              <a:t>učbenikov, delovnih listov (pisanje, risanje, trganje listov),</a:t>
            </a:r>
            <a:endParaRPr lang="sl-SI" sz="1300" dirty="0">
              <a:latin typeface="Times New Roman"/>
              <a:ea typeface="Times New Roman"/>
            </a:endParaRPr>
          </a:p>
          <a:p>
            <a:pPr marL="87313" lvl="1" indent="-87313" algn="just">
              <a:buFont typeface="Times New Roman"/>
              <a:buChar char="–"/>
              <a:tabLst>
                <a:tab pos="0" algn="l"/>
              </a:tabLst>
            </a:pPr>
            <a:r>
              <a:rPr lang="sl-SI" sz="1300" dirty="0" smtClean="0">
                <a:ea typeface="Times New Roman"/>
              </a:rPr>
              <a:t> uničevanje </a:t>
            </a:r>
            <a:r>
              <a:rPr lang="sl-SI" sz="1300" dirty="0">
                <a:ea typeface="Times New Roman"/>
              </a:rPr>
              <a:t>ali poškodba preverjanj in pisnih preizkusov </a:t>
            </a:r>
            <a:r>
              <a:rPr lang="sl-SI" sz="1300" dirty="0" smtClean="0">
                <a:ea typeface="Times New Roman"/>
              </a:rPr>
              <a:t>znanj,</a:t>
            </a:r>
            <a:endParaRPr lang="sl-SI" sz="1300" dirty="0">
              <a:latin typeface="Times New Roman"/>
              <a:ea typeface="Times New Roman"/>
            </a:endParaRPr>
          </a:p>
          <a:p>
            <a:pPr marL="87313" lvl="1" indent="-87313" algn="just">
              <a:buFont typeface="Times New Roman"/>
              <a:buChar char="–"/>
              <a:tabLst>
                <a:tab pos="0" algn="l"/>
              </a:tabLst>
            </a:pPr>
            <a:r>
              <a:rPr lang="sl-SI" sz="1300" dirty="0" smtClean="0">
                <a:ea typeface="Times New Roman"/>
              </a:rPr>
              <a:t> uničevanje </a:t>
            </a:r>
            <a:r>
              <a:rPr lang="sl-SI" sz="1300" dirty="0">
                <a:ea typeface="Times New Roman"/>
              </a:rPr>
              <a:t>uradnih dokumentov ter ponarejanje podatkov in podpisov v uradnih dokumentih in listinah,</a:t>
            </a:r>
            <a:endParaRPr lang="sl-SI" sz="1300" dirty="0">
              <a:latin typeface="Times New Roman"/>
              <a:ea typeface="Times New Roman"/>
            </a:endParaRPr>
          </a:p>
          <a:p>
            <a:pPr marL="87313" lvl="1" indent="-87313" algn="just">
              <a:buFont typeface="Times New Roman"/>
              <a:buChar char="–"/>
              <a:tabLst>
                <a:tab pos="0" algn="l"/>
              </a:tabLst>
            </a:pPr>
            <a:r>
              <a:rPr lang="sl-SI" sz="1300" dirty="0" smtClean="0">
                <a:ea typeface="Times New Roman"/>
              </a:rPr>
              <a:t> ponarejanje </a:t>
            </a:r>
            <a:r>
              <a:rPr lang="sl-SI" sz="1300" dirty="0">
                <a:ea typeface="Times New Roman"/>
              </a:rPr>
              <a:t>podpisa staršev/skrbnikov, </a:t>
            </a:r>
            <a:endParaRPr lang="sl-SI" sz="1300" dirty="0">
              <a:latin typeface="Times New Roman"/>
              <a:ea typeface="Times New Roman"/>
            </a:endParaRPr>
          </a:p>
          <a:p>
            <a:pPr marL="87313" lvl="1" indent="-87313" algn="just">
              <a:buFont typeface="Times New Roman"/>
              <a:buChar char="–"/>
              <a:tabLst>
                <a:tab pos="0" algn="l"/>
              </a:tabLst>
            </a:pPr>
            <a:r>
              <a:rPr lang="sl-SI" sz="1300" dirty="0" smtClean="0">
                <a:ea typeface="Times New Roman"/>
              </a:rPr>
              <a:t> grob </a:t>
            </a:r>
            <a:r>
              <a:rPr lang="sl-SI" sz="1300" dirty="0">
                <a:ea typeface="Times New Roman"/>
              </a:rPr>
              <a:t>verbalni napad na učenca, učitelja, delavca šole ali drugo osebo, </a:t>
            </a:r>
            <a:endParaRPr lang="sl-SI" sz="1300" dirty="0">
              <a:latin typeface="Times New Roman"/>
              <a:ea typeface="Times New Roman"/>
            </a:endParaRPr>
          </a:p>
          <a:p>
            <a:pPr marL="87313" lvl="1" indent="-87313" algn="just">
              <a:buFont typeface="Times New Roman"/>
              <a:buChar char="–"/>
              <a:tabLst>
                <a:tab pos="0" algn="l"/>
              </a:tabLst>
            </a:pPr>
            <a:r>
              <a:rPr lang="sl-SI" sz="1300" dirty="0" smtClean="0">
                <a:ea typeface="Times New Roman"/>
              </a:rPr>
              <a:t> fizični </a:t>
            </a:r>
            <a:r>
              <a:rPr lang="sl-SI" sz="1300" dirty="0">
                <a:ea typeface="Times New Roman"/>
              </a:rPr>
              <a:t>napad na učenca, učitelja, delavca šole ali drugo osebo, </a:t>
            </a:r>
            <a:endParaRPr lang="sl-SI" sz="1300" dirty="0">
              <a:latin typeface="Times New Roman"/>
              <a:ea typeface="Times New Roman"/>
            </a:endParaRPr>
          </a:p>
          <a:p>
            <a:pPr marL="87313" lvl="1" indent="-87313" algn="just">
              <a:buFont typeface="Times New Roman"/>
              <a:buChar char="–"/>
              <a:tabLst>
                <a:tab pos="0" algn="l"/>
              </a:tabLst>
            </a:pPr>
            <a:r>
              <a:rPr lang="sl-SI" sz="1300" dirty="0" smtClean="0">
                <a:ea typeface="Times New Roman"/>
              </a:rPr>
              <a:t> ponavljajoče </a:t>
            </a:r>
            <a:r>
              <a:rPr lang="sl-SI" sz="1300" dirty="0">
                <a:ea typeface="Times New Roman"/>
              </a:rPr>
              <a:t>neprimerno vedenje učenca pri pouku, med odmori, na dnevih dejavnosti,</a:t>
            </a:r>
            <a:endParaRPr lang="sl-SI" sz="1300" dirty="0">
              <a:latin typeface="Times New Roman"/>
              <a:ea typeface="Times New Roman"/>
            </a:endParaRPr>
          </a:p>
          <a:p>
            <a:pPr marL="87313" lvl="1" indent="-87313" algn="just">
              <a:buFont typeface="Times New Roman"/>
              <a:buChar char="–"/>
              <a:tabLst>
                <a:tab pos="0" algn="l"/>
              </a:tabLst>
            </a:pPr>
            <a:r>
              <a:rPr lang="sl-SI" sz="1300" dirty="0" smtClean="0">
                <a:ea typeface="Times New Roman"/>
              </a:rPr>
              <a:t> ogrožanje </a:t>
            </a:r>
            <a:r>
              <a:rPr lang="sl-SI" sz="1300" dirty="0">
                <a:ea typeface="Times New Roman"/>
              </a:rPr>
              <a:t>življenja in zdravja učencev in delavcev šole, </a:t>
            </a:r>
            <a:endParaRPr lang="sl-SI" sz="1300" dirty="0">
              <a:latin typeface="Times New Roman"/>
              <a:ea typeface="Times New Roman"/>
            </a:endParaRPr>
          </a:p>
          <a:p>
            <a:pPr marL="87313" lvl="1" indent="-87313" algn="just">
              <a:buFont typeface="Times New Roman"/>
              <a:buChar char="–"/>
              <a:tabLst>
                <a:tab pos="0" algn="l"/>
              </a:tabLst>
            </a:pPr>
            <a:r>
              <a:rPr lang="sl-SI" sz="1300" dirty="0" smtClean="0">
                <a:ea typeface="Times New Roman"/>
              </a:rPr>
              <a:t> kajenje </a:t>
            </a:r>
            <a:r>
              <a:rPr lang="sl-SI" sz="1300" dirty="0">
                <a:ea typeface="Times New Roman"/>
              </a:rPr>
              <a:t>ter prinašanje, posedovanje, ponujanje, prodajanje ali uživanje alkohola, energijskih pijač, drog ter drugih </a:t>
            </a:r>
            <a:endParaRPr lang="sl-SI" sz="1300" dirty="0" smtClean="0">
              <a:ea typeface="Times New Roman"/>
            </a:endParaRPr>
          </a:p>
          <a:p>
            <a:pPr marL="0" lvl="1" algn="just">
              <a:tabLst>
                <a:tab pos="0" algn="l"/>
              </a:tabLst>
            </a:pPr>
            <a:r>
              <a:rPr lang="sl-SI" sz="1300" dirty="0">
                <a:ea typeface="Times New Roman"/>
              </a:rPr>
              <a:t> </a:t>
            </a:r>
            <a:r>
              <a:rPr lang="sl-SI" sz="1300" dirty="0" smtClean="0">
                <a:ea typeface="Times New Roman"/>
              </a:rPr>
              <a:t>   psihoaktivnih </a:t>
            </a:r>
            <a:r>
              <a:rPr lang="sl-SI" sz="1300" dirty="0">
                <a:ea typeface="Times New Roman"/>
              </a:rPr>
              <a:t>sredstev in napeljevanje drugih učencev šole k takemu dejanju ter prihod oziroma prisotnost pod vplivom </a:t>
            </a:r>
            <a:r>
              <a:rPr lang="sl-SI" sz="1300" dirty="0" smtClean="0">
                <a:ea typeface="Times New Roman"/>
              </a:rPr>
              <a:t>  </a:t>
            </a:r>
          </a:p>
          <a:p>
            <a:pPr marL="0" lvl="1" algn="just">
              <a:tabLst>
                <a:tab pos="0" algn="l"/>
              </a:tabLst>
            </a:pPr>
            <a:r>
              <a:rPr lang="sl-SI" sz="1300" dirty="0">
                <a:ea typeface="Times New Roman"/>
              </a:rPr>
              <a:t> </a:t>
            </a:r>
            <a:r>
              <a:rPr lang="sl-SI" sz="1300" dirty="0" smtClean="0">
                <a:ea typeface="Times New Roman"/>
              </a:rPr>
              <a:t>   alkohola</a:t>
            </a:r>
            <a:r>
              <a:rPr lang="sl-SI" sz="1300" dirty="0">
                <a:ea typeface="Times New Roman"/>
              </a:rPr>
              <a:t>, drog in drugih psihoaktivnih sredstev, </a:t>
            </a:r>
            <a:endParaRPr lang="sl-SI" sz="1300" dirty="0">
              <a:latin typeface="Times New Roman"/>
              <a:ea typeface="Times New Roman"/>
            </a:endParaRPr>
          </a:p>
          <a:p>
            <a:pPr marL="87313" lvl="1" indent="-87313" algn="just">
              <a:buFont typeface="Times New Roman"/>
              <a:buChar char="–"/>
              <a:tabLst>
                <a:tab pos="0" algn="l"/>
              </a:tabLst>
            </a:pPr>
            <a:r>
              <a:rPr lang="sl-SI" sz="1300" dirty="0" smtClean="0">
                <a:ea typeface="Times New Roman"/>
              </a:rPr>
              <a:t> spolno </a:t>
            </a:r>
            <a:r>
              <a:rPr lang="sl-SI" sz="1300" dirty="0">
                <a:ea typeface="Times New Roman"/>
              </a:rPr>
              <a:t>nadlegovanje učencev ali delavcev šole,</a:t>
            </a:r>
            <a:endParaRPr lang="sl-SI" sz="1300" dirty="0">
              <a:latin typeface="Times New Roman"/>
              <a:ea typeface="Times New Roman"/>
            </a:endParaRPr>
          </a:p>
          <a:p>
            <a:pPr marL="87313" lvl="1" indent="-87313" algn="just">
              <a:buFont typeface="Times New Roman"/>
              <a:buChar char="–"/>
              <a:tabLst>
                <a:tab pos="0" algn="l"/>
              </a:tabLst>
            </a:pPr>
            <a:r>
              <a:rPr lang="sl-SI" sz="1300" dirty="0" smtClean="0">
                <a:ea typeface="Times New Roman"/>
              </a:rPr>
              <a:t> zloraba </a:t>
            </a:r>
            <a:r>
              <a:rPr lang="sl-SI" sz="1300" dirty="0">
                <a:ea typeface="Times New Roman"/>
              </a:rPr>
              <a:t>interneta (nedovoljena uporaba, snemanje, pogovori, sporočila, poslušanje glasbe med učnim procesom…), </a:t>
            </a:r>
            <a:r>
              <a:rPr lang="sl-SI" sz="1300" dirty="0" smtClean="0">
                <a:ea typeface="Times New Roman"/>
              </a:rPr>
              <a:t> </a:t>
            </a:r>
          </a:p>
          <a:p>
            <a:pPr marL="0" lvl="1" algn="just">
              <a:tabLst>
                <a:tab pos="0" algn="l"/>
              </a:tabLst>
            </a:pPr>
            <a:r>
              <a:rPr lang="sl-SI" sz="1300" dirty="0">
                <a:ea typeface="Times New Roman"/>
              </a:rPr>
              <a:t> </a:t>
            </a:r>
            <a:r>
              <a:rPr lang="sl-SI" sz="1300" dirty="0" smtClean="0">
                <a:ea typeface="Times New Roman"/>
              </a:rPr>
              <a:t>   elektronskih </a:t>
            </a:r>
            <a:r>
              <a:rPr lang="sl-SI" sz="1300" dirty="0">
                <a:ea typeface="Times New Roman"/>
              </a:rPr>
              <a:t>naprav in avdiovizualnih naprav (računalnik, fotoaparat, prenosni telefon, …),</a:t>
            </a:r>
            <a:endParaRPr lang="sl-SI" sz="1300" dirty="0">
              <a:latin typeface="Times New Roman"/>
              <a:ea typeface="Times New Roman"/>
            </a:endParaRPr>
          </a:p>
          <a:p>
            <a:pPr marL="87313" lvl="1" indent="-87313" algn="just">
              <a:buFont typeface="Times New Roman"/>
              <a:buChar char="–"/>
              <a:tabLst>
                <a:tab pos="0" algn="l"/>
              </a:tabLst>
            </a:pPr>
            <a:r>
              <a:rPr lang="sl-SI" sz="1300" dirty="0" smtClean="0">
                <a:ea typeface="Times New Roman"/>
              </a:rPr>
              <a:t> odklonitev </a:t>
            </a:r>
            <a:r>
              <a:rPr lang="sl-SI" sz="1300" dirty="0">
                <a:ea typeface="Times New Roman"/>
              </a:rPr>
              <a:t>izročitve nedovoljenih predmetov in naprav.</a:t>
            </a:r>
            <a:endParaRPr lang="sl-SI" sz="1300" dirty="0">
              <a:latin typeface="Times New Roman"/>
              <a:ea typeface="Times New Roman"/>
            </a:endParaRPr>
          </a:p>
          <a:p>
            <a:pPr marL="87313" indent="-87313" algn="just">
              <a:tabLst>
                <a:tab pos="0" algn="l"/>
              </a:tabLst>
            </a:pPr>
            <a:endParaRPr lang="sl-SI" sz="1200" b="1" dirty="0" smtClean="0">
              <a:solidFill>
                <a:srgbClr val="002060"/>
              </a:solidFill>
              <a:latin typeface="Calibri" panose="020F0502020204030204" pitchFamily="34" charset="0"/>
            </a:endParaRPr>
          </a:p>
          <a:p>
            <a:pPr algn="just"/>
            <a:endParaRPr lang="sl-SI" sz="1300" dirty="0" smtClean="0">
              <a:latin typeface="Calibri" panose="020F0502020204030204" pitchFamily="34" charset="0"/>
            </a:endParaRPr>
          </a:p>
        </p:txBody>
      </p:sp>
      <p:sp>
        <p:nvSpPr>
          <p:cNvPr id="4" name="Označba mesta številke diapozitiva 3"/>
          <p:cNvSpPr>
            <a:spLocks noGrp="1"/>
          </p:cNvSpPr>
          <p:nvPr>
            <p:ph type="sldNum" sz="quarter" idx="12"/>
          </p:nvPr>
        </p:nvSpPr>
        <p:spPr/>
        <p:txBody>
          <a:bodyPr/>
          <a:lstStyle/>
          <a:p>
            <a:fld id="{C1098D97-D47F-4185-AB0A-1FBD1691CD49}" type="slidenum">
              <a:rPr lang="sl-SI" smtClean="0"/>
              <a:pPr/>
              <a:t>32</a:t>
            </a:fld>
            <a:endParaRPr lang="sl-SI"/>
          </a:p>
        </p:txBody>
      </p:sp>
    </p:spTree>
    <p:extLst>
      <p:ext uri="{BB962C8B-B14F-4D97-AF65-F5344CB8AC3E}">
        <p14:creationId xmlns:p14="http://schemas.microsoft.com/office/powerpoint/2010/main" val="1823213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44788" y="378605"/>
            <a:ext cx="8229600" cy="774576"/>
          </a:xfrm>
        </p:spPr>
        <p:txBody>
          <a:bodyPr>
            <a:normAutofit/>
          </a:bodyPr>
          <a:lstStyle/>
          <a:p>
            <a:r>
              <a:rPr lang="sl-SI" sz="1400" b="1" dirty="0" smtClean="0">
                <a:latin typeface="+mn-lt"/>
              </a:rPr>
              <a:t>Postopki ob zapletih in kršitvah:</a:t>
            </a:r>
            <a:endParaRPr lang="sl-SI" sz="1400" b="1" dirty="0">
              <a:latin typeface="+mn-lt"/>
            </a:endParaRPr>
          </a:p>
        </p:txBody>
      </p:sp>
      <p:sp>
        <p:nvSpPr>
          <p:cNvPr id="3" name="Ograda vsebine 2"/>
          <p:cNvSpPr>
            <a:spLocks noGrp="1"/>
          </p:cNvSpPr>
          <p:nvPr>
            <p:ph idx="1"/>
          </p:nvPr>
        </p:nvSpPr>
        <p:spPr>
          <a:xfrm>
            <a:off x="254022" y="1153181"/>
            <a:ext cx="8640960" cy="3672408"/>
          </a:xfrm>
        </p:spPr>
        <p:txBody>
          <a:bodyPr>
            <a:normAutofit/>
          </a:bodyPr>
          <a:lstStyle/>
          <a:p>
            <a:pPr marL="0" indent="0" algn="just">
              <a:spcAft>
                <a:spcPts val="0"/>
              </a:spcAft>
              <a:buNone/>
            </a:pPr>
            <a:r>
              <a:rPr lang="sl-SI" sz="1200" dirty="0" smtClean="0">
                <a:ea typeface="Times New Roman"/>
              </a:rPr>
              <a:t>1</a:t>
            </a:r>
            <a:r>
              <a:rPr lang="sl-SI" sz="1200" dirty="0">
                <a:ea typeface="Times New Roman"/>
              </a:rPr>
              <a:t>. Ustno opozorilo </a:t>
            </a:r>
            <a:r>
              <a:rPr lang="sl-SI" sz="1200" dirty="0" smtClean="0">
                <a:ea typeface="Times New Roman"/>
              </a:rPr>
              <a:t>učenca. </a:t>
            </a:r>
            <a:r>
              <a:rPr lang="sl-SI" sz="1200" dirty="0">
                <a:ea typeface="Times New Roman"/>
              </a:rPr>
              <a:t> </a:t>
            </a:r>
            <a:endParaRPr lang="sl-SI" sz="1200" dirty="0" smtClean="0">
              <a:ea typeface="Times New Roman"/>
            </a:endParaRPr>
          </a:p>
          <a:p>
            <a:pPr marL="0" lvl="0" indent="0">
              <a:buNone/>
              <a:tabLst>
                <a:tab pos="457200" algn="l"/>
              </a:tabLst>
            </a:pPr>
            <a:r>
              <a:rPr lang="sl-SI" sz="1200" dirty="0" smtClean="0">
                <a:ea typeface="Times New Roman"/>
              </a:rPr>
              <a:t>2. Pogovor </a:t>
            </a:r>
            <a:r>
              <a:rPr lang="sl-SI" sz="1200" dirty="0">
                <a:ea typeface="Times New Roman"/>
              </a:rPr>
              <a:t>z učencem, pri katerem se je zgodila kršitev –učencu se odpre vzgojna mapa v šolski svetovalni službi, učitelj seznani starše (osebno, telefonsko, pisno, preko elektronske pošte).</a:t>
            </a:r>
            <a:endParaRPr lang="sl-SI" sz="1200" dirty="0" smtClean="0">
              <a:ea typeface="Times New Roman"/>
            </a:endParaRPr>
          </a:p>
          <a:p>
            <a:pPr marL="0" indent="0" algn="just">
              <a:spcAft>
                <a:spcPts val="0"/>
              </a:spcAft>
              <a:buNone/>
            </a:pPr>
            <a:r>
              <a:rPr lang="sl-SI" sz="1200" dirty="0" smtClean="0">
                <a:ea typeface="Times New Roman"/>
              </a:rPr>
              <a:t>3. Povečan nadzor.</a:t>
            </a:r>
          </a:p>
          <a:p>
            <a:pPr marL="0" indent="0" algn="just">
              <a:spcAft>
                <a:spcPts val="0"/>
              </a:spcAft>
              <a:buNone/>
            </a:pPr>
            <a:r>
              <a:rPr lang="sl-SI" sz="1200" dirty="0" smtClean="0">
                <a:ea typeface="Times New Roman"/>
              </a:rPr>
              <a:t>4. Mediacija.</a:t>
            </a:r>
          </a:p>
          <a:p>
            <a:pPr marL="0" indent="0" algn="just">
              <a:spcAft>
                <a:spcPts val="0"/>
              </a:spcAft>
              <a:buNone/>
            </a:pPr>
            <a:r>
              <a:rPr lang="sl-SI" sz="1200" dirty="0" smtClean="0">
                <a:ea typeface="Times New Roman"/>
              </a:rPr>
              <a:t>5. Restitucija </a:t>
            </a:r>
            <a:r>
              <a:rPr lang="sl-SI" sz="1200" dirty="0">
                <a:ea typeface="Times New Roman"/>
              </a:rPr>
              <a:t>(oddolžitev, nadomestitev) z obvestilom staršem po presoji </a:t>
            </a:r>
            <a:r>
              <a:rPr lang="sl-SI" sz="1200" dirty="0" smtClean="0">
                <a:ea typeface="Times New Roman"/>
              </a:rPr>
              <a:t>učitelja.</a:t>
            </a:r>
          </a:p>
          <a:p>
            <a:pPr marL="0" lvl="0" indent="0" algn="just">
              <a:buNone/>
              <a:tabLst>
                <a:tab pos="457200" algn="l"/>
              </a:tabLst>
            </a:pPr>
            <a:r>
              <a:rPr lang="sl-SI" sz="1200" dirty="0" smtClean="0">
                <a:ea typeface="Times New Roman"/>
              </a:rPr>
              <a:t>6. Prepovedi </a:t>
            </a:r>
            <a:r>
              <a:rPr lang="sl-SI" sz="1200" dirty="0">
                <a:ea typeface="Times New Roman"/>
              </a:rPr>
              <a:t>z obvestilom </a:t>
            </a:r>
            <a:r>
              <a:rPr lang="sl-SI" sz="1200" dirty="0" smtClean="0">
                <a:ea typeface="Times New Roman"/>
              </a:rPr>
              <a:t>staršev.</a:t>
            </a:r>
            <a:endParaRPr lang="sl-SI" sz="1200" dirty="0">
              <a:ea typeface="Times New Roman"/>
            </a:endParaRPr>
          </a:p>
          <a:p>
            <a:pPr marL="0" lvl="0" indent="0" algn="just">
              <a:buNone/>
              <a:tabLst>
                <a:tab pos="457200" algn="l"/>
              </a:tabLst>
            </a:pPr>
            <a:r>
              <a:rPr lang="sl-SI" sz="1200" dirty="0" smtClean="0">
                <a:ea typeface="Times New Roman"/>
              </a:rPr>
              <a:t>7. Začasen </a:t>
            </a:r>
            <a:r>
              <a:rPr lang="sl-SI" sz="1200" dirty="0">
                <a:ea typeface="Times New Roman"/>
              </a:rPr>
              <a:t>umik učenca od </a:t>
            </a:r>
            <a:r>
              <a:rPr lang="sl-SI" sz="1200" dirty="0" smtClean="0">
                <a:ea typeface="Times New Roman"/>
              </a:rPr>
              <a:t>pouka – št. 15:</a:t>
            </a:r>
          </a:p>
          <a:p>
            <a:pPr lvl="0" algn="just">
              <a:buFont typeface="Times New Roman"/>
              <a:buChar char="-"/>
              <a:tabLst>
                <a:tab pos="914400" algn="l"/>
              </a:tabLst>
            </a:pPr>
            <a:r>
              <a:rPr lang="sl-SI" sz="1200" dirty="0">
                <a:ea typeface="Times New Roman"/>
              </a:rPr>
              <a:t>Učenec je poslan od pouka v spremstvu </a:t>
            </a:r>
            <a:r>
              <a:rPr lang="sl-SI" sz="1200" dirty="0" smtClean="0">
                <a:ea typeface="Times New Roman"/>
              </a:rPr>
              <a:t>sošolca/sošolke.</a:t>
            </a:r>
          </a:p>
          <a:p>
            <a:pPr lvl="0" algn="just">
              <a:buFont typeface="Times New Roman"/>
              <a:buChar char="-"/>
              <a:tabLst>
                <a:tab pos="914400" algn="l"/>
              </a:tabLst>
            </a:pPr>
            <a:r>
              <a:rPr lang="sl-SI" sz="1200" dirty="0">
                <a:ea typeface="Times New Roman"/>
              </a:rPr>
              <a:t>Ko učitelj pošlje učenca od pouka, mu določi </a:t>
            </a:r>
            <a:r>
              <a:rPr lang="sl-SI" sz="1200" dirty="0" smtClean="0">
                <a:ea typeface="Times New Roman"/>
              </a:rPr>
              <a:t>nalogo.</a:t>
            </a:r>
          </a:p>
          <a:p>
            <a:pPr lvl="0" algn="just">
              <a:buFont typeface="Times New Roman"/>
              <a:buChar char="-"/>
              <a:tabLst>
                <a:tab pos="914400" algn="l"/>
              </a:tabLst>
            </a:pPr>
            <a:r>
              <a:rPr lang="sl-SI" sz="1200" dirty="0">
                <a:ea typeface="Times New Roman"/>
              </a:rPr>
              <a:t>5 minut pred koncem ure se vrne k pouku in pokaže opravljeno nalogo </a:t>
            </a:r>
            <a:r>
              <a:rPr lang="sl-SI" sz="1200" dirty="0" smtClean="0">
                <a:ea typeface="Times New Roman"/>
              </a:rPr>
              <a:t>.</a:t>
            </a:r>
          </a:p>
          <a:p>
            <a:pPr lvl="0" algn="just">
              <a:buFont typeface="Times New Roman"/>
              <a:buChar char="-"/>
              <a:tabLst>
                <a:tab pos="914400" algn="l"/>
              </a:tabLst>
            </a:pPr>
            <a:r>
              <a:rPr lang="sl-SI" sz="1200" dirty="0">
                <a:ea typeface="Times New Roman"/>
              </a:rPr>
              <a:t>Neopravljena zadolžitev se beleži kot manjkajoča domača </a:t>
            </a:r>
            <a:r>
              <a:rPr lang="sl-SI" sz="1200" dirty="0" smtClean="0">
                <a:ea typeface="Times New Roman"/>
              </a:rPr>
              <a:t>naloga.</a:t>
            </a:r>
          </a:p>
          <a:p>
            <a:pPr lvl="0" algn="just">
              <a:buFont typeface="Times New Roman"/>
              <a:buChar char="-"/>
              <a:tabLst>
                <a:tab pos="914400" algn="l"/>
              </a:tabLst>
            </a:pPr>
            <a:r>
              <a:rPr lang="sl-SI" sz="1200" dirty="0">
                <a:ea typeface="Times New Roman"/>
              </a:rPr>
              <a:t>Po TREH ZAPOREDNIH odstranitvah učenca od istega predmeta, učitelj povabi starše na govorilno </a:t>
            </a:r>
            <a:r>
              <a:rPr lang="sl-SI" sz="1200" dirty="0" smtClean="0">
                <a:ea typeface="Times New Roman"/>
              </a:rPr>
              <a:t>uro.</a:t>
            </a:r>
          </a:p>
          <a:p>
            <a:pPr lvl="0" algn="just">
              <a:buFont typeface="Times New Roman"/>
              <a:buChar char="-"/>
              <a:tabLst>
                <a:tab pos="914400" algn="l"/>
              </a:tabLst>
            </a:pPr>
            <a:r>
              <a:rPr lang="sl-SI" sz="1200" dirty="0">
                <a:ea typeface="Times New Roman"/>
              </a:rPr>
              <a:t>Po PETIH vpisih v </a:t>
            </a:r>
            <a:r>
              <a:rPr lang="sl-SI" sz="1200" dirty="0" smtClean="0">
                <a:ea typeface="Times New Roman"/>
              </a:rPr>
              <a:t>Lo.Polis </a:t>
            </a:r>
            <a:r>
              <a:rPr lang="sl-SI" sz="1200" dirty="0">
                <a:ea typeface="Times New Roman"/>
              </a:rPr>
              <a:t>o občasnih odstranitvah učenca od pouka pri različnih predmetih, razrednik povabi starše na govorilno </a:t>
            </a:r>
            <a:r>
              <a:rPr lang="sl-SI" sz="1200" dirty="0" smtClean="0">
                <a:ea typeface="Times New Roman"/>
              </a:rPr>
              <a:t>uro</a:t>
            </a:r>
            <a:r>
              <a:rPr lang="sl-SI" sz="1200" b="1" dirty="0" smtClean="0">
                <a:ea typeface="Times New Roman"/>
              </a:rPr>
              <a:t>.</a:t>
            </a:r>
          </a:p>
        </p:txBody>
      </p:sp>
      <p:sp>
        <p:nvSpPr>
          <p:cNvPr id="4" name="Pravokotnik 3"/>
          <p:cNvSpPr/>
          <p:nvPr/>
        </p:nvSpPr>
        <p:spPr>
          <a:xfrm>
            <a:off x="265719" y="4861501"/>
            <a:ext cx="8640960" cy="738664"/>
          </a:xfrm>
          <a:prstGeom prst="rect">
            <a:avLst/>
          </a:prstGeom>
        </p:spPr>
        <p:txBody>
          <a:bodyPr wrap="square">
            <a:spAutoFit/>
          </a:bodyPr>
          <a:lstStyle/>
          <a:p>
            <a:pPr algn="just">
              <a:spcAft>
                <a:spcPts val="0"/>
              </a:spcAft>
            </a:pPr>
            <a:r>
              <a:rPr lang="sl-SI" sz="1200" dirty="0">
                <a:ea typeface="Times New Roman"/>
              </a:rPr>
              <a:t>V primeru, da zgoraj navedeni postopki niso uspešni, motečega učenca prevzamejo starši. Šola skupaj s starši in po potrebi z ustreznimi institucijami poišče druge, ustreznejše oblike dela z otrokom.</a:t>
            </a:r>
            <a:endParaRPr lang="sl-SI" sz="1200" dirty="0" smtClean="0">
              <a:effectLst/>
              <a:ea typeface="Times New Roman"/>
            </a:endParaRPr>
          </a:p>
          <a:p>
            <a:pPr algn="just">
              <a:spcAft>
                <a:spcPts val="0"/>
              </a:spcAft>
            </a:pPr>
            <a:r>
              <a:rPr lang="sl-SI" dirty="0">
                <a:ea typeface="Times New Roman"/>
              </a:rPr>
              <a:t> </a:t>
            </a:r>
            <a:endParaRPr lang="sl-SI" sz="1600" dirty="0">
              <a:effectLst/>
              <a:latin typeface="Times New Roman"/>
              <a:ea typeface="Times New Roman"/>
            </a:endParaRPr>
          </a:p>
        </p:txBody>
      </p:sp>
      <p:sp>
        <p:nvSpPr>
          <p:cNvPr id="6" name="Označba mesta številke diapozitiva 5"/>
          <p:cNvSpPr>
            <a:spLocks noGrp="1"/>
          </p:cNvSpPr>
          <p:nvPr>
            <p:ph type="sldNum" sz="quarter" idx="12"/>
          </p:nvPr>
        </p:nvSpPr>
        <p:spPr/>
        <p:txBody>
          <a:bodyPr/>
          <a:lstStyle/>
          <a:p>
            <a:fld id="{C1098D97-D47F-4185-AB0A-1FBD1691CD49}" type="slidenum">
              <a:rPr lang="sl-SI" smtClean="0"/>
              <a:pPr/>
              <a:t>33</a:t>
            </a:fld>
            <a:endParaRPr lang="sl-SI"/>
          </a:p>
        </p:txBody>
      </p:sp>
    </p:spTree>
    <p:extLst>
      <p:ext uri="{BB962C8B-B14F-4D97-AF65-F5344CB8AC3E}">
        <p14:creationId xmlns:p14="http://schemas.microsoft.com/office/powerpoint/2010/main" val="23279571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1"/>
          <p:cNvSpPr txBox="1">
            <a:spLocks/>
          </p:cNvSpPr>
          <p:nvPr/>
        </p:nvSpPr>
        <p:spPr>
          <a:xfrm>
            <a:off x="395536" y="116632"/>
            <a:ext cx="7886700" cy="4680520"/>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endParaRPr lang="sl-SI" sz="1400" b="1" dirty="0">
              <a:solidFill>
                <a:srgbClr val="002060"/>
              </a:solidFill>
              <a:latin typeface="Calibri" panose="020F0502020204030204" pitchFamily="34" charset="0"/>
            </a:endParaRPr>
          </a:p>
          <a:p>
            <a:pPr algn="ctr"/>
            <a:endParaRPr lang="sl-SI" sz="1400" b="1" dirty="0" smtClean="0">
              <a:solidFill>
                <a:srgbClr val="002060"/>
              </a:solidFill>
              <a:latin typeface="Calibri" panose="020F0502020204030204" pitchFamily="34" charset="0"/>
            </a:endParaRPr>
          </a:p>
          <a:p>
            <a:pPr algn="ctr"/>
            <a:r>
              <a:rPr lang="sl-SI" sz="1400" b="1" dirty="0" smtClean="0">
                <a:solidFill>
                  <a:srgbClr val="002060"/>
                </a:solidFill>
                <a:latin typeface="Calibri" panose="020F0502020204030204" pitchFamily="34" charset="0"/>
              </a:rPr>
              <a:t>ČE TE STISKA STISKA …</a:t>
            </a:r>
          </a:p>
          <a:p>
            <a:pPr algn="ctr"/>
            <a:endParaRPr lang="sl-SI" sz="1400" dirty="0">
              <a:latin typeface="Calibri" panose="020F0502020204030204" pitchFamily="34" charset="0"/>
            </a:endParaRPr>
          </a:p>
          <a:p>
            <a:pPr algn="ctr"/>
            <a:endParaRPr lang="sl-SI" sz="1400" b="1" dirty="0" smtClean="0">
              <a:solidFill>
                <a:srgbClr val="002060"/>
              </a:solidFill>
              <a:latin typeface="Calibri" panose="020F0502020204030204" pitchFamily="34" charset="0"/>
            </a:endParaRPr>
          </a:p>
          <a:p>
            <a:pPr algn="just"/>
            <a:endParaRPr lang="sl-SI" sz="1200" b="1" dirty="0" smtClean="0">
              <a:solidFill>
                <a:srgbClr val="002060"/>
              </a:solidFill>
              <a:latin typeface="Calibri" panose="020F0502020204030204" pitchFamily="34" charset="0"/>
            </a:endParaRPr>
          </a:p>
          <a:p>
            <a:pPr algn="just"/>
            <a:endParaRPr lang="sl-SI" sz="1300" dirty="0" smtClean="0">
              <a:latin typeface="Calibri" panose="020F0502020204030204" pitchFamily="34" charset="0"/>
            </a:endParaRPr>
          </a:p>
        </p:txBody>
      </p:sp>
      <p:graphicFrame>
        <p:nvGraphicFramePr>
          <p:cNvPr id="2" name="Tabela 1"/>
          <p:cNvGraphicFramePr>
            <a:graphicFrameLocks noGrp="1"/>
          </p:cNvGraphicFramePr>
          <p:nvPr>
            <p:extLst>
              <p:ext uri="{D42A27DB-BD31-4B8C-83A1-F6EECF244321}">
                <p14:modId xmlns:p14="http://schemas.microsoft.com/office/powerpoint/2010/main" val="1189611127"/>
              </p:ext>
            </p:extLst>
          </p:nvPr>
        </p:nvGraphicFramePr>
        <p:xfrm>
          <a:off x="755575" y="980728"/>
          <a:ext cx="7526661" cy="5405120"/>
        </p:xfrm>
        <a:graphic>
          <a:graphicData uri="http://schemas.openxmlformats.org/drawingml/2006/table">
            <a:tbl>
              <a:tblPr firstRow="1" bandRow="1">
                <a:tableStyleId>{93296810-A885-4BE3-A3E7-6D5BEEA58F35}</a:tableStyleId>
              </a:tblPr>
              <a:tblGrid>
                <a:gridCol w="2508887"/>
                <a:gridCol w="2508887"/>
                <a:gridCol w="2508887"/>
              </a:tblGrid>
              <a:tr h="370840">
                <a:tc>
                  <a:txBody>
                    <a:bodyPr/>
                    <a:lstStyle/>
                    <a:p>
                      <a:pPr algn="ctr"/>
                      <a:r>
                        <a:rPr lang="sl-SI" dirty="0" smtClean="0"/>
                        <a:t>ČE …</a:t>
                      </a:r>
                      <a:endParaRPr lang="sl-SI" dirty="0"/>
                    </a:p>
                  </a:txBody>
                  <a:tcPr/>
                </a:tc>
                <a:tc>
                  <a:txBody>
                    <a:bodyPr/>
                    <a:lstStyle/>
                    <a:p>
                      <a:pPr algn="ctr"/>
                      <a:r>
                        <a:rPr lang="sl-SI" dirty="0" smtClean="0"/>
                        <a:t>NA KOGA SE OBRNITI …</a:t>
                      </a:r>
                      <a:endParaRPr lang="sl-SI" dirty="0"/>
                    </a:p>
                  </a:txBody>
                  <a:tcPr/>
                </a:tc>
                <a:tc>
                  <a:txBody>
                    <a:bodyPr/>
                    <a:lstStyle/>
                    <a:p>
                      <a:pPr algn="ctr"/>
                      <a:r>
                        <a:rPr lang="sl-SI" dirty="0" smtClean="0"/>
                        <a:t>ZAKAJ</a:t>
                      </a:r>
                      <a:r>
                        <a:rPr lang="sl-SI" baseline="0" dirty="0" smtClean="0"/>
                        <a:t> SE TO SPLAČA ???</a:t>
                      </a:r>
                      <a:endParaRPr lang="sl-SI" dirty="0"/>
                    </a:p>
                  </a:txBody>
                  <a:tcPr/>
                </a:tc>
              </a:tr>
              <a:tr h="370840">
                <a:tc>
                  <a:txBody>
                    <a:bodyPr/>
                    <a:lstStyle/>
                    <a:p>
                      <a:r>
                        <a:rPr lang="sl-SI" sz="1200" dirty="0" smtClean="0"/>
                        <a:t>… sem pozabil domačo nalogo, plakat, zvezek, pripomočke …</a:t>
                      </a:r>
                      <a:endParaRPr lang="sl-SI" sz="1200" dirty="0"/>
                    </a:p>
                  </a:txBody>
                  <a:tcPr/>
                </a:tc>
                <a:tc>
                  <a:txBody>
                    <a:bodyPr/>
                    <a:lstStyle/>
                    <a:p>
                      <a:r>
                        <a:rPr lang="sl-SI" sz="1200" dirty="0" smtClean="0"/>
                        <a:t>- povej učitelju ob</a:t>
                      </a:r>
                      <a:r>
                        <a:rPr lang="sl-SI" sz="1200" baseline="0" dirty="0" smtClean="0"/>
                        <a:t> začetku ure</a:t>
                      </a:r>
                      <a:endParaRPr lang="sl-SI" sz="1200" dirty="0"/>
                    </a:p>
                  </a:txBody>
                  <a:tcPr/>
                </a:tc>
                <a:tc>
                  <a:txBody>
                    <a:bodyPr/>
                    <a:lstStyle/>
                    <a:p>
                      <a:r>
                        <a:rPr lang="sl-SI" sz="1200" dirty="0" smtClean="0"/>
                        <a:t>- pokažeš, da si iskren in odgovoren</a:t>
                      </a:r>
                      <a:endParaRPr lang="sl-SI" sz="1200" dirty="0"/>
                    </a:p>
                  </a:txBody>
                  <a:tcPr/>
                </a:tc>
              </a:tr>
              <a:tr h="370840">
                <a:tc>
                  <a:txBody>
                    <a:bodyPr/>
                    <a:lstStyle/>
                    <a:p>
                      <a:r>
                        <a:rPr lang="sl-SI" sz="1200" dirty="0" smtClean="0"/>
                        <a:t>… bi rad nujno telefoniral domov</a:t>
                      </a:r>
                      <a:endParaRPr lang="sl-SI" sz="1200" dirty="0"/>
                    </a:p>
                  </a:txBody>
                  <a:tcPr/>
                </a:tc>
                <a:tc>
                  <a:txBody>
                    <a:bodyPr/>
                    <a:lstStyle/>
                    <a:p>
                      <a:r>
                        <a:rPr lang="sl-SI" sz="1200" dirty="0" smtClean="0"/>
                        <a:t>- povej učitelju, prosi v tajništvu</a:t>
                      </a:r>
                      <a:endParaRPr lang="sl-SI" sz="1200" dirty="0"/>
                    </a:p>
                  </a:txBody>
                  <a:tcPr/>
                </a:tc>
                <a:tc>
                  <a:txBody>
                    <a:bodyPr/>
                    <a:lstStyle/>
                    <a:p>
                      <a:r>
                        <a:rPr lang="sl-SI" sz="1200" dirty="0" smtClean="0"/>
                        <a:t>- gotovo boš lahko telefoniral domov</a:t>
                      </a:r>
                      <a:endParaRPr lang="sl-SI" sz="1200" dirty="0"/>
                    </a:p>
                  </a:txBody>
                  <a:tcPr/>
                </a:tc>
              </a:tr>
              <a:tr h="370840">
                <a:tc>
                  <a:txBody>
                    <a:bodyPr/>
                    <a:lstStyle/>
                    <a:p>
                      <a:r>
                        <a:rPr lang="sl-SI" sz="1200" dirty="0" smtClean="0"/>
                        <a:t>… ti je slabo, te kaj boli</a:t>
                      </a:r>
                      <a:endParaRPr lang="sl-SI" sz="1200" dirty="0"/>
                    </a:p>
                  </a:txBody>
                  <a:tcPr/>
                </a:tc>
                <a:tc>
                  <a:txBody>
                    <a:bodyPr/>
                    <a:lstStyle/>
                    <a:p>
                      <a:r>
                        <a:rPr lang="sl-SI" sz="1200" dirty="0" smtClean="0"/>
                        <a:t>- povej učitelju v razredu</a:t>
                      </a:r>
                      <a:endParaRPr lang="sl-SI" sz="1200" dirty="0"/>
                    </a:p>
                  </a:txBody>
                  <a:tcPr/>
                </a:tc>
                <a:tc>
                  <a:txBody>
                    <a:bodyPr/>
                    <a:lstStyle/>
                    <a:p>
                      <a:r>
                        <a:rPr lang="sl-SI" sz="1200" dirty="0" smtClean="0"/>
                        <a:t>- šolsko delo zahteva zdravega  </a:t>
                      </a:r>
                    </a:p>
                    <a:p>
                      <a:r>
                        <a:rPr lang="sl-SI" sz="1200" dirty="0" smtClean="0"/>
                        <a:t>  učenca</a:t>
                      </a:r>
                      <a:endParaRPr lang="sl-SI" sz="1200" dirty="0"/>
                    </a:p>
                  </a:txBody>
                  <a:tcPr/>
                </a:tc>
              </a:tr>
              <a:tr h="370840">
                <a:tc>
                  <a:txBody>
                    <a:bodyPr/>
                    <a:lstStyle/>
                    <a:p>
                      <a:r>
                        <a:rPr lang="sl-SI" sz="1200" dirty="0" smtClean="0"/>
                        <a:t>…</a:t>
                      </a:r>
                      <a:r>
                        <a:rPr lang="sl-SI" sz="1200" baseline="0" dirty="0" smtClean="0"/>
                        <a:t> si izgubil ključe, športno opremo …</a:t>
                      </a:r>
                      <a:endParaRPr lang="sl-SI" sz="1200" dirty="0"/>
                    </a:p>
                  </a:txBody>
                  <a:tcPr/>
                </a:tc>
                <a:tc>
                  <a:txBody>
                    <a:bodyPr/>
                    <a:lstStyle/>
                    <a:p>
                      <a:r>
                        <a:rPr lang="sl-SI" sz="1200" dirty="0" smtClean="0"/>
                        <a:t>- povej učitelju, ki je v bližini,    </a:t>
                      </a:r>
                    </a:p>
                    <a:p>
                      <a:r>
                        <a:rPr lang="sl-SI" sz="1200" dirty="0" smtClean="0"/>
                        <a:t>  povprašaj </a:t>
                      </a:r>
                      <a:r>
                        <a:rPr lang="sl-SI" sz="1200" baseline="0" dirty="0" smtClean="0"/>
                        <a:t>v tajništvu šole</a:t>
                      </a:r>
                      <a:endParaRPr lang="sl-SI" sz="1200" dirty="0"/>
                    </a:p>
                  </a:txBody>
                  <a:tcPr/>
                </a:tc>
                <a:tc>
                  <a:txBody>
                    <a:bodyPr/>
                    <a:lstStyle/>
                    <a:p>
                      <a:pPr marL="87313" indent="-87313">
                        <a:buFontTx/>
                        <a:buChar char="-"/>
                      </a:pPr>
                      <a:r>
                        <a:rPr lang="sl-SI" sz="1200" dirty="0" smtClean="0"/>
                        <a:t>če ne poveš, ne bo nihče</a:t>
                      </a:r>
                      <a:r>
                        <a:rPr lang="sl-SI" sz="1200" baseline="0" dirty="0" smtClean="0"/>
                        <a:t> vedel, niti  ti pomagal oz. svetoval, kje poiskati izgubljene stvari</a:t>
                      </a:r>
                      <a:endParaRPr lang="sl-SI" sz="1200" dirty="0"/>
                    </a:p>
                  </a:txBody>
                  <a:tcPr/>
                </a:tc>
              </a:tr>
              <a:tr h="370840">
                <a:tc>
                  <a:txBody>
                    <a:bodyPr/>
                    <a:lstStyle/>
                    <a:p>
                      <a:r>
                        <a:rPr lang="sl-SI" sz="1200" dirty="0" smtClean="0"/>
                        <a:t>… te je strah pred pisnim ali ustnim </a:t>
                      </a:r>
                    </a:p>
                    <a:p>
                      <a:r>
                        <a:rPr lang="sl-SI" sz="1200" dirty="0" smtClean="0"/>
                        <a:t>    ocenjevanjem,</a:t>
                      </a:r>
                    </a:p>
                    <a:p>
                      <a:r>
                        <a:rPr lang="sl-SI" sz="1200" dirty="0" smtClean="0"/>
                        <a:t>… te je strah določenega predmeta</a:t>
                      </a:r>
                      <a:endParaRPr lang="sl-SI" sz="1200" dirty="0"/>
                    </a:p>
                  </a:txBody>
                  <a:tcPr/>
                </a:tc>
                <a:tc>
                  <a:txBody>
                    <a:bodyPr/>
                    <a:lstStyle/>
                    <a:p>
                      <a:pPr marL="0" indent="0">
                        <a:buFontTx/>
                        <a:buNone/>
                      </a:pPr>
                      <a:r>
                        <a:rPr lang="sl-SI" sz="1200" dirty="0" smtClean="0"/>
                        <a:t>- povej razredniku,</a:t>
                      </a:r>
                      <a:r>
                        <a:rPr lang="sl-SI" sz="1200" baseline="0" dirty="0" smtClean="0"/>
                        <a:t> učitelju pri tem </a:t>
                      </a:r>
                    </a:p>
                    <a:p>
                      <a:pPr marL="0" indent="0">
                        <a:buFontTx/>
                        <a:buNone/>
                      </a:pPr>
                      <a:r>
                        <a:rPr lang="sl-SI" sz="1200" baseline="0" dirty="0" smtClean="0"/>
                        <a:t>  predmetu, svetovalni službi</a:t>
                      </a:r>
                      <a:endParaRPr lang="sl-SI" sz="1200" dirty="0"/>
                    </a:p>
                  </a:txBody>
                  <a:tcPr/>
                </a:tc>
                <a:tc>
                  <a:txBody>
                    <a:bodyPr/>
                    <a:lstStyle/>
                    <a:p>
                      <a:r>
                        <a:rPr lang="sl-SI" sz="1200" dirty="0" smtClean="0"/>
                        <a:t>- pogovor in načrt za</a:t>
                      </a:r>
                      <a:r>
                        <a:rPr lang="sl-SI" sz="1200" baseline="0" dirty="0" smtClean="0"/>
                        <a:t> nadaljnje delo je  </a:t>
                      </a:r>
                    </a:p>
                    <a:p>
                      <a:r>
                        <a:rPr lang="sl-SI" sz="1200" baseline="0" dirty="0" smtClean="0"/>
                        <a:t>  boljše kot vse oblike umika,</a:t>
                      </a:r>
                    </a:p>
                    <a:p>
                      <a:r>
                        <a:rPr lang="sl-SI" sz="1200" baseline="0" dirty="0" smtClean="0"/>
                        <a:t>  o strahu je treba govoriti</a:t>
                      </a:r>
                      <a:endParaRPr lang="sl-SI" sz="1200" dirty="0"/>
                    </a:p>
                  </a:txBody>
                  <a:tcPr/>
                </a:tc>
              </a:tr>
              <a:tr h="370840">
                <a:tc>
                  <a:txBody>
                    <a:bodyPr/>
                    <a:lstStyle/>
                    <a:p>
                      <a:r>
                        <a:rPr lang="sl-SI" sz="1200" dirty="0" smtClean="0"/>
                        <a:t>… te je strah povedati staršem o   </a:t>
                      </a:r>
                    </a:p>
                    <a:p>
                      <a:r>
                        <a:rPr lang="sl-SI" sz="1200" dirty="0" smtClean="0"/>
                        <a:t>    neuspehu,</a:t>
                      </a:r>
                      <a:r>
                        <a:rPr lang="sl-SI" sz="1200" baseline="0" dirty="0" smtClean="0"/>
                        <a:t> o prejeti kazni …</a:t>
                      </a:r>
                      <a:endParaRPr lang="sl-SI" sz="1200" dirty="0"/>
                    </a:p>
                  </a:txBody>
                  <a:tcPr/>
                </a:tc>
                <a:tc>
                  <a:txBody>
                    <a:bodyPr/>
                    <a:lstStyle/>
                    <a:p>
                      <a:r>
                        <a:rPr lang="sl-SI" sz="1200" dirty="0" smtClean="0"/>
                        <a:t>- povej razredniku,</a:t>
                      </a:r>
                      <a:r>
                        <a:rPr lang="sl-SI" sz="1200" baseline="0" dirty="0" smtClean="0"/>
                        <a:t> učitelju ali  </a:t>
                      </a:r>
                    </a:p>
                    <a:p>
                      <a:r>
                        <a:rPr lang="sl-SI" sz="1200" baseline="0" dirty="0" smtClean="0"/>
                        <a:t>  svetovalni službi</a:t>
                      </a:r>
                      <a:endParaRPr lang="sl-SI" sz="1200" dirty="0"/>
                    </a:p>
                  </a:txBody>
                  <a:tcPr/>
                </a:tc>
                <a:tc>
                  <a:txBody>
                    <a:bodyPr/>
                    <a:lstStyle/>
                    <a:p>
                      <a:pPr marL="87313" indent="-87313">
                        <a:buFontTx/>
                        <a:buChar char="-"/>
                      </a:pPr>
                      <a:r>
                        <a:rPr lang="sl-SI" sz="1200" dirty="0" smtClean="0"/>
                        <a:t>ob podpori boš zmogel, teža </a:t>
                      </a:r>
                    </a:p>
                    <a:p>
                      <a:pPr marL="0" indent="0">
                        <a:buFontTx/>
                        <a:buNone/>
                      </a:pPr>
                      <a:r>
                        <a:rPr lang="sl-SI" sz="1200" dirty="0" smtClean="0"/>
                        <a:t>   prikrivanja bo manjša</a:t>
                      </a:r>
                      <a:endParaRPr lang="sl-SI" sz="1200" dirty="0"/>
                    </a:p>
                  </a:txBody>
                  <a:tcPr/>
                </a:tc>
              </a:tr>
              <a:tr h="370840">
                <a:tc>
                  <a:txBody>
                    <a:bodyPr/>
                    <a:lstStyle/>
                    <a:p>
                      <a:r>
                        <a:rPr lang="sl-SI" sz="1200" dirty="0" smtClean="0"/>
                        <a:t>… ne najdeš knjige, ki bi jo moral  </a:t>
                      </a:r>
                    </a:p>
                    <a:p>
                      <a:r>
                        <a:rPr lang="sl-SI" sz="1200" dirty="0" smtClean="0"/>
                        <a:t>    vrniti v knjižnico</a:t>
                      </a:r>
                      <a:endParaRPr lang="sl-SI" sz="1200" dirty="0"/>
                    </a:p>
                  </a:txBody>
                  <a:tcPr/>
                </a:tc>
                <a:tc>
                  <a:txBody>
                    <a:bodyPr/>
                    <a:lstStyle/>
                    <a:p>
                      <a:r>
                        <a:rPr lang="sl-SI" sz="1200" dirty="0" smtClean="0"/>
                        <a:t>- povej knjižničarki</a:t>
                      </a:r>
                      <a:endParaRPr lang="sl-SI" sz="1200" dirty="0"/>
                    </a:p>
                  </a:txBody>
                  <a:tcPr/>
                </a:tc>
                <a:tc>
                  <a:txBody>
                    <a:bodyPr/>
                    <a:lstStyle/>
                    <a:p>
                      <a:pPr marL="87313" indent="-87313">
                        <a:buFontTx/>
                        <a:buChar char="-"/>
                      </a:pPr>
                      <a:r>
                        <a:rPr lang="sl-SI" sz="1200" dirty="0" smtClean="0"/>
                        <a:t>pokažeš,</a:t>
                      </a:r>
                      <a:r>
                        <a:rPr lang="sl-SI" sz="1200" baseline="0" dirty="0" smtClean="0"/>
                        <a:t> da si odgovoren, skupaj bosta poiskala najprimernejšo rešitev</a:t>
                      </a:r>
                      <a:endParaRPr lang="sl-SI" sz="1200" dirty="0"/>
                    </a:p>
                  </a:txBody>
                  <a:tcPr/>
                </a:tc>
              </a:tr>
              <a:tr h="370840">
                <a:tc>
                  <a:txBody>
                    <a:bodyPr/>
                    <a:lstStyle/>
                    <a:p>
                      <a:r>
                        <a:rPr lang="sl-SI" sz="1200" dirty="0" smtClean="0"/>
                        <a:t>… so te označili kot krivca za stvar, ki </a:t>
                      </a:r>
                    </a:p>
                    <a:p>
                      <a:r>
                        <a:rPr lang="sl-SI" sz="1200" dirty="0" smtClean="0"/>
                        <a:t>    je nisi storil</a:t>
                      </a:r>
                      <a:endParaRPr lang="sl-SI" sz="1200" dirty="0"/>
                    </a:p>
                  </a:txBody>
                  <a:tcPr/>
                </a:tc>
                <a:tc>
                  <a:txBody>
                    <a:bodyPr/>
                    <a:lstStyle/>
                    <a:p>
                      <a:r>
                        <a:rPr lang="sl-SI" sz="1200" dirty="0" smtClean="0"/>
                        <a:t>- povej razredniku</a:t>
                      </a:r>
                      <a:r>
                        <a:rPr lang="sl-SI" sz="1200" baseline="0" dirty="0" smtClean="0"/>
                        <a:t> ali svetovalni službi</a:t>
                      </a:r>
                      <a:endParaRPr lang="sl-SI" sz="1200" dirty="0"/>
                    </a:p>
                  </a:txBody>
                  <a:tcPr/>
                </a:tc>
                <a:tc>
                  <a:txBody>
                    <a:bodyPr/>
                    <a:lstStyle/>
                    <a:p>
                      <a:pPr marL="87313" indent="-87313">
                        <a:buFontTx/>
                        <a:buChar char="-"/>
                      </a:pPr>
                      <a:r>
                        <a:rPr lang="sl-SI" sz="1200" dirty="0" smtClean="0"/>
                        <a:t>prav je da se ceniš in ne prevzemaš tujih bremen</a:t>
                      </a:r>
                      <a:endParaRPr lang="sl-SI" sz="1200" dirty="0"/>
                    </a:p>
                  </a:txBody>
                  <a:tcPr/>
                </a:tc>
              </a:tr>
              <a:tr h="370840">
                <a:tc>
                  <a:txBody>
                    <a:bodyPr/>
                    <a:lstStyle/>
                    <a:p>
                      <a:r>
                        <a:rPr lang="sl-SI" sz="1200" dirty="0" smtClean="0"/>
                        <a:t>… ti kdo grozi</a:t>
                      </a:r>
                      <a:r>
                        <a:rPr lang="sl-SI" sz="1200" baseline="0" dirty="0" smtClean="0"/>
                        <a:t> ali te napada v šoli ali </a:t>
                      </a:r>
                    </a:p>
                    <a:p>
                      <a:r>
                        <a:rPr lang="sl-SI" sz="1200" baseline="0" dirty="0" smtClean="0"/>
                        <a:t>    na poti v šolo in iz šole </a:t>
                      </a:r>
                      <a:endParaRPr lang="sl-SI" sz="1200" dirty="0"/>
                    </a:p>
                  </a:txBody>
                  <a:tcPr/>
                </a:tc>
                <a:tc>
                  <a:txBody>
                    <a:bodyPr/>
                    <a:lstStyle/>
                    <a:p>
                      <a:r>
                        <a:rPr lang="sl-SI" sz="1200" dirty="0" smtClean="0"/>
                        <a:t>- povej razredniku ali svetovalni službi</a:t>
                      </a:r>
                      <a:endParaRPr lang="sl-SI" sz="1200" dirty="0"/>
                    </a:p>
                  </a:txBody>
                  <a:tcPr/>
                </a:tc>
                <a:tc>
                  <a:txBody>
                    <a:bodyPr/>
                    <a:lstStyle/>
                    <a:p>
                      <a:pPr marL="87313" indent="-87313">
                        <a:buFontTx/>
                        <a:buChar char="-"/>
                      </a:pPr>
                      <a:r>
                        <a:rPr lang="sl-SI" sz="1200" dirty="0" smtClean="0"/>
                        <a:t>imaš pravico biti varen, agresivno </a:t>
                      </a:r>
                    </a:p>
                    <a:p>
                      <a:pPr marL="0" indent="0">
                        <a:buFontTx/>
                        <a:buNone/>
                      </a:pPr>
                      <a:r>
                        <a:rPr lang="sl-SI" sz="1200" dirty="0" smtClean="0"/>
                        <a:t>  osebo je treba ustaviti</a:t>
                      </a:r>
                      <a:endParaRPr lang="sl-SI" sz="1200" dirty="0"/>
                    </a:p>
                  </a:txBody>
                  <a:tcPr/>
                </a:tc>
              </a:tr>
              <a:tr h="370840">
                <a:tc>
                  <a:txBody>
                    <a:bodyPr/>
                    <a:lstStyle/>
                    <a:p>
                      <a:r>
                        <a:rPr lang="sl-SI" sz="1200" dirty="0" smtClean="0"/>
                        <a:t>… si prišel v spor s sošolci,</a:t>
                      </a:r>
                      <a:r>
                        <a:rPr lang="sl-SI" sz="1200" baseline="0" dirty="0" smtClean="0"/>
                        <a:t> prijatelji in </a:t>
                      </a:r>
                    </a:p>
                    <a:p>
                      <a:r>
                        <a:rPr lang="sl-SI" sz="1200" baseline="0" dirty="0" smtClean="0"/>
                        <a:t>    te to teži</a:t>
                      </a:r>
                      <a:endParaRPr lang="sl-SI" sz="1200" dirty="0"/>
                    </a:p>
                  </a:txBody>
                  <a:tcPr/>
                </a:tc>
                <a:tc>
                  <a:txBody>
                    <a:bodyPr/>
                    <a:lstStyle/>
                    <a:p>
                      <a:pPr marL="87313" indent="-87313">
                        <a:buFontTx/>
                        <a:buChar char="-"/>
                      </a:pPr>
                      <a:r>
                        <a:rPr lang="sl-SI" sz="1200" dirty="0" smtClean="0"/>
                        <a:t>povej učitelju, svetovalni službi, </a:t>
                      </a:r>
                    </a:p>
                    <a:p>
                      <a:pPr marL="0" indent="0">
                        <a:buFontTx/>
                        <a:buNone/>
                      </a:pPr>
                      <a:r>
                        <a:rPr lang="sl-SI" sz="1200" dirty="0" smtClean="0"/>
                        <a:t>  mediatorki</a:t>
                      </a:r>
                      <a:r>
                        <a:rPr lang="sl-SI" sz="1200" baseline="0" dirty="0" smtClean="0"/>
                        <a:t>  – ga. Mariji Škrlj</a:t>
                      </a:r>
                      <a:endParaRPr lang="sl-SI" sz="1200" dirty="0"/>
                    </a:p>
                  </a:txBody>
                  <a:tcPr/>
                </a:tc>
                <a:tc>
                  <a:txBody>
                    <a:bodyPr/>
                    <a:lstStyle/>
                    <a:p>
                      <a:pPr marL="88900" indent="-88900">
                        <a:buFontTx/>
                        <a:buChar char="-"/>
                      </a:pPr>
                      <a:r>
                        <a:rPr lang="sl-SI" sz="1200" dirty="0" smtClean="0"/>
                        <a:t>ob podpori boš s sošolcem</a:t>
                      </a:r>
                      <a:r>
                        <a:rPr lang="sl-SI" sz="1200" baseline="0" dirty="0" smtClean="0"/>
                        <a:t> rešil </a:t>
                      </a:r>
                    </a:p>
                    <a:p>
                      <a:pPr marL="0" indent="0">
                        <a:buFontTx/>
                        <a:buNone/>
                      </a:pPr>
                      <a:r>
                        <a:rPr lang="sl-SI" sz="1200" baseline="0" dirty="0" smtClean="0"/>
                        <a:t>  spor tako, da bosta oba zadovoljna</a:t>
                      </a:r>
                      <a:endParaRPr lang="sl-SI" sz="1200" dirty="0"/>
                    </a:p>
                  </a:txBody>
                  <a:tcPr/>
                </a:tc>
              </a:tr>
            </a:tbl>
          </a:graphicData>
        </a:graphic>
      </p:graphicFrame>
      <p:sp>
        <p:nvSpPr>
          <p:cNvPr id="4" name="Označba mesta številke diapozitiva 3"/>
          <p:cNvSpPr>
            <a:spLocks noGrp="1"/>
          </p:cNvSpPr>
          <p:nvPr>
            <p:ph type="sldNum" sz="quarter" idx="12"/>
          </p:nvPr>
        </p:nvSpPr>
        <p:spPr/>
        <p:txBody>
          <a:bodyPr/>
          <a:lstStyle/>
          <a:p>
            <a:fld id="{C1098D97-D47F-4185-AB0A-1FBD1691CD49}" type="slidenum">
              <a:rPr lang="sl-SI" smtClean="0"/>
              <a:pPr/>
              <a:t>34</a:t>
            </a:fld>
            <a:endParaRPr lang="sl-SI"/>
          </a:p>
        </p:txBody>
      </p:sp>
    </p:spTree>
    <p:extLst>
      <p:ext uri="{BB962C8B-B14F-4D97-AF65-F5344CB8AC3E}">
        <p14:creationId xmlns:p14="http://schemas.microsoft.com/office/powerpoint/2010/main" val="18113257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1"/>
          <p:cNvSpPr txBox="1">
            <a:spLocks/>
          </p:cNvSpPr>
          <p:nvPr/>
        </p:nvSpPr>
        <p:spPr>
          <a:xfrm>
            <a:off x="467544" y="404664"/>
            <a:ext cx="7886700" cy="4824536"/>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endParaRPr lang="sl-SI" sz="1400" b="1" dirty="0" smtClean="0">
              <a:solidFill>
                <a:srgbClr val="002060"/>
              </a:solidFill>
              <a:latin typeface="Calibri" panose="020F0502020204030204" pitchFamily="34" charset="0"/>
            </a:endParaRPr>
          </a:p>
          <a:p>
            <a:pPr algn="ctr"/>
            <a:r>
              <a:rPr lang="sl-SI" sz="1400" b="1" dirty="0" smtClean="0">
                <a:solidFill>
                  <a:srgbClr val="002060"/>
                </a:solidFill>
                <a:latin typeface="Calibri" panose="020F0502020204030204" pitchFamily="34" charset="0"/>
              </a:rPr>
              <a:t>ŠOLSKI KOLEDAR 2016 /2017</a:t>
            </a:r>
          </a:p>
          <a:p>
            <a:pPr algn="ctr"/>
            <a:endParaRPr lang="sl-SI" sz="1400" dirty="0">
              <a:latin typeface="Calibri" panose="020F0502020204030204" pitchFamily="34" charset="0"/>
            </a:endParaRPr>
          </a:p>
          <a:p>
            <a:pPr algn="ctr"/>
            <a:endParaRPr lang="sl-SI" sz="1400" b="1" dirty="0" smtClean="0">
              <a:solidFill>
                <a:srgbClr val="002060"/>
              </a:solidFill>
              <a:latin typeface="Calibri" panose="020F0502020204030204" pitchFamily="34" charset="0"/>
            </a:endParaRPr>
          </a:p>
          <a:p>
            <a:pPr algn="just"/>
            <a:endParaRPr lang="sl-SI" sz="1200" b="1" dirty="0" smtClean="0">
              <a:solidFill>
                <a:srgbClr val="002060"/>
              </a:solidFill>
              <a:latin typeface="Calibri" panose="020F0502020204030204" pitchFamily="34" charset="0"/>
            </a:endParaRPr>
          </a:p>
          <a:p>
            <a:pPr algn="just"/>
            <a:endParaRPr lang="sl-SI" sz="1300" dirty="0" smtClean="0">
              <a:latin typeface="Calibri" panose="020F0502020204030204" pitchFamily="34" charset="0"/>
            </a:endParaRPr>
          </a:p>
        </p:txBody>
      </p:sp>
      <p:sp>
        <p:nvSpPr>
          <p:cNvPr id="3" name="Pravokotnik 2"/>
          <p:cNvSpPr/>
          <p:nvPr/>
        </p:nvSpPr>
        <p:spPr>
          <a:xfrm>
            <a:off x="1259632" y="1124744"/>
            <a:ext cx="4536504" cy="3754874"/>
          </a:xfrm>
          <a:prstGeom prst="rect">
            <a:avLst/>
          </a:prstGeom>
        </p:spPr>
        <p:txBody>
          <a:bodyPr wrap="square">
            <a:spAutoFit/>
          </a:bodyPr>
          <a:lstStyle/>
          <a:p>
            <a:pPr algn="just"/>
            <a:r>
              <a:rPr lang="sl-SI" sz="1400" dirty="0">
                <a:solidFill>
                  <a:schemeClr val="accent4">
                    <a:lumMod val="50000"/>
                  </a:schemeClr>
                </a:solidFill>
              </a:rPr>
              <a:t>JESENSKE POČITNICE:    </a:t>
            </a:r>
            <a:r>
              <a:rPr lang="sl-SI" sz="1400" dirty="0" smtClean="0">
                <a:solidFill>
                  <a:schemeClr val="accent4">
                    <a:lumMod val="50000"/>
                  </a:schemeClr>
                </a:solidFill>
              </a:rPr>
              <a:t>31.10</a:t>
            </a:r>
            <a:r>
              <a:rPr lang="sl-SI" sz="1400" dirty="0">
                <a:solidFill>
                  <a:schemeClr val="accent4">
                    <a:lumMod val="50000"/>
                  </a:schemeClr>
                </a:solidFill>
              </a:rPr>
              <a:t>. – </a:t>
            </a:r>
            <a:r>
              <a:rPr lang="sl-SI" sz="1400" dirty="0" smtClean="0">
                <a:solidFill>
                  <a:schemeClr val="accent4">
                    <a:lumMod val="50000"/>
                  </a:schemeClr>
                </a:solidFill>
              </a:rPr>
              <a:t>4.11.2016</a:t>
            </a:r>
          </a:p>
          <a:p>
            <a:pPr algn="just"/>
            <a:endParaRPr lang="sl-SI" sz="1400" dirty="0" smtClean="0">
              <a:solidFill>
                <a:schemeClr val="tx2">
                  <a:lumMod val="50000"/>
                </a:schemeClr>
              </a:solidFill>
            </a:endParaRPr>
          </a:p>
          <a:p>
            <a:pPr algn="just"/>
            <a:r>
              <a:rPr lang="sl-SI" sz="1400" dirty="0" smtClean="0">
                <a:solidFill>
                  <a:srgbClr val="0070C0"/>
                </a:solidFill>
              </a:rPr>
              <a:t>NOVOLETNE POČITNICE: 25.12. – 1. 1. </a:t>
            </a:r>
            <a:r>
              <a:rPr lang="sl-SI" sz="1400" smtClean="0">
                <a:solidFill>
                  <a:srgbClr val="0070C0"/>
                </a:solidFill>
              </a:rPr>
              <a:t>2017</a:t>
            </a:r>
            <a:endParaRPr lang="sl-SI" sz="1400" dirty="0" smtClean="0">
              <a:solidFill>
                <a:srgbClr val="0070C0"/>
              </a:solidFill>
            </a:endParaRPr>
          </a:p>
          <a:p>
            <a:pPr algn="just"/>
            <a:endParaRPr lang="sl-SI" sz="1400" dirty="0" smtClean="0">
              <a:solidFill>
                <a:srgbClr val="0070C0"/>
              </a:solidFill>
            </a:endParaRPr>
          </a:p>
          <a:p>
            <a:pPr algn="just"/>
            <a:r>
              <a:rPr lang="sl-SI" sz="1400" u="sng" dirty="0" smtClean="0">
                <a:solidFill>
                  <a:srgbClr val="002060"/>
                </a:solidFill>
              </a:rPr>
              <a:t>ZAKLJUČEK </a:t>
            </a:r>
            <a:r>
              <a:rPr lang="sl-SI" sz="1400" u="sng" dirty="0">
                <a:solidFill>
                  <a:srgbClr val="002060"/>
                </a:solidFill>
              </a:rPr>
              <a:t>1. OCENJEVALNEGA OBDOBJA: </a:t>
            </a:r>
            <a:r>
              <a:rPr lang="sl-SI" sz="1400" u="sng" dirty="0" smtClean="0">
                <a:solidFill>
                  <a:srgbClr val="002060"/>
                </a:solidFill>
              </a:rPr>
              <a:t>31. </a:t>
            </a:r>
            <a:r>
              <a:rPr lang="sl-SI" sz="1400" u="sng" dirty="0">
                <a:solidFill>
                  <a:srgbClr val="002060"/>
                </a:solidFill>
              </a:rPr>
              <a:t>1. </a:t>
            </a:r>
            <a:r>
              <a:rPr lang="sl-SI" sz="1400" u="sng" dirty="0" smtClean="0">
                <a:solidFill>
                  <a:srgbClr val="002060"/>
                </a:solidFill>
              </a:rPr>
              <a:t>2017</a:t>
            </a:r>
          </a:p>
          <a:p>
            <a:pPr algn="just"/>
            <a:endParaRPr lang="sl-SI" sz="1400" u="sng" dirty="0">
              <a:solidFill>
                <a:srgbClr val="002060"/>
              </a:solidFill>
            </a:endParaRPr>
          </a:p>
          <a:p>
            <a:pPr algn="just"/>
            <a:r>
              <a:rPr lang="sl-SI" sz="1400" dirty="0" smtClean="0"/>
              <a:t>INFORMATIVNA DNEVA ZA VPIS </a:t>
            </a:r>
          </a:p>
          <a:p>
            <a:pPr algn="just"/>
            <a:r>
              <a:rPr lang="sl-SI" sz="1400" dirty="0" smtClean="0"/>
              <a:t>V SREDNJE ŠOLE:   10.2. in  11.2.2017   </a:t>
            </a:r>
          </a:p>
          <a:p>
            <a:pPr algn="just"/>
            <a:endParaRPr lang="sl-SI" sz="1400" u="sng" dirty="0">
              <a:solidFill>
                <a:srgbClr val="002060"/>
              </a:solidFill>
            </a:endParaRPr>
          </a:p>
          <a:p>
            <a:pPr algn="just"/>
            <a:r>
              <a:rPr lang="sl-SI" sz="1400" dirty="0">
                <a:solidFill>
                  <a:srgbClr val="0070C0"/>
                </a:solidFill>
              </a:rPr>
              <a:t>ZIMSKE </a:t>
            </a:r>
            <a:r>
              <a:rPr lang="sl-SI" sz="1400" dirty="0" smtClean="0">
                <a:solidFill>
                  <a:srgbClr val="0070C0"/>
                </a:solidFill>
              </a:rPr>
              <a:t>POČITNICE:            27. </a:t>
            </a:r>
            <a:r>
              <a:rPr lang="sl-SI" sz="1400" dirty="0">
                <a:solidFill>
                  <a:srgbClr val="0070C0"/>
                </a:solidFill>
              </a:rPr>
              <a:t>2 . – </a:t>
            </a:r>
            <a:r>
              <a:rPr lang="sl-SI" sz="1400" dirty="0" smtClean="0">
                <a:solidFill>
                  <a:srgbClr val="0070C0"/>
                </a:solidFill>
              </a:rPr>
              <a:t>3. </a:t>
            </a:r>
            <a:r>
              <a:rPr lang="sl-SI" sz="1400" dirty="0">
                <a:solidFill>
                  <a:srgbClr val="0070C0"/>
                </a:solidFill>
              </a:rPr>
              <a:t>3</a:t>
            </a:r>
            <a:r>
              <a:rPr lang="sl-SI" sz="1400" dirty="0" smtClean="0">
                <a:solidFill>
                  <a:srgbClr val="0070C0"/>
                </a:solidFill>
              </a:rPr>
              <a:t>. 2017</a:t>
            </a:r>
          </a:p>
          <a:p>
            <a:pPr algn="just"/>
            <a:endParaRPr lang="sl-SI" sz="1400" dirty="0">
              <a:solidFill>
                <a:srgbClr val="0070C0"/>
              </a:solidFill>
            </a:endParaRPr>
          </a:p>
          <a:p>
            <a:pPr algn="just"/>
            <a:r>
              <a:rPr lang="sl-SI" sz="1400" dirty="0">
                <a:solidFill>
                  <a:srgbClr val="00B050"/>
                </a:solidFill>
              </a:rPr>
              <a:t>PRVOMAJSKE POČITNICE: </a:t>
            </a:r>
            <a:r>
              <a:rPr lang="sl-SI" sz="1400" dirty="0" smtClean="0">
                <a:solidFill>
                  <a:srgbClr val="00B050"/>
                </a:solidFill>
              </a:rPr>
              <a:t>27. </a:t>
            </a:r>
            <a:r>
              <a:rPr lang="sl-SI" sz="1400" dirty="0">
                <a:solidFill>
                  <a:srgbClr val="00B050"/>
                </a:solidFill>
              </a:rPr>
              <a:t>4. – </a:t>
            </a:r>
            <a:r>
              <a:rPr lang="sl-SI" sz="1400" dirty="0" smtClean="0">
                <a:solidFill>
                  <a:srgbClr val="00B050"/>
                </a:solidFill>
              </a:rPr>
              <a:t>2. 5. 2017</a:t>
            </a:r>
          </a:p>
          <a:p>
            <a:pPr algn="just"/>
            <a:endParaRPr lang="sl-SI" sz="1400" dirty="0">
              <a:solidFill>
                <a:srgbClr val="00B050"/>
              </a:solidFill>
            </a:endParaRPr>
          </a:p>
          <a:p>
            <a:pPr algn="just"/>
            <a:r>
              <a:rPr lang="sl-SI" sz="1400" u="sng" dirty="0">
                <a:solidFill>
                  <a:srgbClr val="002060"/>
                </a:solidFill>
              </a:rPr>
              <a:t>ZAKLJUČEK POUKA</a:t>
            </a:r>
            <a:r>
              <a:rPr lang="sl-SI" sz="1400" dirty="0">
                <a:solidFill>
                  <a:srgbClr val="002060"/>
                </a:solidFill>
              </a:rPr>
              <a:t>:     15. 6. </a:t>
            </a:r>
            <a:r>
              <a:rPr lang="sl-SI" sz="1400" dirty="0" smtClean="0">
                <a:solidFill>
                  <a:srgbClr val="002060"/>
                </a:solidFill>
              </a:rPr>
              <a:t>2017 </a:t>
            </a:r>
            <a:r>
              <a:rPr lang="sl-SI" sz="1400" dirty="0">
                <a:solidFill>
                  <a:srgbClr val="002060"/>
                </a:solidFill>
              </a:rPr>
              <a:t>/ 9. r </a:t>
            </a:r>
          </a:p>
          <a:p>
            <a:pPr algn="just"/>
            <a:r>
              <a:rPr lang="sl-SI" sz="1400" dirty="0">
                <a:solidFill>
                  <a:srgbClr val="002060"/>
                </a:solidFill>
              </a:rPr>
              <a:t>                                        </a:t>
            </a:r>
            <a:r>
              <a:rPr lang="sl-SI" sz="1400" dirty="0" smtClean="0">
                <a:solidFill>
                  <a:srgbClr val="002060"/>
                </a:solidFill>
              </a:rPr>
              <a:t>23. </a:t>
            </a:r>
            <a:r>
              <a:rPr lang="sl-SI" sz="1400" dirty="0">
                <a:solidFill>
                  <a:srgbClr val="002060"/>
                </a:solidFill>
              </a:rPr>
              <a:t>6. </a:t>
            </a:r>
            <a:r>
              <a:rPr lang="sl-SI" sz="1400" dirty="0" smtClean="0">
                <a:solidFill>
                  <a:srgbClr val="002060"/>
                </a:solidFill>
              </a:rPr>
              <a:t>2017 </a:t>
            </a:r>
            <a:r>
              <a:rPr lang="sl-SI" sz="1400" dirty="0">
                <a:solidFill>
                  <a:srgbClr val="002060"/>
                </a:solidFill>
              </a:rPr>
              <a:t>/ 1. – 8. r </a:t>
            </a:r>
            <a:endParaRPr lang="sl-SI" sz="1400" dirty="0" smtClean="0">
              <a:solidFill>
                <a:srgbClr val="002060"/>
              </a:solidFill>
            </a:endParaRPr>
          </a:p>
          <a:p>
            <a:pPr algn="just"/>
            <a:endParaRPr lang="sl-SI" sz="1400" dirty="0">
              <a:solidFill>
                <a:srgbClr val="002060"/>
              </a:solidFill>
            </a:endParaRPr>
          </a:p>
          <a:p>
            <a:pPr algn="just"/>
            <a:r>
              <a:rPr lang="sl-SI" sz="1400" dirty="0" smtClean="0">
                <a:solidFill>
                  <a:srgbClr val="002060"/>
                </a:solidFill>
              </a:rPr>
              <a:t>POLETNE POČITNICE: 26.6. – 31.8.2017</a:t>
            </a:r>
            <a:endParaRPr lang="sl-SI" sz="1400" dirty="0">
              <a:solidFill>
                <a:srgbClr val="002060"/>
              </a:solidFill>
            </a:endParaRPr>
          </a:p>
        </p:txBody>
      </p:sp>
      <p:pic>
        <p:nvPicPr>
          <p:cNvPr id="6" name="Picture 2" descr="C:\Users\msf9\AppData\Local\Microsoft\Windows\Temporary Internet Files\Content.IE5\G41TBH09\MC900432664[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1486835"/>
            <a:ext cx="1656184" cy="1656184"/>
          </a:xfrm>
          <a:prstGeom prst="rect">
            <a:avLst/>
          </a:prstGeom>
          <a:noFill/>
          <a:extLst>
            <a:ext uri="{909E8E84-426E-40DD-AFC4-6F175D3DCCD1}">
              <a14:hiddenFill xmlns:a14="http://schemas.microsoft.com/office/drawing/2010/main">
                <a:solidFill>
                  <a:srgbClr val="FFFFFF"/>
                </a:solidFill>
              </a14:hiddenFill>
            </a:ext>
          </a:extLst>
        </p:spPr>
      </p:pic>
      <p:sp>
        <p:nvSpPr>
          <p:cNvPr id="4" name="Označba mesta številke diapozitiva 3"/>
          <p:cNvSpPr>
            <a:spLocks noGrp="1"/>
          </p:cNvSpPr>
          <p:nvPr>
            <p:ph type="sldNum" sz="quarter" idx="12"/>
          </p:nvPr>
        </p:nvSpPr>
        <p:spPr/>
        <p:txBody>
          <a:bodyPr/>
          <a:lstStyle/>
          <a:p>
            <a:fld id="{C1098D97-D47F-4185-AB0A-1FBD1691CD49}" type="slidenum">
              <a:rPr lang="sl-SI" smtClean="0"/>
              <a:pPr/>
              <a:t>35</a:t>
            </a:fld>
            <a:endParaRPr lang="sl-SI"/>
          </a:p>
        </p:txBody>
      </p:sp>
      <p:sp>
        <p:nvSpPr>
          <p:cNvPr id="2" name="Pravokotnik 1"/>
          <p:cNvSpPr/>
          <p:nvPr/>
        </p:nvSpPr>
        <p:spPr>
          <a:xfrm>
            <a:off x="467544" y="5646189"/>
            <a:ext cx="7128792" cy="400110"/>
          </a:xfrm>
          <a:prstGeom prst="rect">
            <a:avLst/>
          </a:prstGeom>
        </p:spPr>
        <p:txBody>
          <a:bodyPr wrap="square">
            <a:spAutoFit/>
          </a:bodyPr>
          <a:lstStyle/>
          <a:p>
            <a:pPr algn="just"/>
            <a:r>
              <a:rPr lang="sl-SI" sz="1000" dirty="0"/>
              <a:t>Publikacijo je oblikovala: pomočnica ravnateljice Martina </a:t>
            </a:r>
            <a:r>
              <a:rPr lang="sl-SI" sz="1000" dirty="0" smtClean="0"/>
              <a:t>Sedej-Filipčič</a:t>
            </a:r>
            <a:endParaRPr lang="sl-SI" sz="1000" dirty="0"/>
          </a:p>
          <a:p>
            <a:pPr algn="just"/>
            <a:r>
              <a:rPr lang="sl-SI" sz="1000" dirty="0" smtClean="0"/>
              <a:t>September</a:t>
            </a:r>
            <a:r>
              <a:rPr lang="sl-SI" sz="1000" dirty="0"/>
              <a:t>, </a:t>
            </a:r>
            <a:r>
              <a:rPr lang="sl-SI" sz="1000" dirty="0" smtClean="0"/>
              <a:t>2016</a:t>
            </a:r>
            <a:endParaRPr lang="sl-SI" sz="1000" dirty="0"/>
          </a:p>
        </p:txBody>
      </p:sp>
    </p:spTree>
    <p:extLst>
      <p:ext uri="{BB962C8B-B14F-4D97-AF65-F5344CB8AC3E}">
        <p14:creationId xmlns:p14="http://schemas.microsoft.com/office/powerpoint/2010/main" val="2730387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77893" y="279772"/>
            <a:ext cx="7886700" cy="399578"/>
          </a:xfrm>
        </p:spPr>
        <p:txBody>
          <a:bodyPr>
            <a:normAutofit/>
          </a:bodyPr>
          <a:lstStyle/>
          <a:p>
            <a:pPr algn="ctr"/>
            <a:r>
              <a:rPr lang="sl-SI" sz="1600" b="1" dirty="0" smtClean="0">
                <a:latin typeface="Calibri" panose="020F0502020204030204" pitchFamily="34" charset="0"/>
              </a:rPr>
              <a:t>ORGANI  UPRAVLJANJA</a:t>
            </a:r>
            <a:endParaRPr lang="sl-SI" sz="1600" b="1" dirty="0">
              <a:latin typeface="Calibri" panose="020F0502020204030204" pitchFamily="34" charset="0"/>
            </a:endParaRPr>
          </a:p>
        </p:txBody>
      </p:sp>
      <p:sp>
        <p:nvSpPr>
          <p:cNvPr id="4" name="Naslov 1"/>
          <p:cNvSpPr txBox="1">
            <a:spLocks/>
          </p:cNvSpPr>
          <p:nvPr/>
        </p:nvSpPr>
        <p:spPr>
          <a:xfrm>
            <a:off x="251520" y="908720"/>
            <a:ext cx="7886700" cy="115212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endParaRPr lang="sl-SI" sz="1500" b="1" dirty="0" smtClean="0"/>
          </a:p>
        </p:txBody>
      </p:sp>
      <p:sp>
        <p:nvSpPr>
          <p:cNvPr id="6" name="Naslov 1"/>
          <p:cNvSpPr txBox="1">
            <a:spLocks/>
          </p:cNvSpPr>
          <p:nvPr/>
        </p:nvSpPr>
        <p:spPr>
          <a:xfrm>
            <a:off x="251520" y="3429000"/>
            <a:ext cx="7886700" cy="259228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endParaRPr lang="sl-SI" sz="1300" dirty="0" smtClean="0"/>
          </a:p>
        </p:txBody>
      </p:sp>
      <p:graphicFrame>
        <p:nvGraphicFramePr>
          <p:cNvPr id="12" name="Tabela 11"/>
          <p:cNvGraphicFramePr>
            <a:graphicFrameLocks noGrp="1"/>
          </p:cNvGraphicFramePr>
          <p:nvPr>
            <p:extLst>
              <p:ext uri="{D42A27DB-BD31-4B8C-83A1-F6EECF244321}">
                <p14:modId xmlns:p14="http://schemas.microsoft.com/office/powerpoint/2010/main" val="1333343047"/>
              </p:ext>
            </p:extLst>
          </p:nvPr>
        </p:nvGraphicFramePr>
        <p:xfrm>
          <a:off x="467544" y="836712"/>
          <a:ext cx="3816424" cy="5737860"/>
        </p:xfrm>
        <a:graphic>
          <a:graphicData uri="http://schemas.openxmlformats.org/drawingml/2006/table">
            <a:tbl>
              <a:tblPr firstRow="1" bandRow="1">
                <a:tableStyleId>{93296810-A885-4BE3-A3E7-6D5BEEA58F35}</a:tableStyleId>
              </a:tblPr>
              <a:tblGrid>
                <a:gridCol w="3816424"/>
              </a:tblGrid>
              <a:tr h="370840">
                <a:tc>
                  <a:txBody>
                    <a:bodyPr/>
                    <a:lstStyle/>
                    <a:p>
                      <a:r>
                        <a:rPr lang="sl-SI" dirty="0" smtClean="0"/>
                        <a:t>SVET ŠOLE</a:t>
                      </a:r>
                      <a:endParaRPr lang="sl-SI" dirty="0"/>
                    </a:p>
                  </a:txBody>
                  <a:tcPr/>
                </a:tc>
              </a:tr>
              <a:tr h="277232">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b="1" dirty="0" smtClean="0"/>
                        <a:t>Predstavniki ustanovitelja:</a:t>
                      </a:r>
                      <a:endParaRPr lang="sl-SI" b="1" dirty="0" smtClean="0">
                        <a:solidFill>
                          <a:schemeClr val="bg1"/>
                        </a:solidFill>
                      </a:endParaRPr>
                    </a:p>
                  </a:txBody>
                  <a:tcPr/>
                </a:tc>
              </a:tr>
              <a:tr h="37084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dirty="0" smtClean="0"/>
                        <a:t>mag. Gvido Cigale</a:t>
                      </a:r>
                    </a:p>
                    <a:p>
                      <a:endParaRPr lang="sl-SI" dirty="0"/>
                    </a:p>
                  </a:txBody>
                  <a:tcPr/>
                </a:tc>
              </a:tr>
              <a:tr h="37084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dirty="0" smtClean="0"/>
                        <a:t>Simon</a:t>
                      </a:r>
                      <a:r>
                        <a:rPr lang="sl-SI" baseline="0" dirty="0" smtClean="0"/>
                        <a:t> Černač</a:t>
                      </a:r>
                      <a:endParaRPr lang="sl-SI" dirty="0" smtClean="0"/>
                    </a:p>
                    <a:p>
                      <a:endParaRPr lang="sl-SI" dirty="0"/>
                    </a:p>
                  </a:txBody>
                  <a:tcPr/>
                </a:tc>
              </a:tr>
              <a:tr h="414372">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dirty="0" smtClean="0"/>
                        <a:t>Janez Vidmar</a:t>
                      </a:r>
                    </a:p>
                    <a:p>
                      <a:endParaRPr lang="sl-SI" dirty="0"/>
                    </a:p>
                  </a:txBody>
                  <a:tcPr/>
                </a:tc>
              </a:tr>
              <a:tr h="235684">
                <a:tc>
                  <a:txBody>
                    <a:bodyPr/>
                    <a:lstStyle/>
                    <a:p>
                      <a:r>
                        <a:rPr lang="sl-SI" b="1" dirty="0" smtClean="0"/>
                        <a:t>Predstavniki</a:t>
                      </a:r>
                      <a:r>
                        <a:rPr lang="sl-SI" b="1" baseline="0" dirty="0" smtClean="0"/>
                        <a:t> staršev:</a:t>
                      </a:r>
                      <a:endParaRPr lang="sl-SI" b="1" dirty="0">
                        <a:solidFill>
                          <a:schemeClr val="bg1"/>
                        </a:solidFill>
                      </a:endParaRPr>
                    </a:p>
                  </a:txBody>
                  <a:tcPr/>
                </a:tc>
              </a:tr>
              <a:tr h="37084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dirty="0" smtClean="0"/>
                        <a:t>Klara</a:t>
                      </a:r>
                      <a:r>
                        <a:rPr lang="sl-SI" baseline="0" dirty="0" smtClean="0"/>
                        <a:t> Klemen – predsednica  sveta staršev</a:t>
                      </a:r>
                      <a:endParaRPr lang="sl-SI" dirty="0" smtClean="0"/>
                    </a:p>
                  </a:txBody>
                  <a:tcPr/>
                </a:tc>
              </a:tr>
              <a:tr h="370840">
                <a:tc>
                  <a:txBody>
                    <a:bodyPr/>
                    <a:lstStyle/>
                    <a:p>
                      <a:r>
                        <a:rPr lang="sl-SI" dirty="0" smtClean="0"/>
                        <a:t>Klemen Jovanović</a:t>
                      </a:r>
                      <a:endParaRPr lang="sl-SI" dirty="0"/>
                    </a:p>
                  </a:txBody>
                  <a:tcPr/>
                </a:tc>
              </a:tr>
              <a:tr h="370840">
                <a:tc>
                  <a:txBody>
                    <a:bodyPr/>
                    <a:lstStyle/>
                    <a:p>
                      <a:r>
                        <a:rPr lang="sl-SI" dirty="0" smtClean="0"/>
                        <a:t>dr. Tanja</a:t>
                      </a:r>
                      <a:r>
                        <a:rPr lang="sl-SI" baseline="0" dirty="0" smtClean="0"/>
                        <a:t> Žigon</a:t>
                      </a:r>
                      <a:endParaRPr lang="sl-SI" dirty="0"/>
                    </a:p>
                  </a:txBody>
                  <a:tcPr/>
                </a:tc>
              </a:tr>
              <a:tr h="266144">
                <a:tc>
                  <a:txBody>
                    <a:bodyPr/>
                    <a:lstStyle/>
                    <a:p>
                      <a:r>
                        <a:rPr lang="sl-SI" b="1" dirty="0" smtClean="0"/>
                        <a:t>Predstavniki delavcev šole:</a:t>
                      </a:r>
                      <a:endParaRPr lang="sl-SI" b="1" dirty="0">
                        <a:solidFill>
                          <a:schemeClr val="bg1"/>
                        </a:solidFill>
                      </a:endParaRPr>
                    </a:p>
                  </a:txBody>
                  <a:tcPr/>
                </a:tc>
              </a:tr>
              <a:tr h="370840">
                <a:tc>
                  <a:txBody>
                    <a:bodyPr/>
                    <a:lstStyle/>
                    <a:p>
                      <a:r>
                        <a:rPr lang="sl-SI" dirty="0" smtClean="0"/>
                        <a:t>mag. Erika Koren</a:t>
                      </a:r>
                      <a:r>
                        <a:rPr lang="sl-SI" baseline="0" dirty="0" smtClean="0"/>
                        <a:t> Plahuta – predsednica sveta</a:t>
                      </a:r>
                      <a:endParaRPr lang="sl-SI" dirty="0"/>
                    </a:p>
                  </a:txBody>
                  <a:tcPr/>
                </a:tc>
              </a:tr>
              <a:tr h="370840">
                <a:tc>
                  <a:txBody>
                    <a:bodyPr/>
                    <a:lstStyle/>
                    <a:p>
                      <a:r>
                        <a:rPr lang="sl-SI" dirty="0" smtClean="0"/>
                        <a:t>    Jasna</a:t>
                      </a:r>
                      <a:r>
                        <a:rPr lang="sl-SI" baseline="0" dirty="0" smtClean="0"/>
                        <a:t> Kožar</a:t>
                      </a:r>
                      <a:endParaRPr lang="sl-SI" dirty="0"/>
                    </a:p>
                  </a:txBody>
                  <a:tcPr/>
                </a:tc>
              </a:tr>
              <a:tr h="370840">
                <a:tc>
                  <a:txBody>
                    <a:bodyPr/>
                    <a:lstStyle/>
                    <a:p>
                      <a:r>
                        <a:rPr lang="sl-SI" dirty="0" smtClean="0"/>
                        <a:t>    Nada Likon</a:t>
                      </a:r>
                      <a:endParaRPr lang="sl-SI" dirty="0"/>
                    </a:p>
                  </a:txBody>
                  <a:tcPr/>
                </a:tc>
              </a:tr>
              <a:tr h="370840">
                <a:tc>
                  <a:txBody>
                    <a:bodyPr/>
                    <a:lstStyle/>
                    <a:p>
                      <a:r>
                        <a:rPr lang="sl-SI" dirty="0" smtClean="0"/>
                        <a:t>    Tamara Prudič</a:t>
                      </a:r>
                      <a:endParaRPr lang="sl-SI" dirty="0"/>
                    </a:p>
                  </a:txBody>
                  <a:tcPr/>
                </a:tc>
              </a:tr>
              <a:tr h="370840">
                <a:tc>
                  <a:txBody>
                    <a:bodyPr/>
                    <a:lstStyle/>
                    <a:p>
                      <a:r>
                        <a:rPr lang="sl-SI" dirty="0" smtClean="0"/>
                        <a:t>    Matej Šantelj</a:t>
                      </a:r>
                      <a:endParaRPr lang="sl-SI" dirty="0"/>
                    </a:p>
                  </a:txBody>
                  <a:tcPr/>
                </a:tc>
              </a:tr>
            </a:tbl>
          </a:graphicData>
        </a:graphic>
      </p:graphicFrame>
      <p:graphicFrame>
        <p:nvGraphicFramePr>
          <p:cNvPr id="13" name="Tabela 12"/>
          <p:cNvGraphicFramePr>
            <a:graphicFrameLocks noGrp="1"/>
          </p:cNvGraphicFramePr>
          <p:nvPr>
            <p:extLst>
              <p:ext uri="{D42A27DB-BD31-4B8C-83A1-F6EECF244321}">
                <p14:modId xmlns:p14="http://schemas.microsoft.com/office/powerpoint/2010/main" val="1369847323"/>
              </p:ext>
            </p:extLst>
          </p:nvPr>
        </p:nvGraphicFramePr>
        <p:xfrm>
          <a:off x="4644008" y="836712"/>
          <a:ext cx="3820585" cy="4704397"/>
        </p:xfrm>
        <a:graphic>
          <a:graphicData uri="http://schemas.openxmlformats.org/drawingml/2006/table">
            <a:tbl>
              <a:tblPr firstRow="1" bandRow="1">
                <a:tableStyleId>{93296810-A885-4BE3-A3E7-6D5BEEA58F35}</a:tableStyleId>
              </a:tblPr>
              <a:tblGrid>
                <a:gridCol w="3820585"/>
              </a:tblGrid>
              <a:tr h="288032">
                <a:tc>
                  <a:txBody>
                    <a:bodyPr/>
                    <a:lstStyle/>
                    <a:p>
                      <a:r>
                        <a:rPr lang="sl-SI" dirty="0" smtClean="0"/>
                        <a:t>UČITELJSKI ZBOR</a:t>
                      </a:r>
                      <a:endParaRPr lang="sl-SI" dirty="0"/>
                    </a:p>
                  </a:txBody>
                  <a:tcPr/>
                </a:tc>
              </a:tr>
              <a:tr h="406995">
                <a:tc>
                  <a:txBody>
                    <a:bodyPr/>
                    <a:lstStyle/>
                    <a:p>
                      <a:pPr marL="0" marR="0" indent="0" algn="just" defTabSz="685800" rtl="0" eaLnBrk="1" fontAlgn="auto" latinLnBrk="0" hangingPunct="1">
                        <a:lnSpc>
                          <a:spcPct val="100000"/>
                        </a:lnSpc>
                        <a:spcBef>
                          <a:spcPts val="0"/>
                        </a:spcBef>
                        <a:spcAft>
                          <a:spcPts val="0"/>
                        </a:spcAft>
                        <a:buClrTx/>
                        <a:buSzTx/>
                        <a:buFontTx/>
                        <a:buNone/>
                        <a:tabLst/>
                        <a:defRPr/>
                      </a:pPr>
                      <a:r>
                        <a:rPr lang="sl-SI" sz="1100" dirty="0" smtClean="0"/>
                        <a:t>Sestavljajo ga vsi strokovni</a:t>
                      </a:r>
                      <a:r>
                        <a:rPr lang="sl-SI" sz="1100" baseline="0" dirty="0" smtClean="0"/>
                        <a:t> delavci šole. Na pedagoških konferencah razpravlja o učni problematiki učencev. Sklicuje in vodi ga </a:t>
                      </a:r>
                      <a:r>
                        <a:rPr lang="sl-SI" sz="1100" dirty="0" smtClean="0"/>
                        <a:t>ravnateljica.</a:t>
                      </a:r>
                    </a:p>
                  </a:txBody>
                  <a:tcPr/>
                </a:tc>
              </a:tr>
              <a:tr h="260588">
                <a:tc>
                  <a:txBody>
                    <a:bodyPr/>
                    <a:lstStyle/>
                    <a:p>
                      <a:r>
                        <a:rPr lang="sl-SI" b="1" dirty="0" smtClean="0"/>
                        <a:t>ODDELČNI UČITELJSKI ZBOR</a:t>
                      </a:r>
                      <a:endParaRPr lang="sl-SI" b="1" dirty="0">
                        <a:solidFill>
                          <a:schemeClr val="tx1"/>
                        </a:solidFill>
                      </a:endParaRPr>
                    </a:p>
                  </a:txBody>
                  <a:tcPr/>
                </a:tc>
              </a:tr>
              <a:tr h="406995">
                <a:tc>
                  <a:txBody>
                    <a:bodyPr/>
                    <a:lstStyle/>
                    <a:p>
                      <a:pPr algn="just"/>
                      <a:r>
                        <a:rPr lang="sl-SI" sz="1100" dirty="0" smtClean="0"/>
                        <a:t>Sestavljajo ga strokovni delavci, ki opravljajo vzgojno-izobraževalno delo v posameznem oddelku. Po potrebi sodelujejo tudi svetovalni in drugi strokovni delavci.</a:t>
                      </a:r>
                      <a:endParaRPr lang="sl-SI" sz="1100" dirty="0"/>
                    </a:p>
                  </a:txBody>
                  <a:tcPr/>
                </a:tc>
              </a:tr>
              <a:tr h="276493">
                <a:tc>
                  <a:txBody>
                    <a:bodyPr/>
                    <a:lstStyle/>
                    <a:p>
                      <a:r>
                        <a:rPr lang="sl-SI" b="1" dirty="0" smtClean="0"/>
                        <a:t>STROKOVNI AKTIVI</a:t>
                      </a:r>
                      <a:endParaRPr lang="sl-SI" b="1" dirty="0">
                        <a:solidFill>
                          <a:schemeClr val="tx1"/>
                        </a:solidFill>
                      </a:endParaRPr>
                    </a:p>
                  </a:txBody>
                  <a:tcPr/>
                </a:tc>
              </a:tr>
              <a:tr h="551953">
                <a:tc>
                  <a:txBody>
                    <a:bodyPr/>
                    <a:lstStyle/>
                    <a:p>
                      <a:r>
                        <a:rPr lang="sl-SI" sz="1100" dirty="0" smtClean="0"/>
                        <a:t>Sestavljajo</a:t>
                      </a:r>
                      <a:r>
                        <a:rPr lang="sl-SI" sz="1100" baseline="0" dirty="0" smtClean="0"/>
                        <a:t> ga strokovni delavci po stroki in predmetu, ki ga poučujejo. </a:t>
                      </a:r>
                      <a:endParaRPr lang="sl-SI" sz="1100" dirty="0"/>
                    </a:p>
                  </a:txBody>
                  <a:tcPr/>
                </a:tc>
              </a:tr>
              <a:tr h="291456">
                <a:tc>
                  <a:txBody>
                    <a:bodyPr/>
                    <a:lstStyle/>
                    <a:p>
                      <a:r>
                        <a:rPr lang="sl-SI" b="1" dirty="0" smtClean="0"/>
                        <a:t>SVETOVALNA SLUŽBA</a:t>
                      </a:r>
                      <a:endParaRPr lang="sl-SI" b="1" dirty="0">
                        <a:solidFill>
                          <a:schemeClr val="bg1"/>
                        </a:solidFill>
                      </a:endParaRPr>
                    </a:p>
                  </a:txBody>
                  <a:tcPr/>
                </a:tc>
              </a:tr>
              <a:tr h="310967">
                <a:tc>
                  <a:txBody>
                    <a:bodyPr/>
                    <a:lstStyle/>
                    <a:p>
                      <a:r>
                        <a:rPr lang="sl-SI" sz="1100" dirty="0" smtClean="0"/>
                        <a:t>Petra Košnik, </a:t>
                      </a:r>
                      <a:r>
                        <a:rPr lang="sl-SI" sz="1100" baseline="0" dirty="0" smtClean="0"/>
                        <a:t> </a:t>
                      </a:r>
                      <a:r>
                        <a:rPr lang="sl-SI" sz="1100" dirty="0" smtClean="0"/>
                        <a:t>Martina Kuzman, Mojca Simičak</a:t>
                      </a:r>
                      <a:endParaRPr lang="sl-SI" sz="1100" dirty="0"/>
                    </a:p>
                  </a:txBody>
                  <a:tcPr/>
                </a:tc>
              </a:tr>
              <a:tr h="264012">
                <a:tc>
                  <a:txBody>
                    <a:bodyPr/>
                    <a:lstStyle/>
                    <a:p>
                      <a:r>
                        <a:rPr lang="sl-SI" b="1" dirty="0" smtClean="0"/>
                        <a:t>ŠOLSKA KNJIŽNICA</a:t>
                      </a:r>
                      <a:endParaRPr lang="sl-SI" b="1" dirty="0">
                        <a:solidFill>
                          <a:schemeClr val="bg1"/>
                        </a:solidFill>
                      </a:endParaRPr>
                    </a:p>
                  </a:txBody>
                  <a:tcPr/>
                </a:tc>
              </a:tr>
              <a:tr h="281853">
                <a:tc>
                  <a:txBody>
                    <a:bodyPr/>
                    <a:lstStyle/>
                    <a:p>
                      <a:r>
                        <a:rPr lang="sl-SI" sz="1100" dirty="0" smtClean="0"/>
                        <a:t>Nevenka Mlinar</a:t>
                      </a:r>
                      <a:endParaRPr lang="sl-SI" sz="1100" dirty="0"/>
                    </a:p>
                  </a:txBody>
                  <a:tcPr/>
                </a:tc>
              </a:tr>
              <a:tr h="333051">
                <a:tc>
                  <a:txBody>
                    <a:bodyPr/>
                    <a:lstStyle/>
                    <a:p>
                      <a:r>
                        <a:rPr lang="sl-SI" b="1" dirty="0" smtClean="0"/>
                        <a:t>SVET STARŠEV</a:t>
                      </a:r>
                      <a:endParaRPr lang="sl-SI" b="1" dirty="0">
                        <a:solidFill>
                          <a:schemeClr val="bg1"/>
                        </a:solidFill>
                      </a:endParaRPr>
                    </a:p>
                  </a:txBody>
                  <a:tcPr/>
                </a:tc>
              </a:tr>
              <a:tr h="551953">
                <a:tc>
                  <a:txBody>
                    <a:bodyPr/>
                    <a:lstStyle/>
                    <a:p>
                      <a:r>
                        <a:rPr lang="sl-SI" sz="1100" dirty="0" smtClean="0"/>
                        <a:t>Predstavniki staršev iz vsakega oddelka matične šole in podružnic Bukovje, Planina in Studeno</a:t>
                      </a:r>
                      <a:endParaRPr lang="sl-SI" sz="1100" dirty="0"/>
                    </a:p>
                  </a:txBody>
                  <a:tcPr/>
                </a:tc>
              </a:tr>
            </a:tbl>
          </a:graphicData>
        </a:graphic>
      </p:graphicFrame>
      <p:sp>
        <p:nvSpPr>
          <p:cNvPr id="5" name="Označba mesta številke diapozitiva 4"/>
          <p:cNvSpPr>
            <a:spLocks noGrp="1"/>
          </p:cNvSpPr>
          <p:nvPr>
            <p:ph type="sldNum" sz="quarter" idx="12"/>
          </p:nvPr>
        </p:nvSpPr>
        <p:spPr/>
        <p:txBody>
          <a:bodyPr/>
          <a:lstStyle/>
          <a:p>
            <a:fld id="{C1098D97-D47F-4185-AB0A-1FBD1691CD49}" type="slidenum">
              <a:rPr lang="sl-SI" smtClean="0"/>
              <a:pPr/>
              <a:t>4</a:t>
            </a:fld>
            <a:endParaRPr lang="sl-SI"/>
          </a:p>
        </p:txBody>
      </p:sp>
    </p:spTree>
    <p:extLst>
      <p:ext uri="{BB962C8B-B14F-4D97-AF65-F5344CB8AC3E}">
        <p14:creationId xmlns:p14="http://schemas.microsoft.com/office/powerpoint/2010/main" val="40092857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slov 1"/>
          <p:cNvSpPr txBox="1">
            <a:spLocks/>
          </p:cNvSpPr>
          <p:nvPr/>
        </p:nvSpPr>
        <p:spPr>
          <a:xfrm>
            <a:off x="577892" y="404665"/>
            <a:ext cx="7886700" cy="3240360"/>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400" b="1" dirty="0" smtClean="0">
                <a:latin typeface="Calibri" panose="020F0502020204030204" pitchFamily="34" charset="0"/>
              </a:rPr>
              <a:t>STIKI MED ŠOLO IN STARŠI</a:t>
            </a:r>
          </a:p>
          <a:p>
            <a:pPr algn="just"/>
            <a:endParaRPr lang="sl-SI" sz="1300" dirty="0" smtClean="0">
              <a:latin typeface="Calibri" panose="020F0502020204030204" pitchFamily="34" charset="0"/>
            </a:endParaRPr>
          </a:p>
          <a:p>
            <a:pPr algn="just"/>
            <a:r>
              <a:rPr lang="sl-SI" sz="1300" dirty="0">
                <a:latin typeface="Calibri" panose="020F0502020204030204" pitchFamily="34" charset="0"/>
              </a:rPr>
              <a:t>S</a:t>
            </a:r>
            <a:r>
              <a:rPr lang="sl-SI" sz="1300" dirty="0" smtClean="0">
                <a:latin typeface="Calibri" panose="020F0502020204030204" pitchFamily="34" charset="0"/>
              </a:rPr>
              <a:t>odelovanje staršev s šolo pripomore k pravočasni obveščenosti o otrokovem šolskem delu in uspehu ter reševanju morebitnih učnih, vedenjskih in drugih težav.</a:t>
            </a:r>
          </a:p>
          <a:p>
            <a:pPr algn="just"/>
            <a:r>
              <a:rPr lang="sl-SI" sz="1300" dirty="0" smtClean="0">
                <a:latin typeface="Calibri" panose="020F0502020204030204" pitchFamily="34" charset="0"/>
              </a:rPr>
              <a:t>Zato staršem svetujemo:</a:t>
            </a:r>
          </a:p>
          <a:p>
            <a:pPr algn="just"/>
            <a:endParaRPr lang="sl-SI" sz="500" dirty="0" smtClean="0">
              <a:latin typeface="Calibri" panose="020F0502020204030204" pitchFamily="34" charset="0"/>
            </a:endParaRPr>
          </a:p>
          <a:p>
            <a:pPr marL="285750" indent="-285750" algn="just">
              <a:buFont typeface="Arial" panose="020B0604020202020204" pitchFamily="34" charset="0"/>
              <a:buChar char="•"/>
            </a:pPr>
            <a:r>
              <a:rPr lang="sl-SI" sz="1300" dirty="0" smtClean="0">
                <a:latin typeface="Calibri" panose="020F0502020204030204" pitchFamily="34" charset="0"/>
              </a:rPr>
              <a:t>redno sodelujete z razrednikom vašega otroka – obiskujete govorilne ure in roditeljske sestanke,</a:t>
            </a:r>
          </a:p>
          <a:p>
            <a:pPr marL="285750" indent="-285750" algn="just">
              <a:buFont typeface="Arial" panose="020B0604020202020204" pitchFamily="34" charset="0"/>
              <a:buChar char="•"/>
            </a:pPr>
            <a:r>
              <a:rPr lang="sl-SI" sz="1300" dirty="0" smtClean="0">
                <a:latin typeface="Calibri" panose="020F0502020204030204" pitchFamily="34" charset="0"/>
              </a:rPr>
              <a:t>sodelujete pri različnih dejavnostih šole,</a:t>
            </a:r>
          </a:p>
          <a:p>
            <a:pPr marL="285750" indent="-285750" algn="just">
              <a:buFont typeface="Arial" panose="020B0604020202020204" pitchFamily="34" charset="0"/>
              <a:buChar char="•"/>
            </a:pPr>
            <a:r>
              <a:rPr lang="sl-SI" sz="1300" dirty="0" smtClean="0">
                <a:latin typeface="Calibri" panose="020F0502020204030204" pitchFamily="34" charset="0"/>
              </a:rPr>
              <a:t>spremljate otrokovo šolsko delo,</a:t>
            </a:r>
          </a:p>
          <a:p>
            <a:pPr marL="285750" indent="-285750" algn="just">
              <a:buFont typeface="Arial" panose="020B0604020202020204" pitchFamily="34" charset="0"/>
              <a:buChar char="•"/>
            </a:pPr>
            <a:r>
              <a:rPr lang="sl-SI" sz="1300" dirty="0" smtClean="0">
                <a:latin typeface="Calibri" panose="020F0502020204030204" pitchFamily="34" charset="0"/>
              </a:rPr>
              <a:t>poskrbite, da bo redno opravljal domače naloge, imel urejene šolske potrebščine in dovolj časa za učenje,</a:t>
            </a:r>
          </a:p>
          <a:p>
            <a:pPr marL="285750" indent="-285750" algn="just">
              <a:buFont typeface="Arial" panose="020B0604020202020204" pitchFamily="34" charset="0"/>
              <a:buChar char="•"/>
            </a:pPr>
            <a:r>
              <a:rPr lang="sl-SI" sz="1300" dirty="0" smtClean="0">
                <a:latin typeface="Calibri" panose="020F0502020204030204" pitchFamily="34" charset="0"/>
              </a:rPr>
              <a:t>pomagajte mu razvijati delovne in učne navade,</a:t>
            </a:r>
          </a:p>
          <a:p>
            <a:pPr marL="285750" indent="-285750" algn="just">
              <a:buFont typeface="Arial" panose="020B0604020202020204" pitchFamily="34" charset="0"/>
              <a:buChar char="•"/>
            </a:pPr>
            <a:r>
              <a:rPr lang="sl-SI" sz="1300" dirty="0" smtClean="0">
                <a:latin typeface="Calibri" panose="020F0502020204030204" pitchFamily="34" charset="0"/>
              </a:rPr>
              <a:t>poskrbite, da bo prihajal v šolo spočit in naspan,</a:t>
            </a:r>
          </a:p>
          <a:p>
            <a:pPr marL="285750" indent="-285750" algn="just">
              <a:buFont typeface="Arial" panose="020B0604020202020204" pitchFamily="34" charset="0"/>
              <a:buChar char="•"/>
            </a:pPr>
            <a:r>
              <a:rPr lang="sl-SI" sz="1300" dirty="0" smtClean="0">
                <a:latin typeface="Calibri" panose="020F0502020204030204" pitchFamily="34" charset="0"/>
              </a:rPr>
              <a:t>bodite razumevajoči, če se bo otrok kdaj znašel v težavah in veselite se z njim vsakega napredka,</a:t>
            </a:r>
          </a:p>
          <a:p>
            <a:pPr marL="285750" indent="-285750" algn="just">
              <a:buFont typeface="Arial" panose="020B0604020202020204" pitchFamily="34" charset="0"/>
              <a:buChar char="•"/>
            </a:pPr>
            <a:r>
              <a:rPr lang="sl-SI" sz="1300" dirty="0" smtClean="0">
                <a:latin typeface="Calibri" panose="020F0502020204030204" pitchFamily="34" charset="0"/>
              </a:rPr>
              <a:t>vzpodbujajte ga k pozitivnim oblikam preživljanja prostega časa in odvračajte od brezciljnega pohajanja, posebno v večernih urah,</a:t>
            </a:r>
          </a:p>
          <a:p>
            <a:pPr marL="285750" indent="-285750" algn="just">
              <a:buFont typeface="Arial" panose="020B0604020202020204" pitchFamily="34" charset="0"/>
              <a:buChar char="•"/>
            </a:pPr>
            <a:r>
              <a:rPr lang="sl-SI" sz="1300" dirty="0" smtClean="0">
                <a:latin typeface="Calibri" panose="020F0502020204030204" pitchFamily="34" charset="0"/>
              </a:rPr>
              <a:t>poskrbite, da bo redno obiskoval dopolnilni pouk, učne delavnice ali druge oblike pomoči, ki jih v sklopu svojega delovnega načrta ponuja šola,</a:t>
            </a:r>
          </a:p>
          <a:p>
            <a:pPr marL="285750" indent="-285750" algn="just">
              <a:buFont typeface="Arial" panose="020B0604020202020204" pitchFamily="34" charset="0"/>
              <a:buChar char="•"/>
            </a:pPr>
            <a:r>
              <a:rPr lang="sl-SI" sz="1300" dirty="0" smtClean="0">
                <a:latin typeface="Calibri" panose="020F0502020204030204" pitchFamily="34" charset="0"/>
              </a:rPr>
              <a:t>pri izbiri interesnih dejavnosti mu pomagajte poiskati njemu najbolj ustrezne.</a:t>
            </a:r>
          </a:p>
          <a:p>
            <a:pPr marL="285750" indent="-285750" algn="just">
              <a:buFont typeface="Courier New" panose="02070309020205020404" pitchFamily="49" charset="0"/>
              <a:buChar char="o"/>
            </a:pPr>
            <a:endParaRPr lang="sl-SI" sz="1300" dirty="0" smtClean="0">
              <a:latin typeface="Calibri" panose="020F0502020204030204" pitchFamily="34" charset="0"/>
            </a:endParaRPr>
          </a:p>
          <a:p>
            <a:pPr algn="just"/>
            <a:endParaRPr lang="sl-SI" sz="1600" dirty="0" smtClean="0">
              <a:latin typeface="Calibri" panose="020F0502020204030204" pitchFamily="34" charset="0"/>
            </a:endParaRPr>
          </a:p>
          <a:p>
            <a:pPr marL="285750" indent="-285750" algn="just">
              <a:buFont typeface="Courier New" panose="02070309020205020404" pitchFamily="49" charset="0"/>
              <a:buChar char="o"/>
            </a:pPr>
            <a:endParaRPr lang="sl-SI" sz="1300" dirty="0">
              <a:latin typeface="Calibri" panose="020F0502020204030204" pitchFamily="34" charset="0"/>
            </a:endParaRPr>
          </a:p>
        </p:txBody>
      </p:sp>
      <p:sp>
        <p:nvSpPr>
          <p:cNvPr id="2" name="Pravokotnik 1"/>
          <p:cNvSpPr/>
          <p:nvPr/>
        </p:nvSpPr>
        <p:spPr>
          <a:xfrm>
            <a:off x="2627784" y="5503716"/>
            <a:ext cx="4572000" cy="830997"/>
          </a:xfrm>
          <a:prstGeom prst="rect">
            <a:avLst/>
          </a:prstGeom>
        </p:spPr>
        <p:txBody>
          <a:bodyPr>
            <a:spAutoFit/>
          </a:bodyPr>
          <a:lstStyle/>
          <a:p>
            <a:pPr marL="571500" indent="-571500">
              <a:buFont typeface="Wingdings" pitchFamily="2" charset="2"/>
              <a:buChar char="ü"/>
            </a:pPr>
            <a:r>
              <a:rPr lang="sl-SI" sz="1200" dirty="0">
                <a:solidFill>
                  <a:srgbClr val="002060"/>
                </a:solidFill>
              </a:rPr>
              <a:t>UČITELJ  / kjer je problem nastal</a:t>
            </a:r>
          </a:p>
          <a:p>
            <a:pPr marL="571500" indent="-571500">
              <a:buFont typeface="Wingdings" pitchFamily="2" charset="2"/>
              <a:buChar char="ü"/>
            </a:pPr>
            <a:r>
              <a:rPr lang="sl-SI" sz="1200" dirty="0">
                <a:solidFill>
                  <a:srgbClr val="002060"/>
                </a:solidFill>
              </a:rPr>
              <a:t>RAZREDNIK</a:t>
            </a:r>
          </a:p>
          <a:p>
            <a:pPr marL="571500" indent="-571500">
              <a:buFont typeface="Wingdings" pitchFamily="2" charset="2"/>
              <a:buChar char="ü"/>
            </a:pPr>
            <a:r>
              <a:rPr lang="sl-SI" sz="1200" dirty="0">
                <a:solidFill>
                  <a:srgbClr val="002060"/>
                </a:solidFill>
              </a:rPr>
              <a:t>ŠOLSKA </a:t>
            </a:r>
            <a:r>
              <a:rPr lang="sl-SI" sz="1200" dirty="0" smtClean="0">
                <a:solidFill>
                  <a:srgbClr val="002060"/>
                </a:solidFill>
              </a:rPr>
              <a:t>SVETOVALNA </a:t>
            </a:r>
            <a:r>
              <a:rPr lang="sl-SI" sz="1200" dirty="0">
                <a:solidFill>
                  <a:srgbClr val="002060"/>
                </a:solidFill>
              </a:rPr>
              <a:t>SLUŽBA</a:t>
            </a:r>
          </a:p>
          <a:p>
            <a:pPr marL="571500" indent="-571500">
              <a:buFont typeface="Wingdings" pitchFamily="2" charset="2"/>
              <a:buChar char="ü"/>
            </a:pPr>
            <a:r>
              <a:rPr lang="sl-SI" sz="1200" dirty="0">
                <a:solidFill>
                  <a:srgbClr val="002060"/>
                </a:solidFill>
              </a:rPr>
              <a:t>VODSTVO ŠOLE</a:t>
            </a:r>
          </a:p>
        </p:txBody>
      </p:sp>
      <p:sp>
        <p:nvSpPr>
          <p:cNvPr id="3" name="Pravokotnik 2"/>
          <p:cNvSpPr/>
          <p:nvPr/>
        </p:nvSpPr>
        <p:spPr>
          <a:xfrm>
            <a:off x="3202391" y="5195939"/>
            <a:ext cx="2379176" cy="307777"/>
          </a:xfrm>
          <a:prstGeom prst="rect">
            <a:avLst/>
          </a:prstGeom>
        </p:spPr>
        <p:txBody>
          <a:bodyPr wrap="none">
            <a:spAutoFit/>
          </a:bodyPr>
          <a:lstStyle/>
          <a:p>
            <a:pPr algn="ctr"/>
            <a:r>
              <a:rPr lang="sl-SI" sz="1400" b="1" dirty="0" smtClean="0">
                <a:latin typeface="Calibri" panose="020F0502020204030204" pitchFamily="34" charset="0"/>
              </a:rPr>
              <a:t>POT REŠEVANJA PROBLEMOV</a:t>
            </a:r>
            <a:endParaRPr lang="sl-SI" sz="1400" b="1" dirty="0">
              <a:latin typeface="Calibri" panose="020F0502020204030204" pitchFamily="34" charset="0"/>
            </a:endParaRPr>
          </a:p>
        </p:txBody>
      </p:sp>
      <p:sp>
        <p:nvSpPr>
          <p:cNvPr id="5" name="Označba mesta številke diapozitiva 4"/>
          <p:cNvSpPr>
            <a:spLocks noGrp="1"/>
          </p:cNvSpPr>
          <p:nvPr>
            <p:ph type="sldNum" sz="quarter" idx="12"/>
          </p:nvPr>
        </p:nvSpPr>
        <p:spPr>
          <a:xfrm>
            <a:off x="6377054" y="6334713"/>
            <a:ext cx="2057400" cy="365125"/>
          </a:xfrm>
        </p:spPr>
        <p:txBody>
          <a:bodyPr/>
          <a:lstStyle/>
          <a:p>
            <a:fld id="{C1098D97-D47F-4185-AB0A-1FBD1691CD49}" type="slidenum">
              <a:rPr lang="sl-SI" smtClean="0"/>
              <a:pPr/>
              <a:t>5</a:t>
            </a:fld>
            <a:endParaRPr lang="sl-SI" dirty="0"/>
          </a:p>
        </p:txBody>
      </p:sp>
      <p:sp>
        <p:nvSpPr>
          <p:cNvPr id="7" name="Pravokotnik 6"/>
          <p:cNvSpPr/>
          <p:nvPr/>
        </p:nvSpPr>
        <p:spPr>
          <a:xfrm>
            <a:off x="683567" y="3856247"/>
            <a:ext cx="7416823" cy="1261884"/>
          </a:xfrm>
          <a:prstGeom prst="rect">
            <a:avLst/>
          </a:prstGeom>
        </p:spPr>
        <p:txBody>
          <a:bodyPr wrap="square">
            <a:spAutoFit/>
          </a:bodyPr>
          <a:lstStyle/>
          <a:p>
            <a:pPr algn="ctr"/>
            <a:r>
              <a:rPr lang="sl-SI" sz="1400" b="1" dirty="0" smtClean="0">
                <a:latin typeface="Calibri" panose="020F0502020204030204" pitchFamily="34" charset="0"/>
              </a:rPr>
              <a:t>PODAJANJE INFORMACIJE O NAPREDKU UČENCEV</a:t>
            </a:r>
          </a:p>
          <a:p>
            <a:pPr algn="just"/>
            <a:r>
              <a:rPr lang="sl-SI" sz="1200" dirty="0" smtClean="0">
                <a:latin typeface="Calibri" panose="020F0502020204030204" pitchFamily="34" charset="0"/>
              </a:rPr>
              <a:t>Šola, učitelji lahko podajajo informacije o napredku učencev izključno obema staršema oz. zakonitim skrbnikom oz. rejnikom. Šola lahko informacije in osebne podatke posreduje tretji osebi le, če se ta izkaže s pooblastilom enega od staršev oz. zakonitega zastopnika. Tretjim osebam brez pooblastila staršev šola vpogleda v osebne podatke in s tem tovrstnega sodelovanja ne sme dopustiti (bratje, sestre, stare mame, partnerji …).</a:t>
            </a:r>
            <a:endParaRPr lang="sl-SI" sz="1200" b="1" dirty="0">
              <a:latin typeface="Calibri" panose="020F0502020204030204" pitchFamily="34" charset="0"/>
            </a:endParaRPr>
          </a:p>
          <a:p>
            <a:pPr algn="ctr"/>
            <a:endParaRPr lang="sl-SI" sz="1400" b="1" dirty="0">
              <a:latin typeface="Calibri" panose="020F0502020204030204" pitchFamily="34" charset="0"/>
            </a:endParaRPr>
          </a:p>
        </p:txBody>
      </p:sp>
    </p:spTree>
    <p:extLst>
      <p:ext uri="{BB962C8B-B14F-4D97-AF65-F5344CB8AC3E}">
        <p14:creationId xmlns:p14="http://schemas.microsoft.com/office/powerpoint/2010/main" val="2784173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1"/>
          <p:cNvSpPr txBox="1">
            <a:spLocks/>
          </p:cNvSpPr>
          <p:nvPr/>
        </p:nvSpPr>
        <p:spPr>
          <a:xfrm>
            <a:off x="577893" y="381394"/>
            <a:ext cx="7886700" cy="1031382"/>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600" b="1" dirty="0" smtClean="0">
                <a:latin typeface="Calibri" panose="020F0502020204030204" pitchFamily="34" charset="0"/>
              </a:rPr>
              <a:t>URADNE URE RAVNATELJA</a:t>
            </a:r>
          </a:p>
          <a:p>
            <a:pPr algn="ctr"/>
            <a:endParaRPr lang="sl-SI" sz="1600" b="1" dirty="0">
              <a:latin typeface="Calibri" panose="020F0502020204030204" pitchFamily="34" charset="0"/>
            </a:endParaRPr>
          </a:p>
          <a:p>
            <a:pPr algn="ctr"/>
            <a:r>
              <a:rPr lang="sl-SI" sz="1600" dirty="0">
                <a:latin typeface="Calibri" panose="020F0502020204030204" pitchFamily="34" charset="0"/>
              </a:rPr>
              <a:t>č</a:t>
            </a:r>
            <a:r>
              <a:rPr lang="sl-SI" sz="1600" dirty="0" smtClean="0">
                <a:latin typeface="Calibri" panose="020F0502020204030204" pitchFamily="34" charset="0"/>
              </a:rPr>
              <a:t>etrtek, 9.10 – 9.55 </a:t>
            </a:r>
          </a:p>
          <a:p>
            <a:pPr algn="ctr"/>
            <a:r>
              <a:rPr lang="sl-SI" sz="1600" b="1" dirty="0" smtClean="0">
                <a:latin typeface="Calibri" panose="020F0502020204030204" pitchFamily="34" charset="0"/>
              </a:rPr>
              <a:t> </a:t>
            </a:r>
            <a:endParaRPr lang="sl-SI" sz="1600" b="1" dirty="0">
              <a:latin typeface="Calibri" panose="020F0502020204030204" pitchFamily="34" charset="0"/>
            </a:endParaRPr>
          </a:p>
        </p:txBody>
      </p:sp>
      <p:sp>
        <p:nvSpPr>
          <p:cNvPr id="4" name="Naslov 1"/>
          <p:cNvSpPr txBox="1">
            <a:spLocks/>
          </p:cNvSpPr>
          <p:nvPr/>
        </p:nvSpPr>
        <p:spPr>
          <a:xfrm>
            <a:off x="577607" y="1285269"/>
            <a:ext cx="7886700" cy="1148108"/>
          </a:xfrm>
          <a:prstGeom prst="rect">
            <a:avLst/>
          </a:prstGeom>
        </p:spPr>
        <p:txBody>
          <a:bodyPr>
            <a:normAutofit lnSpcReduction="1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600" b="1" dirty="0" smtClean="0">
                <a:solidFill>
                  <a:srgbClr val="00B050"/>
                </a:solidFill>
                <a:latin typeface="Calibri" panose="020F0502020204030204" pitchFamily="34" charset="0"/>
              </a:rPr>
              <a:t>POPOLDANSKE GOVORILNE URE od 17.00 do 18.00</a:t>
            </a:r>
          </a:p>
          <a:p>
            <a:pPr algn="ctr"/>
            <a:endParaRPr lang="sl-SI" sz="1600" b="1" dirty="0" smtClean="0">
              <a:latin typeface="Calibri" panose="020F0502020204030204" pitchFamily="34" charset="0"/>
            </a:endParaRPr>
          </a:p>
          <a:p>
            <a:pPr algn="ctr"/>
            <a:r>
              <a:rPr lang="sl-SI" sz="1600" dirty="0" smtClean="0">
                <a:latin typeface="Calibri" panose="020F0502020204030204" pitchFamily="34" charset="0"/>
              </a:rPr>
              <a:t>29.9.2016, 27.10.2016,    24.11.2016,    22.12.2016, 26.1.2017</a:t>
            </a:r>
          </a:p>
          <a:p>
            <a:pPr algn="ctr"/>
            <a:endParaRPr lang="sl-SI" sz="1600" dirty="0" smtClean="0">
              <a:latin typeface="Calibri" panose="020F0502020204030204" pitchFamily="34" charset="0"/>
            </a:endParaRPr>
          </a:p>
          <a:p>
            <a:pPr algn="ctr"/>
            <a:r>
              <a:rPr lang="sl-SI" sz="1600" dirty="0" smtClean="0">
                <a:latin typeface="Calibri" panose="020F0502020204030204" pitchFamily="34" charset="0"/>
              </a:rPr>
              <a:t>23.2.2017,    30.3.2017,    20.4.2017,    25.5.2017</a:t>
            </a:r>
            <a:endParaRPr lang="sl-SI" sz="1600" dirty="0">
              <a:latin typeface="Calibri" panose="020F0502020204030204" pitchFamily="34" charset="0"/>
            </a:endParaRPr>
          </a:p>
          <a:p>
            <a:pPr algn="ctr"/>
            <a:endParaRPr lang="sl-SI" sz="1600" dirty="0">
              <a:latin typeface="Calibri" panose="020F0502020204030204" pitchFamily="34" charset="0"/>
            </a:endParaRPr>
          </a:p>
        </p:txBody>
      </p:sp>
      <p:sp>
        <p:nvSpPr>
          <p:cNvPr id="5" name="Naslov 1"/>
          <p:cNvSpPr txBox="1">
            <a:spLocks/>
          </p:cNvSpPr>
          <p:nvPr/>
        </p:nvSpPr>
        <p:spPr>
          <a:xfrm>
            <a:off x="395536" y="2740970"/>
            <a:ext cx="7886700" cy="43204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600" b="1" dirty="0" smtClean="0">
                <a:latin typeface="Calibri" panose="020F0502020204030204" pitchFamily="34" charset="0"/>
              </a:rPr>
              <a:t>RODITELJSKI SESTANKI</a:t>
            </a:r>
            <a:endParaRPr lang="sl-SI" sz="1600" b="1" dirty="0">
              <a:latin typeface="Calibri" panose="020F0502020204030204" pitchFamily="34" charset="0"/>
            </a:endParaRPr>
          </a:p>
        </p:txBody>
      </p:sp>
      <p:graphicFrame>
        <p:nvGraphicFramePr>
          <p:cNvPr id="6" name="Tabela 5"/>
          <p:cNvGraphicFramePr>
            <a:graphicFrameLocks noGrp="1"/>
          </p:cNvGraphicFramePr>
          <p:nvPr>
            <p:extLst>
              <p:ext uri="{D42A27DB-BD31-4B8C-83A1-F6EECF244321}">
                <p14:modId xmlns:p14="http://schemas.microsoft.com/office/powerpoint/2010/main" val="2222853172"/>
              </p:ext>
            </p:extLst>
          </p:nvPr>
        </p:nvGraphicFramePr>
        <p:xfrm>
          <a:off x="1390650" y="3187206"/>
          <a:ext cx="6096000" cy="3385820"/>
        </p:xfrm>
        <a:graphic>
          <a:graphicData uri="http://schemas.openxmlformats.org/drawingml/2006/table">
            <a:tbl>
              <a:tblPr firstRow="1" bandRow="1">
                <a:tableStyleId>{93296810-A885-4BE3-A3E7-6D5BEEA58F35}</a:tableStyleId>
              </a:tblPr>
              <a:tblGrid>
                <a:gridCol w="3888432"/>
                <a:gridCol w="2207568"/>
              </a:tblGrid>
              <a:tr h="370840">
                <a:tc>
                  <a:txBody>
                    <a:bodyPr/>
                    <a:lstStyle/>
                    <a:p>
                      <a:r>
                        <a:rPr lang="sl-SI" dirty="0" smtClean="0"/>
                        <a:t>VSEBINA / izvajalec</a:t>
                      </a:r>
                      <a:endParaRPr lang="sl-SI" dirty="0"/>
                    </a:p>
                  </a:txBody>
                  <a:tcPr/>
                </a:tc>
                <a:tc>
                  <a:txBody>
                    <a:bodyPr/>
                    <a:lstStyle/>
                    <a:p>
                      <a:pPr algn="ctr"/>
                      <a:r>
                        <a:rPr lang="sl-SI" dirty="0" smtClean="0"/>
                        <a:t>DATUM</a:t>
                      </a:r>
                      <a:endParaRPr lang="sl-SI" dirty="0"/>
                    </a:p>
                  </a:txBody>
                  <a:tcPr/>
                </a:tc>
              </a:tr>
              <a:tr h="370840">
                <a:tc>
                  <a:txBody>
                    <a:bodyPr/>
                    <a:lstStyle/>
                    <a:p>
                      <a:pPr marL="176213" indent="-176213">
                        <a:buAutoNum type="arabicPeriod"/>
                      </a:pPr>
                      <a:r>
                        <a:rPr lang="sl-SI" dirty="0" smtClean="0">
                          <a:solidFill>
                            <a:schemeClr val="tx1"/>
                          </a:solidFill>
                        </a:rPr>
                        <a:t>roditeljski sestanek / razredniki</a:t>
                      </a:r>
                    </a:p>
                    <a:p>
                      <a:pPr marL="0" indent="0">
                        <a:buNone/>
                      </a:pPr>
                      <a:r>
                        <a:rPr lang="sl-SI" dirty="0" smtClean="0">
                          <a:solidFill>
                            <a:schemeClr val="tx1"/>
                          </a:solidFill>
                        </a:rPr>
                        <a:t>     Podružnice</a:t>
                      </a:r>
                    </a:p>
                    <a:p>
                      <a:pPr marL="0" indent="0">
                        <a:buNone/>
                        <a:tabLst>
                          <a:tab pos="354013" algn="l"/>
                        </a:tabLst>
                      </a:pPr>
                      <a:r>
                        <a:rPr lang="sl-SI" dirty="0" smtClean="0">
                          <a:solidFill>
                            <a:schemeClr val="tx1"/>
                          </a:solidFill>
                        </a:rPr>
                        <a:t>     1. r</a:t>
                      </a:r>
                    </a:p>
                    <a:p>
                      <a:pPr marL="0" indent="0">
                        <a:buNone/>
                        <a:tabLst>
                          <a:tab pos="176213" algn="l"/>
                        </a:tabLst>
                      </a:pPr>
                      <a:r>
                        <a:rPr lang="sl-SI" dirty="0" smtClean="0">
                          <a:solidFill>
                            <a:schemeClr val="tx1"/>
                          </a:solidFill>
                        </a:rPr>
                        <a:t>     2. r  + OPB / 3. r + OPB</a:t>
                      </a:r>
                    </a:p>
                    <a:p>
                      <a:pPr marL="0" indent="0">
                        <a:buNone/>
                        <a:tabLst>
                          <a:tab pos="176213" algn="l"/>
                        </a:tabLst>
                      </a:pPr>
                      <a:r>
                        <a:rPr lang="sl-SI" dirty="0" smtClean="0">
                          <a:solidFill>
                            <a:schemeClr val="tx1"/>
                          </a:solidFill>
                        </a:rPr>
                        <a:t>     6. r / 7. – 9. r</a:t>
                      </a:r>
                    </a:p>
                    <a:p>
                      <a:pPr marL="0" indent="0">
                        <a:buNone/>
                        <a:tabLst>
                          <a:tab pos="176213" algn="l"/>
                        </a:tabLst>
                      </a:pPr>
                      <a:r>
                        <a:rPr lang="sl-SI" dirty="0" smtClean="0">
                          <a:solidFill>
                            <a:schemeClr val="tx1"/>
                          </a:solidFill>
                        </a:rPr>
                        <a:t>     4. r + OPB</a:t>
                      </a:r>
                    </a:p>
                    <a:p>
                      <a:pPr marL="0" indent="0">
                        <a:buNone/>
                        <a:tabLst>
                          <a:tab pos="176213" algn="l"/>
                        </a:tabLst>
                      </a:pPr>
                      <a:r>
                        <a:rPr lang="sl-SI" dirty="0" smtClean="0">
                          <a:solidFill>
                            <a:schemeClr val="tx1"/>
                          </a:solidFill>
                        </a:rPr>
                        <a:t>     5. r +OPB</a:t>
                      </a:r>
                      <a:endParaRPr lang="sl-SI" dirty="0">
                        <a:solidFill>
                          <a:schemeClr val="tx1"/>
                        </a:solidFill>
                      </a:endParaRPr>
                    </a:p>
                  </a:txBody>
                  <a:tcPr/>
                </a:tc>
                <a:tc>
                  <a:txBody>
                    <a:bodyPr/>
                    <a:lstStyle/>
                    <a:p>
                      <a:pPr algn="ctr"/>
                      <a:r>
                        <a:rPr lang="sl-SI" dirty="0" smtClean="0">
                          <a:solidFill>
                            <a:schemeClr val="tx1"/>
                          </a:solidFill>
                        </a:rPr>
                        <a:t> </a:t>
                      </a:r>
                    </a:p>
                    <a:p>
                      <a:pPr algn="ctr"/>
                      <a:r>
                        <a:rPr lang="sl-SI" dirty="0" smtClean="0">
                          <a:solidFill>
                            <a:schemeClr val="tx1"/>
                          </a:solidFill>
                        </a:rPr>
                        <a:t>6.9.2016</a:t>
                      </a:r>
                    </a:p>
                    <a:p>
                      <a:pPr algn="ctr"/>
                      <a:endParaRPr lang="sl-SI" dirty="0" smtClean="0">
                        <a:solidFill>
                          <a:schemeClr val="tx1"/>
                        </a:solidFill>
                      </a:endParaRPr>
                    </a:p>
                    <a:p>
                      <a:pPr algn="ctr"/>
                      <a:r>
                        <a:rPr lang="sl-SI" dirty="0" smtClean="0">
                          <a:solidFill>
                            <a:schemeClr val="tx1"/>
                          </a:solidFill>
                        </a:rPr>
                        <a:t>7.9.2016</a:t>
                      </a:r>
                    </a:p>
                    <a:p>
                      <a:pPr algn="ctr"/>
                      <a:r>
                        <a:rPr lang="sl-SI" dirty="0" smtClean="0">
                          <a:solidFill>
                            <a:schemeClr val="tx1"/>
                          </a:solidFill>
                        </a:rPr>
                        <a:t>12.9.2016</a:t>
                      </a:r>
                    </a:p>
                    <a:p>
                      <a:pPr algn="ctr"/>
                      <a:r>
                        <a:rPr lang="sl-SI" dirty="0" smtClean="0">
                          <a:solidFill>
                            <a:schemeClr val="tx1"/>
                          </a:solidFill>
                        </a:rPr>
                        <a:t>13.9.2016</a:t>
                      </a:r>
                      <a:endParaRPr lang="sl-SI" dirty="0">
                        <a:solidFill>
                          <a:schemeClr val="tx1"/>
                        </a:solidFill>
                      </a:endParaRPr>
                    </a:p>
                  </a:txBody>
                  <a:tcP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l-SI" dirty="0" smtClean="0">
                          <a:solidFill>
                            <a:schemeClr val="tx1"/>
                          </a:solidFill>
                        </a:rPr>
                        <a:t>Karierna</a:t>
                      </a:r>
                      <a:r>
                        <a:rPr lang="sl-SI" baseline="0" dirty="0" smtClean="0">
                          <a:solidFill>
                            <a:schemeClr val="tx1"/>
                          </a:solidFill>
                        </a:rPr>
                        <a:t> orientacija – 9. r </a:t>
                      </a:r>
                      <a:endParaRPr lang="sl-SI" dirty="0" smtClean="0">
                        <a:solidFill>
                          <a:schemeClr val="tx1"/>
                        </a:solidFill>
                      </a:endParaRP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sl-SI" dirty="0" smtClean="0">
                          <a:solidFill>
                            <a:schemeClr val="tx1"/>
                          </a:solidFill>
                        </a:rPr>
                        <a:t>oktober 2016, februar 2017</a:t>
                      </a:r>
                    </a:p>
                  </a:txBody>
                  <a:tcP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l-SI" dirty="0" smtClean="0">
                          <a:solidFill>
                            <a:schemeClr val="dk1"/>
                          </a:solidFill>
                        </a:rPr>
                        <a:t>Varna</a:t>
                      </a:r>
                      <a:r>
                        <a:rPr lang="sl-SI" baseline="0" dirty="0" smtClean="0">
                          <a:solidFill>
                            <a:schemeClr val="dk1"/>
                          </a:solidFill>
                        </a:rPr>
                        <a:t> raba interneta</a:t>
                      </a:r>
                      <a:endParaRPr lang="sl-SI" dirty="0" smtClean="0">
                        <a:solidFill>
                          <a:srgbClr val="FF0000"/>
                        </a:solidFill>
                      </a:endParaRP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sl-SI" dirty="0" smtClean="0"/>
                        <a:t>23.2.2017</a:t>
                      </a:r>
                      <a:endParaRPr lang="sl-SI" dirty="0" smtClean="0">
                        <a:solidFill>
                          <a:srgbClr val="FF0000"/>
                        </a:solidFill>
                      </a:endParaRPr>
                    </a:p>
                  </a:txBody>
                  <a:tcP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l-SI" dirty="0" smtClean="0"/>
                        <a:t>LŠN Čatež – 5.r  / Martina Sedej-Filipčič</a:t>
                      </a:r>
                      <a:endParaRPr lang="sl-SI" dirty="0" smtClean="0">
                        <a:solidFill>
                          <a:srgbClr val="FF0000"/>
                        </a:solidFill>
                      </a:endParaRP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sl-SI" dirty="0" smtClean="0"/>
                        <a:t>30. 3. 2017</a:t>
                      </a:r>
                      <a:endParaRPr lang="sl-SI" dirty="0" smtClean="0">
                        <a:solidFill>
                          <a:srgbClr val="FF0000"/>
                        </a:solidFill>
                      </a:endParaRPr>
                    </a:p>
                  </a:txBody>
                  <a:tcP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l-SI" dirty="0" smtClean="0">
                          <a:solidFill>
                            <a:schemeClr val="tx1"/>
                          </a:solidFill>
                        </a:rPr>
                        <a:t>Učno vzgojna problematika/ razredniki</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sl-SI" dirty="0" smtClean="0">
                          <a:solidFill>
                            <a:schemeClr val="tx1"/>
                          </a:solidFill>
                        </a:rPr>
                        <a:t>25.5.2017</a:t>
                      </a:r>
                    </a:p>
                  </a:txBody>
                  <a:tcPr/>
                </a:tc>
              </a:tr>
            </a:tbl>
          </a:graphicData>
        </a:graphic>
      </p:graphicFrame>
      <p:pic>
        <p:nvPicPr>
          <p:cNvPr id="7" name="Picture 2" descr="C:\Users\msf9\AppData\Local\Microsoft\Windows\Temporary Internet Files\Content.IE5\G41TBH09\MC90008896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36529" y="1285269"/>
            <a:ext cx="648072" cy="701872"/>
          </a:xfrm>
          <a:prstGeom prst="rect">
            <a:avLst/>
          </a:prstGeom>
          <a:noFill/>
          <a:extLst>
            <a:ext uri="{909E8E84-426E-40DD-AFC4-6F175D3DCCD1}">
              <a14:hiddenFill xmlns:a14="http://schemas.microsoft.com/office/drawing/2010/main">
                <a:solidFill>
                  <a:srgbClr val="FFFFFF"/>
                </a:solidFill>
              </a14:hiddenFill>
            </a:ext>
          </a:extLst>
        </p:spPr>
      </p:pic>
      <p:sp>
        <p:nvSpPr>
          <p:cNvPr id="8" name="Označba mesta številke diapozitiva 7"/>
          <p:cNvSpPr>
            <a:spLocks noGrp="1"/>
          </p:cNvSpPr>
          <p:nvPr>
            <p:ph type="sldNum" sz="quarter" idx="12"/>
          </p:nvPr>
        </p:nvSpPr>
        <p:spPr/>
        <p:txBody>
          <a:bodyPr/>
          <a:lstStyle/>
          <a:p>
            <a:fld id="{C1098D97-D47F-4185-AB0A-1FBD1691CD49}" type="slidenum">
              <a:rPr lang="sl-SI" smtClean="0"/>
              <a:pPr/>
              <a:t>6</a:t>
            </a:fld>
            <a:endParaRPr lang="sl-SI"/>
          </a:p>
        </p:txBody>
      </p:sp>
    </p:spTree>
    <p:extLst>
      <p:ext uri="{BB962C8B-B14F-4D97-AF65-F5344CB8AC3E}">
        <p14:creationId xmlns:p14="http://schemas.microsoft.com/office/powerpoint/2010/main" val="11351798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1"/>
          <p:cNvSpPr txBox="1">
            <a:spLocks/>
          </p:cNvSpPr>
          <p:nvPr/>
        </p:nvSpPr>
        <p:spPr>
          <a:xfrm>
            <a:off x="603208" y="548680"/>
            <a:ext cx="7886700" cy="39957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400" b="1" dirty="0" smtClean="0">
                <a:latin typeface="Calibri" panose="020F0502020204030204" pitchFamily="34" charset="0"/>
              </a:rPr>
              <a:t>NEOBVEZNI IZBIRNI PREDMETI – MATIČNA ŠOLA</a:t>
            </a:r>
            <a:endParaRPr lang="sl-SI" sz="1400" b="1" dirty="0">
              <a:latin typeface="Calibri" panose="020F0502020204030204" pitchFamily="34" charset="0"/>
            </a:endParaRPr>
          </a:p>
        </p:txBody>
      </p:sp>
      <p:graphicFrame>
        <p:nvGraphicFramePr>
          <p:cNvPr id="2" name="Tabela 1"/>
          <p:cNvGraphicFramePr>
            <a:graphicFrameLocks noGrp="1"/>
          </p:cNvGraphicFramePr>
          <p:nvPr>
            <p:extLst>
              <p:ext uri="{D42A27DB-BD31-4B8C-83A1-F6EECF244321}">
                <p14:modId xmlns:p14="http://schemas.microsoft.com/office/powerpoint/2010/main" val="227503358"/>
              </p:ext>
            </p:extLst>
          </p:nvPr>
        </p:nvGraphicFramePr>
        <p:xfrm>
          <a:off x="1390650" y="1144459"/>
          <a:ext cx="6096000" cy="1501206"/>
        </p:xfrm>
        <a:graphic>
          <a:graphicData uri="http://schemas.openxmlformats.org/drawingml/2006/table">
            <a:tbl>
              <a:tblPr firstRow="1" bandRow="1">
                <a:tableStyleId>{93296810-A885-4BE3-A3E7-6D5BEEA58F35}</a:tableStyleId>
              </a:tblPr>
              <a:tblGrid>
                <a:gridCol w="2273002"/>
                <a:gridCol w="1656184"/>
                <a:gridCol w="2166814"/>
              </a:tblGrid>
              <a:tr h="306905">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400" dirty="0" smtClean="0"/>
                        <a:t>PREDMET</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400" dirty="0" smtClean="0"/>
                        <a:t>RAZRED</a:t>
                      </a:r>
                    </a:p>
                  </a:txBody>
                  <a:tcPr/>
                </a:tc>
                <a:tc>
                  <a:txBody>
                    <a:bodyPr/>
                    <a:lstStyle/>
                    <a:p>
                      <a:pPr algn="ctr"/>
                      <a:r>
                        <a:rPr lang="sl-SI" sz="1400" dirty="0" smtClean="0"/>
                        <a:t>UČITELJ</a:t>
                      </a:r>
                      <a:endParaRPr lang="sl-SI" sz="1400" dirty="0"/>
                    </a:p>
                  </a:txBody>
                  <a:tcPr/>
                </a:tc>
              </a:tr>
              <a:tr h="409500">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200" dirty="0" smtClean="0"/>
                        <a:t>Angleščina</a:t>
                      </a:r>
                    </a:p>
                    <a:p>
                      <a:pPr marL="0" indent="0" algn="ctr">
                        <a:buNone/>
                      </a:pPr>
                      <a:endParaRPr lang="sl-SI" sz="1200" dirty="0"/>
                    </a:p>
                  </a:txBody>
                  <a:tcPr/>
                </a:tc>
                <a:tc>
                  <a:txBody>
                    <a:bodyPr/>
                    <a:lstStyle/>
                    <a:p>
                      <a:pPr algn="ctr"/>
                      <a:r>
                        <a:rPr lang="sl-SI" sz="1200" dirty="0" smtClean="0"/>
                        <a:t>1. </a:t>
                      </a:r>
                      <a:endParaRPr lang="sl-SI" sz="1200" dirty="0"/>
                    </a:p>
                  </a:txBody>
                  <a:tcPr/>
                </a:tc>
                <a:tc>
                  <a:txBody>
                    <a:bodyPr/>
                    <a:lstStyle/>
                    <a:p>
                      <a:pPr algn="ctr"/>
                      <a:r>
                        <a:rPr lang="sl-SI" sz="1200" dirty="0" smtClean="0">
                          <a:solidFill>
                            <a:schemeClr val="tx1"/>
                          </a:solidFill>
                        </a:rPr>
                        <a:t>Anja Batagelj Jurca</a:t>
                      </a:r>
                    </a:p>
                    <a:p>
                      <a:pPr algn="ctr"/>
                      <a:r>
                        <a:rPr lang="sl-SI" sz="1200" dirty="0" smtClean="0">
                          <a:solidFill>
                            <a:schemeClr val="tx1"/>
                          </a:solidFill>
                        </a:rPr>
                        <a:t>Biljana Guša</a:t>
                      </a:r>
                    </a:p>
                  </a:txBody>
                  <a:tcPr/>
                </a:tc>
              </a:tr>
              <a:tr h="737101">
                <a:tc>
                  <a:txBody>
                    <a:bodyPr/>
                    <a:lstStyle/>
                    <a:p>
                      <a:pPr algn="ctr"/>
                      <a:r>
                        <a:rPr lang="sl-SI" sz="1200" dirty="0" smtClean="0"/>
                        <a:t>Italijanščina</a:t>
                      </a:r>
                    </a:p>
                    <a:p>
                      <a:pPr algn="ctr"/>
                      <a:r>
                        <a:rPr lang="sl-SI" sz="1200" dirty="0" smtClean="0"/>
                        <a:t>Računalništvo</a:t>
                      </a:r>
                    </a:p>
                    <a:p>
                      <a:pPr algn="ctr"/>
                      <a:r>
                        <a:rPr lang="sl-SI" sz="1200" dirty="0" smtClean="0"/>
                        <a:t>Šport</a:t>
                      </a:r>
                    </a:p>
                  </a:txBody>
                  <a:tcPr/>
                </a:tc>
                <a:tc>
                  <a:txBody>
                    <a:bodyPr/>
                    <a:lstStyle/>
                    <a:p>
                      <a:pPr algn="ctr"/>
                      <a:endParaRPr lang="sl-SI" sz="1200" dirty="0" smtClean="0"/>
                    </a:p>
                    <a:p>
                      <a:pPr algn="ctr"/>
                      <a:r>
                        <a:rPr lang="sl-SI" sz="1200" dirty="0" smtClean="0"/>
                        <a:t>4. ,</a:t>
                      </a:r>
                      <a:r>
                        <a:rPr lang="sl-SI" sz="1200" baseline="0" dirty="0" smtClean="0"/>
                        <a:t>  5., 6.</a:t>
                      </a:r>
                      <a:endParaRPr lang="sl-SI" sz="1200" dirty="0" smtClean="0"/>
                    </a:p>
                  </a:txBody>
                  <a:tcPr/>
                </a:tc>
                <a:tc>
                  <a:txBody>
                    <a:bodyPr/>
                    <a:lstStyle/>
                    <a:p>
                      <a:pPr algn="ctr"/>
                      <a:r>
                        <a:rPr lang="sl-SI" sz="1200" dirty="0" smtClean="0">
                          <a:solidFill>
                            <a:schemeClr val="tx1"/>
                          </a:solidFill>
                        </a:rPr>
                        <a:t>Mojca Argenti</a:t>
                      </a:r>
                    </a:p>
                    <a:p>
                      <a:pPr algn="ctr"/>
                      <a:r>
                        <a:rPr lang="sl-SI" sz="1200" dirty="0" smtClean="0">
                          <a:solidFill>
                            <a:schemeClr val="tx1"/>
                          </a:solidFill>
                        </a:rPr>
                        <a:t>Anton Perenič</a:t>
                      </a:r>
                    </a:p>
                    <a:p>
                      <a:pPr algn="ctr"/>
                      <a:r>
                        <a:rPr lang="sl-SI" sz="1200" dirty="0" smtClean="0">
                          <a:solidFill>
                            <a:schemeClr val="tx1"/>
                          </a:solidFill>
                        </a:rPr>
                        <a:t>Mitja Muha / Tine Ščuka</a:t>
                      </a:r>
                      <a:endParaRPr lang="sl-SI" sz="1200" dirty="0">
                        <a:solidFill>
                          <a:schemeClr val="tx1"/>
                        </a:solidFill>
                      </a:endParaRPr>
                    </a:p>
                  </a:txBody>
                  <a:tcPr/>
                </a:tc>
              </a:tr>
            </a:tbl>
          </a:graphicData>
        </a:graphic>
      </p:graphicFrame>
      <p:sp>
        <p:nvSpPr>
          <p:cNvPr id="7" name="Označba mesta številke diapozitiva 6"/>
          <p:cNvSpPr>
            <a:spLocks noGrp="1"/>
          </p:cNvSpPr>
          <p:nvPr>
            <p:ph type="sldNum" sz="quarter" idx="12"/>
          </p:nvPr>
        </p:nvSpPr>
        <p:spPr/>
        <p:txBody>
          <a:bodyPr/>
          <a:lstStyle/>
          <a:p>
            <a:fld id="{C1098D97-D47F-4185-AB0A-1FBD1691CD49}" type="slidenum">
              <a:rPr lang="sl-SI" smtClean="0"/>
              <a:pPr/>
              <a:t>7</a:t>
            </a:fld>
            <a:endParaRPr lang="sl-SI"/>
          </a:p>
        </p:txBody>
      </p:sp>
      <p:sp>
        <p:nvSpPr>
          <p:cNvPr id="8" name="Naslov 1"/>
          <p:cNvSpPr txBox="1">
            <a:spLocks/>
          </p:cNvSpPr>
          <p:nvPr/>
        </p:nvSpPr>
        <p:spPr>
          <a:xfrm>
            <a:off x="604369" y="2852936"/>
            <a:ext cx="7886700" cy="39957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400" b="1" dirty="0" smtClean="0">
                <a:latin typeface="Calibri" panose="020F0502020204030204" pitchFamily="34" charset="0"/>
              </a:rPr>
              <a:t>NEOBVEZNI IZBIRNI PREDMETI – PODRUŽNICA PLANINA</a:t>
            </a:r>
            <a:endParaRPr lang="sl-SI" sz="1400" b="1" dirty="0">
              <a:latin typeface="Calibri" panose="020F0502020204030204" pitchFamily="34" charset="0"/>
            </a:endParaRPr>
          </a:p>
        </p:txBody>
      </p:sp>
      <p:graphicFrame>
        <p:nvGraphicFramePr>
          <p:cNvPr id="9" name="Tabela 8"/>
          <p:cNvGraphicFramePr>
            <a:graphicFrameLocks noGrp="1"/>
          </p:cNvGraphicFramePr>
          <p:nvPr>
            <p:extLst>
              <p:ext uri="{D42A27DB-BD31-4B8C-83A1-F6EECF244321}">
                <p14:modId xmlns:p14="http://schemas.microsoft.com/office/powerpoint/2010/main" val="3434922374"/>
              </p:ext>
            </p:extLst>
          </p:nvPr>
        </p:nvGraphicFramePr>
        <p:xfrm>
          <a:off x="1331640" y="3323250"/>
          <a:ext cx="6096000" cy="1088885"/>
        </p:xfrm>
        <a:graphic>
          <a:graphicData uri="http://schemas.openxmlformats.org/drawingml/2006/table">
            <a:tbl>
              <a:tblPr firstRow="1" bandRow="1">
                <a:tableStyleId>{93296810-A885-4BE3-A3E7-6D5BEEA58F35}</a:tableStyleId>
              </a:tblPr>
              <a:tblGrid>
                <a:gridCol w="2273002"/>
                <a:gridCol w="1656184"/>
                <a:gridCol w="2166814"/>
              </a:tblGrid>
              <a:tr h="296035">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400" dirty="0" smtClean="0"/>
                        <a:t>PREDMET</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400" dirty="0" smtClean="0"/>
                        <a:t>RAZRED</a:t>
                      </a:r>
                    </a:p>
                  </a:txBody>
                  <a:tcPr/>
                </a:tc>
                <a:tc>
                  <a:txBody>
                    <a:bodyPr/>
                    <a:lstStyle/>
                    <a:p>
                      <a:pPr algn="ctr"/>
                      <a:r>
                        <a:rPr lang="sl-SI" sz="1400" dirty="0" smtClean="0"/>
                        <a:t>UČITELJ</a:t>
                      </a:r>
                      <a:endParaRPr lang="sl-SI" sz="1400" dirty="0"/>
                    </a:p>
                  </a:txBody>
                  <a:tcPr/>
                </a:tc>
              </a:tr>
              <a:tr h="353556">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200" dirty="0" smtClean="0"/>
                        <a:t>Angleščina</a:t>
                      </a:r>
                    </a:p>
                    <a:p>
                      <a:pPr marL="0" indent="0" algn="ctr">
                        <a:buNone/>
                      </a:pPr>
                      <a:endParaRPr lang="sl-SI" sz="1200" dirty="0"/>
                    </a:p>
                  </a:txBody>
                  <a:tcPr/>
                </a:tc>
                <a:tc>
                  <a:txBody>
                    <a:bodyPr/>
                    <a:lstStyle/>
                    <a:p>
                      <a:pPr algn="ctr"/>
                      <a:r>
                        <a:rPr lang="sl-SI" sz="1200" dirty="0" smtClean="0"/>
                        <a:t>1. </a:t>
                      </a:r>
                      <a:endParaRPr lang="sl-SI" sz="1200" dirty="0"/>
                    </a:p>
                  </a:txBody>
                  <a:tcPr/>
                </a:tc>
                <a:tc>
                  <a:txBody>
                    <a:bodyPr/>
                    <a:lstStyle/>
                    <a:p>
                      <a:pPr algn="ctr"/>
                      <a:r>
                        <a:rPr lang="sl-SI" sz="1200" dirty="0" smtClean="0">
                          <a:solidFill>
                            <a:schemeClr val="tx1"/>
                          </a:solidFill>
                        </a:rPr>
                        <a:t>Anja Batagelj Jurca</a:t>
                      </a:r>
                      <a:endParaRPr lang="sl-SI" sz="1200" dirty="0">
                        <a:solidFill>
                          <a:schemeClr val="tx1"/>
                        </a:solidFill>
                      </a:endParaRPr>
                    </a:p>
                  </a:txBody>
                  <a:tcPr/>
                </a:tc>
              </a:tr>
              <a:tr h="326885">
                <a:tc>
                  <a:txBody>
                    <a:bodyPr/>
                    <a:lstStyle/>
                    <a:p>
                      <a:pPr algn="ctr"/>
                      <a:r>
                        <a:rPr lang="sl-SI" sz="1200" dirty="0" smtClean="0"/>
                        <a:t>Šport</a:t>
                      </a:r>
                    </a:p>
                  </a:txBody>
                  <a:tcPr/>
                </a:tc>
                <a:tc>
                  <a:txBody>
                    <a:bodyPr/>
                    <a:lstStyle/>
                    <a:p>
                      <a:pPr algn="ctr"/>
                      <a:r>
                        <a:rPr lang="sl-SI" sz="1200" dirty="0" smtClean="0"/>
                        <a:t>4. ,</a:t>
                      </a:r>
                      <a:r>
                        <a:rPr lang="sl-SI" sz="1200" baseline="0" dirty="0" smtClean="0"/>
                        <a:t>  5.</a:t>
                      </a:r>
                      <a:endParaRPr lang="sl-SI" sz="1200" dirty="0" smtClean="0"/>
                    </a:p>
                  </a:txBody>
                  <a:tcPr/>
                </a:tc>
                <a:tc>
                  <a:txBody>
                    <a:bodyPr/>
                    <a:lstStyle/>
                    <a:p>
                      <a:pPr algn="ctr"/>
                      <a:r>
                        <a:rPr lang="sl-SI" sz="1200" b="0" dirty="0" smtClean="0">
                          <a:solidFill>
                            <a:schemeClr val="tx1"/>
                          </a:solidFill>
                        </a:rPr>
                        <a:t>Jasna</a:t>
                      </a:r>
                      <a:r>
                        <a:rPr lang="sl-SI" sz="1200" b="0" baseline="0" dirty="0" smtClean="0">
                          <a:solidFill>
                            <a:schemeClr val="tx1"/>
                          </a:solidFill>
                        </a:rPr>
                        <a:t> K</a:t>
                      </a:r>
                      <a:r>
                        <a:rPr lang="sl-SI" sz="1200" b="0" dirty="0" smtClean="0">
                          <a:solidFill>
                            <a:schemeClr val="tx1"/>
                          </a:solidFill>
                        </a:rPr>
                        <a:t>ožar</a:t>
                      </a:r>
                      <a:endParaRPr lang="sl-SI" sz="1200" b="0" dirty="0">
                        <a:solidFill>
                          <a:schemeClr val="tx1"/>
                        </a:solidFill>
                      </a:endParaRPr>
                    </a:p>
                  </a:txBody>
                  <a:tcPr/>
                </a:tc>
              </a:tr>
            </a:tbl>
          </a:graphicData>
        </a:graphic>
      </p:graphicFrame>
      <p:sp>
        <p:nvSpPr>
          <p:cNvPr id="10" name="Naslov 1"/>
          <p:cNvSpPr txBox="1">
            <a:spLocks/>
          </p:cNvSpPr>
          <p:nvPr/>
        </p:nvSpPr>
        <p:spPr>
          <a:xfrm>
            <a:off x="628650" y="4725144"/>
            <a:ext cx="7886700" cy="39957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400" b="1" dirty="0" smtClean="0">
                <a:latin typeface="Calibri" panose="020F0502020204030204" pitchFamily="34" charset="0"/>
              </a:rPr>
              <a:t>NEOBVEZNI IZBIRNI PREDMETI – PODRUŽNICA BUKOVJE</a:t>
            </a:r>
            <a:endParaRPr lang="sl-SI" sz="1400" b="1" dirty="0">
              <a:latin typeface="Calibri" panose="020F0502020204030204" pitchFamily="34" charset="0"/>
            </a:endParaRPr>
          </a:p>
        </p:txBody>
      </p:sp>
      <p:graphicFrame>
        <p:nvGraphicFramePr>
          <p:cNvPr id="11" name="Tabela 10"/>
          <p:cNvGraphicFramePr>
            <a:graphicFrameLocks noGrp="1"/>
          </p:cNvGraphicFramePr>
          <p:nvPr>
            <p:extLst>
              <p:ext uri="{D42A27DB-BD31-4B8C-83A1-F6EECF244321}">
                <p14:modId xmlns:p14="http://schemas.microsoft.com/office/powerpoint/2010/main" val="3276592410"/>
              </p:ext>
            </p:extLst>
          </p:nvPr>
        </p:nvGraphicFramePr>
        <p:xfrm>
          <a:off x="1331640" y="5046193"/>
          <a:ext cx="6096000" cy="1228429"/>
        </p:xfrm>
        <a:graphic>
          <a:graphicData uri="http://schemas.openxmlformats.org/drawingml/2006/table">
            <a:tbl>
              <a:tblPr firstRow="1" bandRow="1">
                <a:tableStyleId>{93296810-A885-4BE3-A3E7-6D5BEEA58F35}</a:tableStyleId>
              </a:tblPr>
              <a:tblGrid>
                <a:gridCol w="2273002"/>
                <a:gridCol w="1656184"/>
                <a:gridCol w="2166814"/>
              </a:tblGrid>
              <a:tr h="262152">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400" dirty="0" smtClean="0"/>
                        <a:t>PREDMET</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400" dirty="0" smtClean="0"/>
                        <a:t>RAZRED</a:t>
                      </a:r>
                    </a:p>
                  </a:txBody>
                  <a:tcPr/>
                </a:tc>
                <a:tc>
                  <a:txBody>
                    <a:bodyPr/>
                    <a:lstStyle/>
                    <a:p>
                      <a:pPr algn="ctr"/>
                      <a:r>
                        <a:rPr lang="sl-SI" sz="1400" dirty="0" smtClean="0"/>
                        <a:t>UČITELJ</a:t>
                      </a:r>
                      <a:endParaRPr lang="sl-SI" sz="1400" dirty="0"/>
                    </a:p>
                  </a:txBody>
                  <a:tcPr/>
                </a:tc>
              </a:tr>
              <a:tr h="390531">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200" dirty="0" smtClean="0"/>
                        <a:t>Angleščina</a:t>
                      </a:r>
                    </a:p>
                    <a:p>
                      <a:pPr marL="0" indent="0" algn="ctr">
                        <a:buNone/>
                      </a:pPr>
                      <a:endParaRPr lang="sl-SI" sz="1200" dirty="0"/>
                    </a:p>
                  </a:txBody>
                  <a:tcPr/>
                </a:tc>
                <a:tc>
                  <a:txBody>
                    <a:bodyPr/>
                    <a:lstStyle/>
                    <a:p>
                      <a:pPr algn="ctr"/>
                      <a:r>
                        <a:rPr lang="sl-SI" sz="1200" dirty="0" smtClean="0"/>
                        <a:t>1. </a:t>
                      </a:r>
                      <a:endParaRPr lang="sl-SI" sz="1200" dirty="0"/>
                    </a:p>
                  </a:txBody>
                  <a:tcPr/>
                </a:tc>
                <a:tc>
                  <a:txBody>
                    <a:bodyPr/>
                    <a:lstStyle/>
                    <a:p>
                      <a:pPr algn="ctr"/>
                      <a:r>
                        <a:rPr lang="sl-SI" sz="1200" dirty="0" smtClean="0">
                          <a:solidFill>
                            <a:schemeClr val="tx1"/>
                          </a:solidFill>
                        </a:rPr>
                        <a:t>Vanja Tomšič</a:t>
                      </a:r>
                    </a:p>
                    <a:p>
                      <a:pPr algn="ctr"/>
                      <a:endParaRPr lang="sl-SI" sz="1200" dirty="0">
                        <a:solidFill>
                          <a:schemeClr val="tx1"/>
                        </a:solidFill>
                      </a:endParaRPr>
                    </a:p>
                  </a:txBody>
                  <a:tcPr/>
                </a:tc>
              </a:tr>
              <a:tr h="466429">
                <a:tc>
                  <a:txBody>
                    <a:bodyPr/>
                    <a:lstStyle/>
                    <a:p>
                      <a:pPr algn="ctr"/>
                      <a:r>
                        <a:rPr lang="sl-SI" sz="1200" dirty="0" smtClean="0"/>
                        <a:t>Šport</a:t>
                      </a:r>
                    </a:p>
                  </a:txBody>
                  <a:tcPr/>
                </a:tc>
                <a:tc>
                  <a:txBody>
                    <a:bodyPr/>
                    <a:lstStyle/>
                    <a:p>
                      <a:pPr algn="ctr"/>
                      <a:r>
                        <a:rPr lang="sl-SI" sz="1200" dirty="0" smtClean="0"/>
                        <a:t>4. ,</a:t>
                      </a:r>
                      <a:r>
                        <a:rPr lang="sl-SI" sz="1200" baseline="0" dirty="0" smtClean="0"/>
                        <a:t>  5.</a:t>
                      </a:r>
                      <a:endParaRPr lang="sl-SI" sz="1200" dirty="0" smtClean="0"/>
                    </a:p>
                  </a:txBody>
                  <a:tcPr/>
                </a:tc>
                <a:tc>
                  <a:txBody>
                    <a:bodyPr/>
                    <a:lstStyle/>
                    <a:p>
                      <a:pPr algn="ctr"/>
                      <a:r>
                        <a:rPr lang="sl-SI" sz="1200" dirty="0" smtClean="0">
                          <a:solidFill>
                            <a:schemeClr val="tx1"/>
                          </a:solidFill>
                        </a:rPr>
                        <a:t>Tine Ščuka</a:t>
                      </a:r>
                      <a:endParaRPr lang="sl-SI" sz="1200" dirty="0">
                        <a:solidFill>
                          <a:schemeClr val="tx1"/>
                        </a:solidFill>
                      </a:endParaRPr>
                    </a:p>
                  </a:txBody>
                  <a:tcPr/>
                </a:tc>
              </a:tr>
            </a:tbl>
          </a:graphicData>
        </a:graphic>
      </p:graphicFrame>
    </p:spTree>
    <p:extLst>
      <p:ext uri="{BB962C8B-B14F-4D97-AF65-F5344CB8AC3E}">
        <p14:creationId xmlns:p14="http://schemas.microsoft.com/office/powerpoint/2010/main" val="3099090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številke diapozitiva 1"/>
          <p:cNvSpPr>
            <a:spLocks noGrp="1"/>
          </p:cNvSpPr>
          <p:nvPr>
            <p:ph type="sldNum" sz="quarter" idx="12"/>
          </p:nvPr>
        </p:nvSpPr>
        <p:spPr/>
        <p:txBody>
          <a:bodyPr/>
          <a:lstStyle/>
          <a:p>
            <a:fld id="{C1098D97-D47F-4185-AB0A-1FBD1691CD49}" type="slidenum">
              <a:rPr lang="sl-SI" smtClean="0"/>
              <a:pPr/>
              <a:t>8</a:t>
            </a:fld>
            <a:endParaRPr lang="sl-SI"/>
          </a:p>
        </p:txBody>
      </p:sp>
      <p:sp>
        <p:nvSpPr>
          <p:cNvPr id="3" name="Naslov 1"/>
          <p:cNvSpPr txBox="1">
            <a:spLocks/>
          </p:cNvSpPr>
          <p:nvPr/>
        </p:nvSpPr>
        <p:spPr>
          <a:xfrm>
            <a:off x="323528" y="764704"/>
            <a:ext cx="7886700" cy="39957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400" b="1" dirty="0" smtClean="0">
                <a:latin typeface="Calibri" panose="020F0502020204030204" pitchFamily="34" charset="0"/>
              </a:rPr>
              <a:t>IZBIRNI PREDMETI</a:t>
            </a:r>
            <a:endParaRPr lang="sl-SI" sz="1400" b="1" dirty="0">
              <a:latin typeface="Calibri" panose="020F0502020204030204" pitchFamily="34" charset="0"/>
            </a:endParaRPr>
          </a:p>
        </p:txBody>
      </p:sp>
      <p:graphicFrame>
        <p:nvGraphicFramePr>
          <p:cNvPr id="4" name="Tabela 3"/>
          <p:cNvGraphicFramePr>
            <a:graphicFrameLocks noGrp="1"/>
          </p:cNvGraphicFramePr>
          <p:nvPr>
            <p:extLst>
              <p:ext uri="{D42A27DB-BD31-4B8C-83A1-F6EECF244321}">
                <p14:modId xmlns:p14="http://schemas.microsoft.com/office/powerpoint/2010/main" val="771956525"/>
              </p:ext>
            </p:extLst>
          </p:nvPr>
        </p:nvGraphicFramePr>
        <p:xfrm>
          <a:off x="1115616" y="1556792"/>
          <a:ext cx="6096000" cy="4173093"/>
        </p:xfrm>
        <a:graphic>
          <a:graphicData uri="http://schemas.openxmlformats.org/drawingml/2006/table">
            <a:tbl>
              <a:tblPr firstRow="1" bandRow="1">
                <a:tableStyleId>{93296810-A885-4BE3-A3E7-6D5BEEA58F35}</a:tableStyleId>
              </a:tblPr>
              <a:tblGrid>
                <a:gridCol w="2275613"/>
                <a:gridCol w="1656184"/>
                <a:gridCol w="2164203"/>
              </a:tblGrid>
              <a:tr h="297561">
                <a:tc>
                  <a:txBody>
                    <a:bodyPr/>
                    <a:lstStyle/>
                    <a:p>
                      <a:pPr algn="ctr"/>
                      <a:r>
                        <a:rPr lang="sl-SI" sz="1400" dirty="0" smtClean="0"/>
                        <a:t>PREDMET</a:t>
                      </a:r>
                      <a:endParaRPr lang="sl-SI" sz="1400" dirty="0"/>
                    </a:p>
                  </a:txBody>
                  <a:tcPr/>
                </a:tc>
                <a:tc>
                  <a:txBody>
                    <a:bodyPr/>
                    <a:lstStyle/>
                    <a:p>
                      <a:pPr algn="ctr"/>
                      <a:r>
                        <a:rPr lang="sl-SI" sz="1400" dirty="0" smtClean="0"/>
                        <a:t>RAZRED</a:t>
                      </a:r>
                      <a:endParaRPr lang="sl-SI" sz="1400" dirty="0"/>
                    </a:p>
                  </a:txBody>
                  <a:tcPr/>
                </a:tc>
                <a:tc>
                  <a:txBody>
                    <a:bodyPr/>
                    <a:lstStyle/>
                    <a:p>
                      <a:pPr algn="ctr"/>
                      <a:r>
                        <a:rPr lang="sl-SI" sz="1400" dirty="0" smtClean="0"/>
                        <a:t>UČITELJ</a:t>
                      </a:r>
                      <a:endParaRPr lang="sl-SI" sz="1400" dirty="0"/>
                    </a:p>
                  </a:txBody>
                  <a:tcPr/>
                </a:tc>
              </a:tr>
              <a:tr h="297561">
                <a:tc>
                  <a:txBody>
                    <a:bodyPr/>
                    <a:lstStyle/>
                    <a:p>
                      <a:pPr marL="0" indent="0" algn="l">
                        <a:buNone/>
                      </a:pPr>
                      <a:r>
                        <a:rPr lang="sl-SI" sz="1200" dirty="0" smtClean="0"/>
                        <a:t>Italijanščina 1, 2 in</a:t>
                      </a:r>
                      <a:r>
                        <a:rPr lang="sl-SI" sz="1200" baseline="0" dirty="0" smtClean="0"/>
                        <a:t> 3</a:t>
                      </a:r>
                      <a:endParaRPr lang="sl-SI" sz="1200" dirty="0"/>
                    </a:p>
                  </a:txBody>
                  <a:tcPr/>
                </a:tc>
                <a:tc>
                  <a:txBody>
                    <a:bodyPr/>
                    <a:lstStyle/>
                    <a:p>
                      <a:pPr algn="ctr"/>
                      <a:r>
                        <a:rPr lang="sl-SI" sz="1200" dirty="0" smtClean="0"/>
                        <a:t>7. / 8. / 9. </a:t>
                      </a:r>
                      <a:endParaRPr lang="sl-SI" sz="1200" dirty="0"/>
                    </a:p>
                  </a:txBody>
                  <a:tcPr/>
                </a:tc>
                <a:tc>
                  <a:txBody>
                    <a:bodyPr/>
                    <a:lstStyle/>
                    <a:p>
                      <a:pPr algn="l"/>
                      <a:r>
                        <a:rPr lang="sl-SI" sz="1200" dirty="0" smtClean="0"/>
                        <a:t>Mojca</a:t>
                      </a:r>
                      <a:r>
                        <a:rPr lang="sl-SI" sz="1200" baseline="0" dirty="0" smtClean="0"/>
                        <a:t> Argenti</a:t>
                      </a:r>
                      <a:endParaRPr lang="sl-SI" sz="1200" dirty="0"/>
                    </a:p>
                  </a:txBody>
                  <a:tcPr/>
                </a:tc>
              </a:tr>
              <a:tr h="297561">
                <a:tc>
                  <a:txBody>
                    <a:bodyPr/>
                    <a:lstStyle/>
                    <a:p>
                      <a:pPr algn="l"/>
                      <a:r>
                        <a:rPr lang="sl-SI" sz="1200" dirty="0" smtClean="0"/>
                        <a:t>Nemščina 2 in 3</a:t>
                      </a:r>
                      <a:endParaRPr lang="sl-SI" sz="1200" dirty="0"/>
                    </a:p>
                  </a:txBody>
                  <a:tcPr/>
                </a:tc>
                <a:tc>
                  <a:txBody>
                    <a:bodyPr/>
                    <a:lstStyle/>
                    <a:p>
                      <a:pPr algn="ctr"/>
                      <a:r>
                        <a:rPr lang="sl-SI" sz="1200" dirty="0" smtClean="0"/>
                        <a:t>8. / 9. </a:t>
                      </a:r>
                    </a:p>
                  </a:txBody>
                  <a:tcPr/>
                </a:tc>
                <a:tc>
                  <a:txBody>
                    <a:bodyPr/>
                    <a:lstStyle/>
                    <a:p>
                      <a:pPr algn="l"/>
                      <a:r>
                        <a:rPr lang="sl-SI" sz="1200" dirty="0" smtClean="0"/>
                        <a:t>Mojca Ocepek Jenček</a:t>
                      </a:r>
                      <a:endParaRPr lang="sl-SI" sz="1200" dirty="0"/>
                    </a:p>
                  </a:txBody>
                  <a:tcPr/>
                </a:tc>
              </a:tr>
              <a:tr h="297561">
                <a:tc>
                  <a:txBody>
                    <a:bodyPr/>
                    <a:lstStyle/>
                    <a:p>
                      <a:pPr algn="l"/>
                      <a:r>
                        <a:rPr lang="sl-SI" sz="1200" dirty="0" smtClean="0"/>
                        <a:t>Turistična vzgoja</a:t>
                      </a:r>
                      <a:endParaRPr lang="sl-SI" sz="1200" dirty="0"/>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200" dirty="0" smtClean="0"/>
                        <a:t>7.</a:t>
                      </a:r>
                      <a:r>
                        <a:rPr lang="sl-SI" sz="1200" baseline="0" dirty="0" smtClean="0"/>
                        <a:t>  / 8.  / 9.</a:t>
                      </a:r>
                      <a:endParaRPr lang="sl-SI" sz="1200" dirty="0" smtClean="0"/>
                    </a:p>
                  </a:txBody>
                  <a:tcPr/>
                </a:tc>
                <a:tc>
                  <a:txBody>
                    <a:bodyPr/>
                    <a:lstStyle/>
                    <a:p>
                      <a:pPr algn="l"/>
                      <a:r>
                        <a:rPr lang="sl-SI" sz="1200" dirty="0" smtClean="0"/>
                        <a:t>Mirela Bubnič</a:t>
                      </a:r>
                      <a:endParaRPr lang="sl-SI" sz="1200" dirty="0"/>
                    </a:p>
                  </a:txBody>
                  <a:tcPr/>
                </a:tc>
              </a:tr>
              <a:tr h="297561">
                <a:tc>
                  <a:txBody>
                    <a:bodyPr/>
                    <a:lstStyle/>
                    <a:p>
                      <a:pPr algn="l"/>
                      <a:r>
                        <a:rPr lang="sl-SI" sz="1200" dirty="0" smtClean="0"/>
                        <a:t>Literarni klub</a:t>
                      </a:r>
                      <a:endParaRPr lang="sl-SI" sz="1200" dirty="0"/>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200" dirty="0" smtClean="0"/>
                        <a:t>7.</a:t>
                      </a:r>
                      <a:r>
                        <a:rPr lang="sl-SI" sz="1200" baseline="0" dirty="0" smtClean="0"/>
                        <a:t>  / 8.  / 9.</a:t>
                      </a:r>
                      <a:endParaRPr lang="sl-SI" sz="1200" dirty="0" smtClean="0"/>
                    </a:p>
                  </a:txBody>
                  <a:tcPr/>
                </a:tc>
                <a:tc>
                  <a:txBody>
                    <a:bodyPr/>
                    <a:lstStyle/>
                    <a:p>
                      <a:pPr algn="l"/>
                      <a:r>
                        <a:rPr lang="sl-SI" sz="1200" dirty="0" smtClean="0"/>
                        <a:t>Erika Koren Plahuta</a:t>
                      </a:r>
                      <a:endParaRPr lang="sl-SI" sz="1200" dirty="0"/>
                    </a:p>
                  </a:txBody>
                  <a:tcPr/>
                </a:tc>
              </a:tr>
              <a:tr h="297561">
                <a:tc>
                  <a:txBody>
                    <a:bodyPr/>
                    <a:lstStyle/>
                    <a:p>
                      <a:pPr algn="l"/>
                      <a:r>
                        <a:rPr lang="sl-SI" sz="1200" dirty="0" smtClean="0"/>
                        <a:t>Likovno snovanje III</a:t>
                      </a:r>
                      <a:endParaRPr lang="sl-SI" sz="1200" dirty="0"/>
                    </a:p>
                  </a:txBody>
                  <a:tcPr/>
                </a:tc>
                <a:tc>
                  <a:txBody>
                    <a:bodyPr/>
                    <a:lstStyle/>
                    <a:p>
                      <a:pPr algn="ctr"/>
                      <a:r>
                        <a:rPr lang="sl-SI" sz="1200" dirty="0" smtClean="0"/>
                        <a:t>9.</a:t>
                      </a:r>
                    </a:p>
                  </a:txBody>
                  <a:tcPr/>
                </a:tc>
                <a:tc>
                  <a:txBody>
                    <a:bodyPr/>
                    <a:lstStyle/>
                    <a:p>
                      <a:pPr algn="l"/>
                      <a:r>
                        <a:rPr lang="sl-SI" sz="1200" dirty="0" smtClean="0"/>
                        <a:t>Romana Harmel</a:t>
                      </a:r>
                      <a:endParaRPr lang="sl-SI" sz="1200" dirty="0"/>
                    </a:p>
                  </a:txBody>
                  <a:tcPr/>
                </a:tc>
              </a:tr>
              <a:tr h="297561">
                <a:tc>
                  <a:txBody>
                    <a:bodyPr/>
                    <a:lstStyle/>
                    <a:p>
                      <a:pPr algn="l"/>
                      <a:r>
                        <a:rPr lang="sl-SI" sz="1200" dirty="0" smtClean="0"/>
                        <a:t>Sodobna priprava hrane</a:t>
                      </a:r>
                      <a:endParaRPr lang="sl-SI" sz="1200" dirty="0"/>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200" dirty="0" smtClean="0"/>
                        <a:t>7.</a:t>
                      </a:r>
                      <a:r>
                        <a:rPr lang="sl-SI" sz="1200" baseline="0" dirty="0" smtClean="0"/>
                        <a:t>  / 8.  / 9.</a:t>
                      </a:r>
                      <a:endParaRPr lang="sl-SI" sz="1200" dirty="0" smtClean="0"/>
                    </a:p>
                  </a:txBody>
                  <a:tcPr/>
                </a:tc>
                <a:tc>
                  <a:txBody>
                    <a:bodyPr/>
                    <a:lstStyle/>
                    <a:p>
                      <a:pPr algn="l"/>
                      <a:r>
                        <a:rPr lang="sl-SI" sz="1200" dirty="0" smtClean="0"/>
                        <a:t>Magdalena Penko Šajn</a:t>
                      </a:r>
                      <a:endParaRPr lang="sl-SI" sz="1200" dirty="0"/>
                    </a:p>
                  </a:txBody>
                  <a:tcPr/>
                </a:tc>
              </a:tr>
              <a:tr h="297561">
                <a:tc>
                  <a:txBody>
                    <a:bodyPr/>
                    <a:lstStyle/>
                    <a:p>
                      <a:pPr algn="l"/>
                      <a:r>
                        <a:rPr lang="sl-SI" sz="1200" dirty="0" smtClean="0"/>
                        <a:t>Poskusi v kemiji</a:t>
                      </a:r>
                      <a:endParaRPr lang="sl-SI" sz="1200" dirty="0"/>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200" dirty="0" smtClean="0"/>
                        <a:t>8. / 9. </a:t>
                      </a:r>
                    </a:p>
                  </a:txBody>
                  <a:tcPr/>
                </a:tc>
                <a:tc>
                  <a:txBody>
                    <a:bodyPr/>
                    <a:lstStyle/>
                    <a:p>
                      <a:pPr algn="l"/>
                      <a:r>
                        <a:rPr lang="sl-SI" sz="1200" dirty="0" smtClean="0"/>
                        <a:t>Suzana Vidmar</a:t>
                      </a:r>
                      <a:endParaRPr lang="sl-SI" sz="1200" dirty="0"/>
                    </a:p>
                  </a:txBody>
                  <a:tcPr/>
                </a:tc>
              </a:tr>
              <a:tr h="297561">
                <a:tc>
                  <a:txBody>
                    <a:bodyPr/>
                    <a:lstStyle/>
                    <a:p>
                      <a:pPr algn="l"/>
                      <a:r>
                        <a:rPr lang="sl-SI" sz="1200" dirty="0" smtClean="0"/>
                        <a:t>Šport za zdravje</a:t>
                      </a:r>
                      <a:endParaRPr lang="sl-SI" sz="1200" dirty="0"/>
                    </a:p>
                  </a:txBody>
                  <a:tcPr/>
                </a:tc>
                <a:tc>
                  <a:txBody>
                    <a:bodyPr/>
                    <a:lstStyle/>
                    <a:p>
                      <a:pPr algn="ctr"/>
                      <a:r>
                        <a:rPr lang="sl-SI" sz="1200" dirty="0" smtClean="0"/>
                        <a:t>7.</a:t>
                      </a:r>
                    </a:p>
                  </a:txBody>
                  <a:tcPr/>
                </a:tc>
                <a:tc>
                  <a:txBody>
                    <a:bodyPr/>
                    <a:lstStyle/>
                    <a:p>
                      <a:pPr algn="l"/>
                      <a:r>
                        <a:rPr lang="sl-SI" sz="1200" dirty="0" smtClean="0"/>
                        <a:t>Jana Čelan</a:t>
                      </a:r>
                      <a:endParaRPr lang="sl-SI" sz="1200" dirty="0"/>
                    </a:p>
                  </a:txBody>
                  <a:tcPr/>
                </a:tc>
              </a:tr>
              <a:tr h="297561">
                <a:tc>
                  <a:txBody>
                    <a:bodyPr/>
                    <a:lstStyle/>
                    <a:p>
                      <a:pPr algn="l"/>
                      <a:r>
                        <a:rPr lang="sl-SI" sz="1200" dirty="0" smtClean="0"/>
                        <a:t>Izbrani šport odbojka</a:t>
                      </a:r>
                      <a:endParaRPr lang="sl-SI" sz="1200" dirty="0"/>
                    </a:p>
                  </a:txBody>
                  <a:tcPr/>
                </a:tc>
                <a:tc>
                  <a:txBody>
                    <a:bodyPr/>
                    <a:lstStyle/>
                    <a:p>
                      <a:pPr algn="ctr"/>
                      <a:r>
                        <a:rPr lang="sl-SI" sz="1200" dirty="0" smtClean="0"/>
                        <a:t>8.</a:t>
                      </a:r>
                    </a:p>
                  </a:txBody>
                  <a:tcPr/>
                </a:tc>
                <a:tc>
                  <a:txBody>
                    <a:bodyPr/>
                    <a:lstStyle/>
                    <a:p>
                      <a:pPr algn="l"/>
                      <a:r>
                        <a:rPr lang="sl-SI" sz="1200" dirty="0" smtClean="0"/>
                        <a:t>Jasna Kožar</a:t>
                      </a:r>
                      <a:endParaRPr lang="sl-SI" sz="1200" dirty="0"/>
                    </a:p>
                  </a:txBody>
                  <a:tcPr/>
                </a:tc>
              </a:tr>
              <a:tr h="297561">
                <a:tc>
                  <a:txBody>
                    <a:bodyPr/>
                    <a:lstStyle/>
                    <a:p>
                      <a:pPr algn="l"/>
                      <a:r>
                        <a:rPr lang="sl-SI" sz="1200" dirty="0" smtClean="0"/>
                        <a:t>Šport za sprostitev</a:t>
                      </a:r>
                      <a:endParaRPr lang="sl-SI" sz="1200" dirty="0"/>
                    </a:p>
                  </a:txBody>
                  <a:tcPr/>
                </a:tc>
                <a:tc>
                  <a:txBody>
                    <a:bodyPr/>
                    <a:lstStyle/>
                    <a:p>
                      <a:pPr algn="ctr"/>
                      <a:r>
                        <a:rPr lang="sl-SI" sz="1200" dirty="0" smtClean="0"/>
                        <a:t>9.</a:t>
                      </a:r>
                    </a:p>
                  </a:txBody>
                  <a:tcPr/>
                </a:tc>
                <a:tc>
                  <a:txBody>
                    <a:bodyPr/>
                    <a:lstStyle/>
                    <a:p>
                      <a:pPr algn="l"/>
                      <a:r>
                        <a:rPr lang="sl-SI" sz="1200" dirty="0" smtClean="0"/>
                        <a:t>Mitja Muha</a:t>
                      </a:r>
                      <a:endParaRPr lang="sl-SI" sz="1200" dirty="0"/>
                    </a:p>
                  </a:txBody>
                  <a:tcPr/>
                </a:tc>
              </a:tr>
              <a:tr h="297561">
                <a:tc>
                  <a:txBody>
                    <a:bodyPr/>
                    <a:lstStyle/>
                    <a:p>
                      <a:pPr algn="l"/>
                      <a:r>
                        <a:rPr lang="sl-SI" sz="1200" dirty="0" smtClean="0"/>
                        <a:t>Obdelava gradiv – les</a:t>
                      </a:r>
                      <a:endParaRPr lang="sl-SI" sz="1200" dirty="0"/>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200" dirty="0" smtClean="0"/>
                        <a:t>7.</a:t>
                      </a:r>
                      <a:r>
                        <a:rPr lang="sl-SI" sz="1200" baseline="0" dirty="0" smtClean="0"/>
                        <a:t>  / 8.  </a:t>
                      </a:r>
                      <a:endParaRPr lang="sl-SI" sz="1200" dirty="0" smtClean="0"/>
                    </a:p>
                  </a:txBody>
                  <a:tcPr/>
                </a:tc>
                <a:tc>
                  <a:txBody>
                    <a:bodyPr/>
                    <a:lstStyle/>
                    <a:p>
                      <a:pPr algn="l"/>
                      <a:r>
                        <a:rPr lang="sl-SI" sz="1200" dirty="0" smtClean="0"/>
                        <a:t>Nada Likon</a:t>
                      </a:r>
                      <a:endParaRPr lang="sl-SI" sz="1200" dirty="0"/>
                    </a:p>
                  </a:txBody>
                  <a:tcPr/>
                </a:tc>
              </a:tr>
              <a:tr h="297561">
                <a:tc>
                  <a:txBody>
                    <a:bodyPr/>
                    <a:lstStyle/>
                    <a:p>
                      <a:pPr algn="l"/>
                      <a:r>
                        <a:rPr lang="sl-SI" sz="1200" dirty="0" smtClean="0"/>
                        <a:t>Robotika v tehniki</a:t>
                      </a:r>
                      <a:endParaRPr lang="sl-SI" sz="1200" dirty="0"/>
                    </a:p>
                  </a:txBody>
                  <a:tcPr/>
                </a:tc>
                <a:tc>
                  <a:txBody>
                    <a:bodyPr/>
                    <a:lstStyle/>
                    <a:p>
                      <a:pPr algn="ctr"/>
                      <a:r>
                        <a:rPr lang="sl-SI" sz="1200" dirty="0" smtClean="0"/>
                        <a:t>8.</a:t>
                      </a:r>
                    </a:p>
                  </a:txBody>
                  <a:tcPr/>
                </a:tc>
                <a:tc>
                  <a:txBody>
                    <a:bodyPr/>
                    <a:lstStyle/>
                    <a:p>
                      <a:pPr algn="l"/>
                      <a:r>
                        <a:rPr lang="sl-SI" sz="1200" dirty="0" smtClean="0"/>
                        <a:t>Anton Perenič</a:t>
                      </a:r>
                      <a:endParaRPr lang="sl-SI" sz="1200" dirty="0"/>
                    </a:p>
                  </a:txBody>
                  <a:tcPr/>
                </a:tc>
              </a:tr>
              <a:tr h="297561">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dirty="0" smtClean="0"/>
                        <a:t>Elektronika</a:t>
                      </a:r>
                      <a:r>
                        <a:rPr lang="sl-SI" sz="1200" baseline="0" dirty="0" smtClean="0"/>
                        <a:t> z robotiko</a:t>
                      </a:r>
                      <a:endParaRPr lang="sl-SI" sz="1200" dirty="0" smtClean="0"/>
                    </a:p>
                  </a:txBody>
                  <a:tcPr/>
                </a:tc>
                <a:tc>
                  <a:txBody>
                    <a:bodyPr/>
                    <a:lstStyle/>
                    <a:p>
                      <a:pPr algn="ctr"/>
                      <a:r>
                        <a:rPr lang="sl-SI" sz="1200" dirty="0" smtClean="0"/>
                        <a:t>9.</a:t>
                      </a: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dirty="0" smtClean="0"/>
                        <a:t>Anton Perenič</a:t>
                      </a:r>
                    </a:p>
                  </a:txBody>
                  <a:tcPr/>
                </a:tc>
              </a:tr>
            </a:tbl>
          </a:graphicData>
        </a:graphic>
      </p:graphicFrame>
    </p:spTree>
    <p:extLst>
      <p:ext uri="{BB962C8B-B14F-4D97-AF65-F5344CB8AC3E}">
        <p14:creationId xmlns:p14="http://schemas.microsoft.com/office/powerpoint/2010/main" val="3010778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1"/>
          <p:cNvSpPr txBox="1">
            <a:spLocks/>
          </p:cNvSpPr>
          <p:nvPr/>
        </p:nvSpPr>
        <p:spPr>
          <a:xfrm>
            <a:off x="577893" y="279772"/>
            <a:ext cx="7886700" cy="602954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endParaRPr lang="sl-SI" sz="1600" b="1" dirty="0">
              <a:latin typeface="Calibri" panose="020F0502020204030204" pitchFamily="34" charset="0"/>
            </a:endParaRPr>
          </a:p>
          <a:p>
            <a:pPr algn="just"/>
            <a:endParaRPr lang="sl-SI" sz="1600" b="1" dirty="0" smtClean="0">
              <a:latin typeface="Calibri" panose="020F0502020204030204" pitchFamily="34" charset="0"/>
            </a:endParaRPr>
          </a:p>
          <a:p>
            <a:pPr algn="just"/>
            <a:endParaRPr lang="sl-SI" sz="1600" b="1" dirty="0">
              <a:latin typeface="Calibri" panose="020F0502020204030204" pitchFamily="34" charset="0"/>
            </a:endParaRPr>
          </a:p>
          <a:p>
            <a:pPr algn="just"/>
            <a:endParaRPr lang="sl-SI" sz="1600" b="1" dirty="0" smtClean="0">
              <a:latin typeface="Calibri" panose="020F0502020204030204" pitchFamily="34" charset="0"/>
            </a:endParaRPr>
          </a:p>
          <a:p>
            <a:pPr algn="just"/>
            <a:endParaRPr lang="sl-SI" sz="1600" b="1" dirty="0">
              <a:latin typeface="Calibri" panose="020F0502020204030204" pitchFamily="34" charset="0"/>
            </a:endParaRPr>
          </a:p>
          <a:p>
            <a:pPr algn="just"/>
            <a:endParaRPr lang="sl-SI" sz="1600" b="1" dirty="0">
              <a:latin typeface="Calibri" panose="020F0502020204030204" pitchFamily="34" charset="0"/>
            </a:endParaRPr>
          </a:p>
          <a:p>
            <a:pPr algn="just"/>
            <a:endParaRPr lang="sl-SI" sz="1600" b="1" dirty="0" smtClean="0">
              <a:latin typeface="Calibri" panose="020F0502020204030204" pitchFamily="34" charset="0"/>
            </a:endParaRPr>
          </a:p>
          <a:p>
            <a:pPr algn="just"/>
            <a:endParaRPr lang="sl-SI" sz="1600" b="1" dirty="0">
              <a:latin typeface="Calibri" panose="020F0502020204030204" pitchFamily="34" charset="0"/>
            </a:endParaRPr>
          </a:p>
          <a:p>
            <a:pPr algn="just"/>
            <a:endParaRPr lang="sl-SI" sz="1600" b="1" dirty="0" smtClean="0">
              <a:latin typeface="Calibri" panose="020F0502020204030204" pitchFamily="34" charset="0"/>
            </a:endParaRPr>
          </a:p>
          <a:p>
            <a:pPr algn="just"/>
            <a:endParaRPr lang="sl-SI" sz="1600" b="1" dirty="0">
              <a:latin typeface="Calibri" panose="020F0502020204030204" pitchFamily="34" charset="0"/>
            </a:endParaRPr>
          </a:p>
          <a:p>
            <a:pPr algn="just"/>
            <a:endParaRPr lang="sl-SI" sz="1600" b="1" dirty="0" smtClean="0">
              <a:latin typeface="Calibri" panose="020F0502020204030204" pitchFamily="34" charset="0"/>
            </a:endParaRPr>
          </a:p>
          <a:p>
            <a:pPr algn="ctr"/>
            <a:endParaRPr lang="sl-SI" sz="1600" b="1" dirty="0">
              <a:latin typeface="Calibri" panose="020F0502020204030204" pitchFamily="34" charset="0"/>
            </a:endParaRPr>
          </a:p>
          <a:p>
            <a:pPr algn="ctr"/>
            <a:endParaRPr lang="sl-SI" sz="1600" b="1" dirty="0" smtClean="0">
              <a:latin typeface="Calibri" panose="020F0502020204030204" pitchFamily="34" charset="0"/>
            </a:endParaRPr>
          </a:p>
          <a:p>
            <a:pPr algn="ctr"/>
            <a:endParaRPr lang="sl-SI" sz="1600" b="1" dirty="0">
              <a:latin typeface="Calibri" panose="020F0502020204030204" pitchFamily="34" charset="0"/>
            </a:endParaRPr>
          </a:p>
        </p:txBody>
      </p:sp>
      <p:sp>
        <p:nvSpPr>
          <p:cNvPr id="5" name="Označba mesta vsebine 4"/>
          <p:cNvSpPr>
            <a:spLocks noGrp="1"/>
          </p:cNvSpPr>
          <p:nvPr>
            <p:ph sz="half" idx="1"/>
          </p:nvPr>
        </p:nvSpPr>
        <p:spPr>
          <a:xfrm>
            <a:off x="467544" y="282476"/>
            <a:ext cx="3816424" cy="4332140"/>
          </a:xfrm>
        </p:spPr>
        <p:txBody>
          <a:bodyPr/>
          <a:lstStyle/>
          <a:p>
            <a:pPr marL="0" indent="0" algn="just">
              <a:buNone/>
            </a:pPr>
            <a:endParaRPr lang="sl-SI" sz="1400" b="1" dirty="0" smtClean="0">
              <a:latin typeface="Calibri" panose="020F0502020204030204" pitchFamily="34" charset="0"/>
            </a:endParaRPr>
          </a:p>
          <a:p>
            <a:pPr marL="0" indent="0" algn="just">
              <a:buNone/>
            </a:pPr>
            <a:r>
              <a:rPr lang="sl-SI" sz="1400" b="1" dirty="0" smtClean="0">
                <a:latin typeface="Calibri" panose="020F0502020204030204" pitchFamily="34" charset="0"/>
              </a:rPr>
              <a:t>POUK</a:t>
            </a:r>
          </a:p>
          <a:p>
            <a:pPr marL="0" indent="0" algn="just">
              <a:buNone/>
            </a:pPr>
            <a:r>
              <a:rPr lang="sl-SI" sz="1400" dirty="0" smtClean="0">
                <a:latin typeface="Calibri" panose="020F0502020204030204" pitchFamily="34" charset="0"/>
              </a:rPr>
              <a:t>Izvajamo ga po veljavnih učnih načrtih in letnem delovnem načrtu šole v obsegu predmetnika ter v skladu s smernicami za delo  Ministrstva za izobraževanje, znanost in šport, zakoni s področja osnovnega šolstva in podzakonskimi akti.</a:t>
            </a:r>
            <a:endParaRPr lang="sl-SI" sz="1400" dirty="0">
              <a:latin typeface="Calibri" panose="020F0502020204030204" pitchFamily="34" charset="0"/>
            </a:endParaRPr>
          </a:p>
          <a:p>
            <a:pPr marL="0" indent="0" algn="just">
              <a:buNone/>
            </a:pPr>
            <a:endParaRPr lang="sl-SI" sz="1400" b="1" dirty="0" smtClean="0">
              <a:latin typeface="Calibri" panose="020F0502020204030204" pitchFamily="34" charset="0"/>
            </a:endParaRPr>
          </a:p>
          <a:p>
            <a:pPr algn="just"/>
            <a:r>
              <a:rPr lang="sl-SI" sz="1400" dirty="0"/>
              <a:t>S predmetnikom se </a:t>
            </a:r>
            <a:r>
              <a:rPr lang="sl-SI" sz="1400" dirty="0" smtClean="0"/>
              <a:t>določi letno </a:t>
            </a:r>
            <a:r>
              <a:rPr lang="sl-SI" sz="1400" dirty="0"/>
              <a:t>in tedensko število ur pouka posameznih obveznih in izbirnih predmetov, dnevi dejavnosti, število ur oddelčne </a:t>
            </a:r>
            <a:r>
              <a:rPr lang="sl-SI" sz="1400" dirty="0" smtClean="0"/>
              <a:t>skupnosti.</a:t>
            </a:r>
          </a:p>
          <a:p>
            <a:pPr algn="just"/>
            <a:r>
              <a:rPr lang="sl-SI" sz="1400" dirty="0" smtClean="0"/>
              <a:t>Z učnim načrtom se določijo vsebina predmetov, standardi znanj in cilji pouka pri predmetih.</a:t>
            </a:r>
          </a:p>
          <a:p>
            <a:pPr marL="0" indent="0" algn="just">
              <a:buNone/>
            </a:pPr>
            <a:endParaRPr lang="sl-SI" sz="1400" b="1" dirty="0" smtClean="0">
              <a:latin typeface="Calibri" panose="020F0502020204030204" pitchFamily="34" charset="0"/>
            </a:endParaRPr>
          </a:p>
          <a:p>
            <a:pPr marL="0" indent="0">
              <a:buNone/>
            </a:pPr>
            <a:endParaRPr lang="sl-SI" dirty="0"/>
          </a:p>
        </p:txBody>
      </p:sp>
      <p:sp>
        <p:nvSpPr>
          <p:cNvPr id="6" name="Označba mesta vsebine 5"/>
          <p:cNvSpPr>
            <a:spLocks noGrp="1"/>
          </p:cNvSpPr>
          <p:nvPr>
            <p:ph sz="half" idx="2"/>
          </p:nvPr>
        </p:nvSpPr>
        <p:spPr>
          <a:xfrm>
            <a:off x="4578393" y="439984"/>
            <a:ext cx="3886200" cy="6204348"/>
          </a:xfrm>
        </p:spPr>
        <p:txBody>
          <a:bodyPr/>
          <a:lstStyle/>
          <a:p>
            <a:pPr marL="0" indent="0" algn="ctr">
              <a:buNone/>
            </a:pPr>
            <a:r>
              <a:rPr lang="sl-SI" sz="1400" b="1" dirty="0">
                <a:latin typeface="Calibri" panose="020F0502020204030204" pitchFamily="34" charset="0"/>
              </a:rPr>
              <a:t>ŠOLSKI ZVONEC</a:t>
            </a:r>
          </a:p>
          <a:p>
            <a:endParaRPr lang="sl-SI" dirty="0"/>
          </a:p>
        </p:txBody>
      </p:sp>
      <p:graphicFrame>
        <p:nvGraphicFramePr>
          <p:cNvPr id="7" name="Tabela 6"/>
          <p:cNvGraphicFramePr>
            <a:graphicFrameLocks noGrp="1"/>
          </p:cNvGraphicFramePr>
          <p:nvPr>
            <p:extLst>
              <p:ext uri="{D42A27DB-BD31-4B8C-83A1-F6EECF244321}">
                <p14:modId xmlns:p14="http://schemas.microsoft.com/office/powerpoint/2010/main" val="3706718562"/>
              </p:ext>
            </p:extLst>
          </p:nvPr>
        </p:nvGraphicFramePr>
        <p:xfrm>
          <a:off x="4662234" y="752513"/>
          <a:ext cx="3654181" cy="5556808"/>
        </p:xfrm>
        <a:graphic>
          <a:graphicData uri="http://schemas.openxmlformats.org/drawingml/2006/table">
            <a:tbl>
              <a:tblPr firstRow="1" bandRow="1">
                <a:tableStyleId>{93296810-A885-4BE3-A3E7-6D5BEEA58F35}</a:tableStyleId>
              </a:tblPr>
              <a:tblGrid>
                <a:gridCol w="1205910"/>
                <a:gridCol w="2448271"/>
              </a:tblGrid>
              <a:tr h="468107">
                <a:tc>
                  <a:txBody>
                    <a:bodyPr/>
                    <a:lstStyle/>
                    <a:p>
                      <a:pPr algn="ctr"/>
                      <a:r>
                        <a:rPr lang="sl-SI" sz="1400" dirty="0" smtClean="0"/>
                        <a:t>ŠOLSKA URA</a:t>
                      </a:r>
                      <a:endParaRPr lang="sl-SI" sz="1400" b="1" dirty="0">
                        <a:solidFill>
                          <a:schemeClr val="tx1"/>
                        </a:solidFill>
                      </a:endParaRPr>
                    </a:p>
                  </a:txBody>
                  <a:tcPr/>
                </a:tc>
                <a:tc>
                  <a:txBody>
                    <a:bodyPr/>
                    <a:lstStyle/>
                    <a:p>
                      <a:pPr algn="ctr"/>
                      <a:r>
                        <a:rPr lang="sl-SI" sz="1400" dirty="0" smtClean="0"/>
                        <a:t>ČAS</a:t>
                      </a:r>
                      <a:endParaRPr lang="sl-SI" sz="1400" b="1" dirty="0">
                        <a:solidFill>
                          <a:schemeClr val="tx1"/>
                        </a:solidFill>
                      </a:endParaRPr>
                    </a:p>
                  </a:txBody>
                  <a:tcPr/>
                </a:tc>
              </a:tr>
              <a:tr h="527873">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200" b="1" dirty="0" smtClean="0"/>
                        <a:t>PREDURA</a:t>
                      </a:r>
                    </a:p>
                    <a:p>
                      <a:pPr algn="ctr"/>
                      <a:endParaRPr lang="sl-SI" sz="1200" b="1" dirty="0"/>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dirty="0" smtClean="0"/>
                        <a:t>7.30</a:t>
                      </a:r>
                      <a:r>
                        <a:rPr lang="sl-SI" baseline="0" dirty="0" smtClean="0"/>
                        <a:t> – 8.15</a:t>
                      </a:r>
                      <a:endParaRPr lang="sl-SI" dirty="0" smtClean="0"/>
                    </a:p>
                    <a:p>
                      <a:pPr algn="ctr"/>
                      <a:endParaRPr lang="sl-SI" dirty="0"/>
                    </a:p>
                  </a:txBody>
                  <a:tcPr/>
                </a:tc>
              </a:tr>
              <a:tr h="454205">
                <a:tc>
                  <a:txBody>
                    <a:bodyPr/>
                    <a:lstStyle/>
                    <a:p>
                      <a:pPr algn="ctr"/>
                      <a:r>
                        <a:rPr lang="sl-SI" sz="1200" b="1" dirty="0" smtClean="0"/>
                        <a:t>1.URA</a:t>
                      </a:r>
                      <a:endParaRPr lang="sl-SI" sz="1200" b="1" dirty="0"/>
                    </a:p>
                  </a:txBody>
                  <a:tcPr/>
                </a:tc>
                <a:tc>
                  <a:txBody>
                    <a:bodyPr/>
                    <a:lstStyle/>
                    <a:p>
                      <a:pPr algn="ctr"/>
                      <a:r>
                        <a:rPr lang="sl-SI" dirty="0" smtClean="0"/>
                        <a:t>8.20 – 9.05</a:t>
                      </a:r>
                      <a:endParaRPr lang="sl-SI" dirty="0"/>
                    </a:p>
                  </a:txBody>
                  <a:tcPr/>
                </a:tc>
              </a:tr>
              <a:tr h="452775">
                <a:tc>
                  <a:txBody>
                    <a:bodyPr/>
                    <a:lstStyle/>
                    <a:p>
                      <a:pPr algn="ctr"/>
                      <a:r>
                        <a:rPr lang="sl-SI" sz="1200" b="1" dirty="0" smtClean="0"/>
                        <a:t>2. URA</a:t>
                      </a:r>
                      <a:endParaRPr lang="sl-SI" sz="1200" b="1" dirty="0"/>
                    </a:p>
                  </a:txBody>
                  <a:tcPr/>
                </a:tc>
                <a:tc>
                  <a:txBody>
                    <a:bodyPr/>
                    <a:lstStyle/>
                    <a:p>
                      <a:pPr algn="ctr"/>
                      <a:r>
                        <a:rPr lang="sl-SI" dirty="0" smtClean="0"/>
                        <a:t>9.10 – 9.55</a:t>
                      </a:r>
                      <a:endParaRPr lang="sl-SI" dirty="0"/>
                    </a:p>
                  </a:txBody>
                  <a:tcPr/>
                </a:tc>
              </a:tr>
              <a:tr h="452775">
                <a:tc>
                  <a:txBody>
                    <a:bodyPr/>
                    <a:lstStyle/>
                    <a:p>
                      <a:pPr algn="ctr"/>
                      <a:r>
                        <a:rPr lang="sl-SI" sz="1200" b="0" dirty="0" smtClean="0"/>
                        <a:t>MALICA</a:t>
                      </a:r>
                      <a:endParaRPr lang="sl-SI" sz="1200" b="0" dirty="0"/>
                    </a:p>
                  </a:txBody>
                  <a:tcPr/>
                </a:tc>
                <a:tc>
                  <a:txBody>
                    <a:bodyPr/>
                    <a:lstStyle/>
                    <a:p>
                      <a:pPr algn="ctr"/>
                      <a:r>
                        <a:rPr lang="sl-SI" dirty="0" smtClean="0"/>
                        <a:t>9.55 – 10.15</a:t>
                      </a:r>
                      <a:endParaRPr lang="sl-SI" dirty="0"/>
                    </a:p>
                  </a:txBody>
                  <a:tcPr/>
                </a:tc>
              </a:tr>
              <a:tr h="452775">
                <a:tc>
                  <a:txBody>
                    <a:bodyPr/>
                    <a:lstStyle/>
                    <a:p>
                      <a:pPr algn="ctr"/>
                      <a:r>
                        <a:rPr lang="sl-SI" sz="1200" b="1" dirty="0" smtClean="0"/>
                        <a:t>3. URA</a:t>
                      </a:r>
                      <a:endParaRPr lang="sl-SI" sz="1200" b="1" dirty="0"/>
                    </a:p>
                  </a:txBody>
                  <a:tcPr/>
                </a:tc>
                <a:tc>
                  <a:txBody>
                    <a:bodyPr/>
                    <a:lstStyle/>
                    <a:p>
                      <a:pPr algn="ctr"/>
                      <a:r>
                        <a:rPr lang="sl-SI" dirty="0" smtClean="0"/>
                        <a:t>10.15 – 11.00</a:t>
                      </a:r>
                      <a:endParaRPr lang="sl-SI" dirty="0"/>
                    </a:p>
                  </a:txBody>
                  <a:tcPr/>
                </a:tc>
              </a:tr>
              <a:tr h="393685">
                <a:tc>
                  <a:txBody>
                    <a:bodyPr/>
                    <a:lstStyle/>
                    <a:p>
                      <a:pPr algn="ctr"/>
                      <a:r>
                        <a:rPr lang="sl-SI" sz="1200" b="1" dirty="0" smtClean="0"/>
                        <a:t>4. URA</a:t>
                      </a:r>
                      <a:endParaRPr lang="sl-SI" sz="1200" b="1" dirty="0"/>
                    </a:p>
                  </a:txBody>
                  <a:tcPr/>
                </a:tc>
                <a:tc>
                  <a:txBody>
                    <a:bodyPr/>
                    <a:lstStyle/>
                    <a:p>
                      <a:pPr algn="ctr"/>
                      <a:r>
                        <a:rPr lang="sl-SI" dirty="0" smtClean="0"/>
                        <a:t>11.05 – 11.50</a:t>
                      </a:r>
                      <a:endParaRPr lang="sl-SI" dirty="0"/>
                    </a:p>
                  </a:txBody>
                  <a:tcPr/>
                </a:tc>
              </a:tr>
              <a:tr h="441271">
                <a:tc>
                  <a:txBody>
                    <a:bodyPr/>
                    <a:lstStyle/>
                    <a:p>
                      <a:pPr algn="ctr"/>
                      <a:r>
                        <a:rPr lang="sl-SI" sz="1200" b="1" dirty="0" smtClean="0"/>
                        <a:t>5. URA</a:t>
                      </a:r>
                      <a:endParaRPr lang="sl-SI" sz="1200" b="1" dirty="0"/>
                    </a:p>
                  </a:txBody>
                  <a:tcPr/>
                </a:tc>
                <a:tc>
                  <a:txBody>
                    <a:bodyPr/>
                    <a:lstStyle/>
                    <a:p>
                      <a:pPr algn="ctr"/>
                      <a:r>
                        <a:rPr lang="sl-SI" dirty="0" smtClean="0"/>
                        <a:t>11.55 – 12.40</a:t>
                      </a:r>
                      <a:endParaRPr lang="sl-SI" dirty="0"/>
                    </a:p>
                  </a:txBody>
                  <a:tcPr/>
                </a:tc>
              </a:tr>
              <a:tr h="452775">
                <a:tc>
                  <a:txBody>
                    <a:bodyPr/>
                    <a:lstStyle/>
                    <a:p>
                      <a:pPr algn="ctr"/>
                      <a:r>
                        <a:rPr lang="sl-SI" sz="1200" b="1" dirty="0" smtClean="0"/>
                        <a:t>6. URA</a:t>
                      </a:r>
                      <a:endParaRPr lang="sl-SI" sz="1200" b="1" dirty="0"/>
                    </a:p>
                  </a:txBody>
                  <a:tcPr/>
                </a:tc>
                <a:tc>
                  <a:txBody>
                    <a:bodyPr/>
                    <a:lstStyle/>
                    <a:p>
                      <a:pPr algn="ctr"/>
                      <a:r>
                        <a:rPr lang="sl-SI" dirty="0" smtClean="0"/>
                        <a:t>12.45 – 30.30</a:t>
                      </a:r>
                      <a:endParaRPr lang="sl-SI" dirty="0"/>
                    </a:p>
                  </a:txBody>
                  <a:tcPr/>
                </a:tc>
              </a:tr>
              <a:tr h="452775">
                <a:tc>
                  <a:txBody>
                    <a:bodyPr/>
                    <a:lstStyle/>
                    <a:p>
                      <a:pPr algn="ctr"/>
                      <a:r>
                        <a:rPr lang="sl-SI" sz="1200" b="0" dirty="0" smtClean="0"/>
                        <a:t>KOSILO</a:t>
                      </a:r>
                      <a:endParaRPr lang="sl-SI" sz="1200" b="0" dirty="0"/>
                    </a:p>
                  </a:txBody>
                  <a:tcPr/>
                </a:tc>
                <a:tc>
                  <a:txBody>
                    <a:bodyPr/>
                    <a:lstStyle/>
                    <a:p>
                      <a:pPr algn="ctr"/>
                      <a:r>
                        <a:rPr lang="sl-SI" dirty="0" smtClean="0"/>
                        <a:t>13.30</a:t>
                      </a:r>
                      <a:r>
                        <a:rPr lang="sl-SI" baseline="0" dirty="0" smtClean="0"/>
                        <a:t> – 13.50</a:t>
                      </a:r>
                      <a:endParaRPr lang="sl-SI" dirty="0"/>
                    </a:p>
                  </a:txBody>
                  <a:tcPr/>
                </a:tc>
              </a:tr>
              <a:tr h="479919">
                <a:tc>
                  <a:txBody>
                    <a:bodyPr/>
                    <a:lstStyle/>
                    <a:p>
                      <a:pPr algn="ctr"/>
                      <a:r>
                        <a:rPr lang="sl-SI" sz="1200" b="1" dirty="0" smtClean="0"/>
                        <a:t>8. URA</a:t>
                      </a:r>
                      <a:endParaRPr lang="sl-SI" sz="1200" b="1" dirty="0"/>
                    </a:p>
                  </a:txBody>
                  <a:tcPr/>
                </a:tc>
                <a:tc>
                  <a:txBody>
                    <a:bodyPr/>
                    <a:lstStyle/>
                    <a:p>
                      <a:pPr algn="ctr"/>
                      <a:r>
                        <a:rPr lang="sl-SI" dirty="0" smtClean="0"/>
                        <a:t>13.50 – 14.35</a:t>
                      </a:r>
                      <a:endParaRPr lang="sl-SI" dirty="0"/>
                    </a:p>
                  </a:txBody>
                  <a:tcPr/>
                </a:tc>
              </a:tr>
              <a:tr h="527873">
                <a:tc>
                  <a:txBody>
                    <a:bodyPr/>
                    <a:lstStyle/>
                    <a:p>
                      <a:pPr algn="ctr"/>
                      <a:r>
                        <a:rPr lang="sl-SI" sz="1200" dirty="0" smtClean="0"/>
                        <a:t>PODALJŠANO BIVANJE</a:t>
                      </a:r>
                      <a:endParaRPr lang="sl-SI" sz="1200" b="1" i="1" dirty="0">
                        <a:solidFill>
                          <a:schemeClr val="accent2">
                            <a:lumMod val="50000"/>
                          </a:schemeClr>
                        </a:solidFill>
                      </a:endParaRPr>
                    </a:p>
                  </a:txBody>
                  <a:tcPr/>
                </a:tc>
                <a:tc>
                  <a:txBody>
                    <a:bodyPr/>
                    <a:lstStyle/>
                    <a:p>
                      <a:pPr algn="ctr"/>
                      <a:r>
                        <a:rPr lang="sl-SI" dirty="0" smtClean="0"/>
                        <a:t>11.50 – 16.00</a:t>
                      </a:r>
                    </a:p>
                    <a:p>
                      <a:pPr algn="ctr"/>
                      <a:r>
                        <a:rPr lang="sl-SI" dirty="0" smtClean="0"/>
                        <a:t>16.00 – 16.30 - združevanje</a:t>
                      </a:r>
                      <a:endParaRPr lang="sl-SI" i="1" dirty="0">
                        <a:solidFill>
                          <a:schemeClr val="accent2">
                            <a:lumMod val="50000"/>
                          </a:schemeClr>
                        </a:solidFill>
                      </a:endParaRPr>
                    </a:p>
                  </a:txBody>
                  <a:tcPr/>
                </a:tc>
              </a:tr>
            </a:tbl>
          </a:graphicData>
        </a:graphic>
      </p:graphicFrame>
      <p:sp>
        <p:nvSpPr>
          <p:cNvPr id="4" name="Označba mesta številke diapozitiva 3"/>
          <p:cNvSpPr>
            <a:spLocks noGrp="1"/>
          </p:cNvSpPr>
          <p:nvPr>
            <p:ph type="sldNum" sz="quarter" idx="12"/>
          </p:nvPr>
        </p:nvSpPr>
        <p:spPr/>
        <p:txBody>
          <a:bodyPr/>
          <a:lstStyle/>
          <a:p>
            <a:fld id="{C1098D97-D47F-4185-AB0A-1FBD1691CD49}" type="slidenum">
              <a:rPr lang="sl-SI" smtClean="0"/>
              <a:pPr/>
              <a:t>9</a:t>
            </a:fld>
            <a:endParaRPr lang="sl-SI"/>
          </a:p>
        </p:txBody>
      </p:sp>
    </p:spTree>
    <p:extLst>
      <p:ext uri="{BB962C8B-B14F-4D97-AF65-F5344CB8AC3E}">
        <p14:creationId xmlns:p14="http://schemas.microsoft.com/office/powerpoint/2010/main" val="5467158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7028</TotalTime>
  <Words>7384</Words>
  <Application>Microsoft Office PowerPoint</Application>
  <PresentationFormat>Diaprojekcija na zaslonu (4:3)</PresentationFormat>
  <Paragraphs>1354</Paragraphs>
  <Slides>35</Slides>
  <Notes>3</Notes>
  <HiddenSlides>0</HiddenSlides>
  <MMClips>0</MMClips>
  <ScaleCrop>false</ScaleCrop>
  <HeadingPairs>
    <vt:vector size="6" baseType="variant">
      <vt:variant>
        <vt:lpstr>Uporabljene pisave</vt:lpstr>
      </vt:variant>
      <vt:variant>
        <vt:i4>6</vt:i4>
      </vt:variant>
      <vt:variant>
        <vt:lpstr>Tema</vt:lpstr>
      </vt:variant>
      <vt:variant>
        <vt:i4>1</vt:i4>
      </vt:variant>
      <vt:variant>
        <vt:lpstr>Naslovi diapozitivov</vt:lpstr>
      </vt:variant>
      <vt:variant>
        <vt:i4>35</vt:i4>
      </vt:variant>
    </vt:vector>
  </HeadingPairs>
  <TitlesOfParts>
    <vt:vector size="42" baseType="lpstr">
      <vt:lpstr>Arial</vt:lpstr>
      <vt:lpstr>Calibri</vt:lpstr>
      <vt:lpstr>Calibri Light</vt:lpstr>
      <vt:lpstr>Courier New</vt:lpstr>
      <vt:lpstr>Times New Roman</vt:lpstr>
      <vt:lpstr>Wingdings</vt:lpstr>
      <vt:lpstr>Officeova tema</vt:lpstr>
      <vt:lpstr>PowerPointova predstavitev</vt:lpstr>
      <vt:lpstr>OSNOVNA ŠOLA ANTONA GLOBOČNIKA POSTOJNA Cesta na Kremenco 2,    6230  Postojna</vt:lpstr>
      <vt:lpstr>PREDSTAVITEV ŠOLE</vt:lpstr>
      <vt:lpstr>ORGANI  UPRAVLJANJA</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Postopki ob zapletih in kršitvah:</vt:lpstr>
      <vt:lpstr>PowerPointova predstavitev</vt:lpstr>
      <vt:lpstr>PowerPointova predstavitev</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romana</dc:creator>
  <cp:lastModifiedBy>Uporabnik</cp:lastModifiedBy>
  <cp:revision>704</cp:revision>
  <cp:lastPrinted>2016-09-21T10:52:51Z</cp:lastPrinted>
  <dcterms:created xsi:type="dcterms:W3CDTF">2013-08-27T11:54:11Z</dcterms:created>
  <dcterms:modified xsi:type="dcterms:W3CDTF">2016-09-23T13:13:23Z</dcterms:modified>
</cp:coreProperties>
</file>