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 id="2147483810" r:id="rId2"/>
  </p:sldMasterIdLst>
  <p:notesMasterIdLst>
    <p:notesMasterId r:id="rId42"/>
  </p:notesMasterIdLst>
  <p:handoutMasterIdLst>
    <p:handoutMasterId r:id="rId43"/>
  </p:handoutMasterIdLst>
  <p:sldIdLst>
    <p:sldId id="296" r:id="rId3"/>
    <p:sldId id="309" r:id="rId4"/>
    <p:sldId id="308" r:id="rId5"/>
    <p:sldId id="310" r:id="rId6"/>
    <p:sldId id="257" r:id="rId7"/>
    <p:sldId id="311" r:id="rId8"/>
    <p:sldId id="312" r:id="rId9"/>
    <p:sldId id="339" r:id="rId10"/>
    <p:sldId id="313" r:id="rId11"/>
    <p:sldId id="314" r:id="rId12"/>
    <p:sldId id="315" r:id="rId13"/>
    <p:sldId id="316" r:id="rId14"/>
    <p:sldId id="341" r:id="rId15"/>
    <p:sldId id="345" r:id="rId16"/>
    <p:sldId id="317" r:id="rId17"/>
    <p:sldId id="318" r:id="rId18"/>
    <p:sldId id="319" r:id="rId19"/>
    <p:sldId id="340" r:id="rId20"/>
    <p:sldId id="343" r:id="rId21"/>
    <p:sldId id="321" r:id="rId22"/>
    <p:sldId id="322" r:id="rId23"/>
    <p:sldId id="323" r:id="rId24"/>
    <p:sldId id="324" r:id="rId25"/>
    <p:sldId id="325" r:id="rId26"/>
    <p:sldId id="326" r:id="rId27"/>
    <p:sldId id="344" r:id="rId28"/>
    <p:sldId id="327" r:id="rId29"/>
    <p:sldId id="329" r:id="rId30"/>
    <p:sldId id="330" r:id="rId31"/>
    <p:sldId id="342" r:id="rId32"/>
    <p:sldId id="331" r:id="rId33"/>
    <p:sldId id="332" r:id="rId34"/>
    <p:sldId id="333" r:id="rId35"/>
    <p:sldId id="334" r:id="rId36"/>
    <p:sldId id="346" r:id="rId37"/>
    <p:sldId id="335" r:id="rId38"/>
    <p:sldId id="304" r:id="rId39"/>
    <p:sldId id="336" r:id="rId40"/>
    <p:sldId id="337" r:id="rId41"/>
  </p:sldIdLst>
  <p:sldSz cx="9144000" cy="6858000" type="screen4x3"/>
  <p:notesSz cx="6797675" cy="9928225"/>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rednji slog 2 – poudarek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Temni slog 2 – poudarek 1/poudarek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B9631B5-78F2-41C9-869B-9F39066F8104}" styleName="Srednji slog 3 – poudarek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91EBBBCC-DAD2-459C-BE2E-F6DE35CF9A28}" styleName="Temni slog 2 – poudarek 3/poudarek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Svetel slog 3 – poudarek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E25E649-3F16-4E02-A733-19D2CDBF48F0}" styleName="Srednji slog 3 – poudarek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ematski slog 1 – poudarek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Svetel slog 2 – poudarek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Srednji slog 2 – poudare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rednji slog 2 – poudarek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Srednji slog 1 – poudare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Srednji slog 4 – poudarek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Srednji slog 2 – poudarek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12" autoAdjust="0"/>
    <p:restoredTop sz="94660"/>
  </p:normalViewPr>
  <p:slideViewPr>
    <p:cSldViewPr>
      <p:cViewPr varScale="1">
        <p:scale>
          <a:sx n="103" d="100"/>
          <a:sy n="103" d="100"/>
        </p:scale>
        <p:origin x="16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3" y="0"/>
            <a:ext cx="2945659" cy="49641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sz="quarter" idx="1"/>
          </p:nvPr>
        </p:nvSpPr>
        <p:spPr>
          <a:xfrm>
            <a:off x="3850446" y="0"/>
            <a:ext cx="2945659" cy="496411"/>
          </a:xfrm>
          <a:prstGeom prst="rect">
            <a:avLst/>
          </a:prstGeom>
        </p:spPr>
        <p:txBody>
          <a:bodyPr vert="horz" lIns="95525" tIns="47763" rIns="95525" bIns="47763" rtlCol="0"/>
          <a:lstStyle>
            <a:lvl1pPr algn="r">
              <a:defRPr sz="1300"/>
            </a:lvl1pPr>
          </a:lstStyle>
          <a:p>
            <a:endParaRPr lang="sl-SI"/>
          </a:p>
        </p:txBody>
      </p:sp>
      <p:sp>
        <p:nvSpPr>
          <p:cNvPr id="4" name="Ograda noge 3"/>
          <p:cNvSpPr>
            <a:spLocks noGrp="1"/>
          </p:cNvSpPr>
          <p:nvPr>
            <p:ph type="ftr" sz="quarter" idx="2"/>
          </p:nvPr>
        </p:nvSpPr>
        <p:spPr>
          <a:xfrm>
            <a:off x="3" y="9430093"/>
            <a:ext cx="2945659" cy="49641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5" name="Ograda številke diapozitiva 4"/>
          <p:cNvSpPr>
            <a:spLocks noGrp="1"/>
          </p:cNvSpPr>
          <p:nvPr>
            <p:ph type="sldNum" sz="quarter" idx="3"/>
          </p:nvPr>
        </p:nvSpPr>
        <p:spPr>
          <a:xfrm>
            <a:off x="3850446" y="9430093"/>
            <a:ext cx="2945659" cy="496411"/>
          </a:xfrm>
          <a:prstGeom prst="rect">
            <a:avLst/>
          </a:prstGeom>
        </p:spPr>
        <p:txBody>
          <a:bodyPr vert="horz" lIns="95525" tIns="47763" rIns="95525" bIns="47763" rtlCol="0" anchor="b"/>
          <a:lstStyle>
            <a:lvl1pPr algn="r">
              <a:defRPr sz="1300"/>
            </a:lvl1pPr>
          </a:lstStyle>
          <a:p>
            <a:fld id="{6ECBC0DA-5FCC-4DEB-8B89-D55D0B973036}" type="slidenum">
              <a:rPr lang="sl-SI" smtClean="0"/>
              <a:t>‹#›</a:t>
            </a:fld>
            <a:endParaRPr lang="sl-SI"/>
          </a:p>
        </p:txBody>
      </p:sp>
    </p:spTree>
    <p:extLst>
      <p:ext uri="{BB962C8B-B14F-4D97-AF65-F5344CB8AC3E}">
        <p14:creationId xmlns:p14="http://schemas.microsoft.com/office/powerpoint/2010/main" val="1916374215"/>
      </p:ext>
    </p:extLst>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3" y="0"/>
            <a:ext cx="2945659" cy="496411"/>
          </a:xfrm>
          <a:prstGeom prst="rect">
            <a:avLst/>
          </a:prstGeom>
        </p:spPr>
        <p:txBody>
          <a:bodyPr vert="horz" lIns="95525" tIns="47763" rIns="95525" bIns="47763" rtlCol="0"/>
          <a:lstStyle>
            <a:lvl1pPr algn="l">
              <a:defRPr sz="1300"/>
            </a:lvl1pPr>
          </a:lstStyle>
          <a:p>
            <a:endParaRPr lang="sl-SI"/>
          </a:p>
        </p:txBody>
      </p:sp>
      <p:sp>
        <p:nvSpPr>
          <p:cNvPr id="3" name="Ograda datuma 2"/>
          <p:cNvSpPr>
            <a:spLocks noGrp="1"/>
          </p:cNvSpPr>
          <p:nvPr>
            <p:ph type="dt" idx="1"/>
          </p:nvPr>
        </p:nvSpPr>
        <p:spPr>
          <a:xfrm>
            <a:off x="3850446" y="0"/>
            <a:ext cx="2945659" cy="496411"/>
          </a:xfrm>
          <a:prstGeom prst="rect">
            <a:avLst/>
          </a:prstGeom>
        </p:spPr>
        <p:txBody>
          <a:bodyPr vert="horz" lIns="95525" tIns="47763" rIns="95525" bIns="47763" rtlCol="0"/>
          <a:lstStyle>
            <a:lvl1pPr algn="r">
              <a:defRPr sz="1300"/>
            </a:lvl1pPr>
          </a:lstStyle>
          <a:p>
            <a:endParaRPr lang="sl-SI"/>
          </a:p>
        </p:txBody>
      </p:sp>
      <p:sp>
        <p:nvSpPr>
          <p:cNvPr id="4" name="Ograda stranske slike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5525" tIns="47763" rIns="95525" bIns="47763" rtlCol="0" anchor="ctr"/>
          <a:lstStyle/>
          <a:p>
            <a:endParaRPr lang="sl-SI"/>
          </a:p>
        </p:txBody>
      </p:sp>
      <p:sp>
        <p:nvSpPr>
          <p:cNvPr id="5" name="Ograda opomb 4"/>
          <p:cNvSpPr>
            <a:spLocks noGrp="1"/>
          </p:cNvSpPr>
          <p:nvPr>
            <p:ph type="body" sz="quarter" idx="3"/>
          </p:nvPr>
        </p:nvSpPr>
        <p:spPr>
          <a:xfrm>
            <a:off x="679768" y="4715909"/>
            <a:ext cx="5438140" cy="4467701"/>
          </a:xfrm>
          <a:prstGeom prst="rect">
            <a:avLst/>
          </a:prstGeom>
        </p:spPr>
        <p:txBody>
          <a:bodyPr vert="horz" lIns="95525" tIns="47763" rIns="95525" bIns="47763"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3" y="9430093"/>
            <a:ext cx="2945659" cy="496411"/>
          </a:xfrm>
          <a:prstGeom prst="rect">
            <a:avLst/>
          </a:prstGeom>
        </p:spPr>
        <p:txBody>
          <a:bodyPr vert="horz" lIns="95525" tIns="47763" rIns="95525" bIns="47763" rtlCol="0" anchor="b"/>
          <a:lstStyle>
            <a:lvl1pPr algn="l">
              <a:defRPr sz="1300"/>
            </a:lvl1pPr>
          </a:lstStyle>
          <a:p>
            <a:r>
              <a:rPr lang="sl-SI" smtClean="0"/>
              <a:t>september, 2013</a:t>
            </a:r>
            <a:endParaRPr lang="sl-SI"/>
          </a:p>
        </p:txBody>
      </p:sp>
      <p:sp>
        <p:nvSpPr>
          <p:cNvPr id="7" name="Ograda številke diapozitiva 6"/>
          <p:cNvSpPr>
            <a:spLocks noGrp="1"/>
          </p:cNvSpPr>
          <p:nvPr>
            <p:ph type="sldNum" sz="quarter" idx="5"/>
          </p:nvPr>
        </p:nvSpPr>
        <p:spPr>
          <a:xfrm>
            <a:off x="3850446" y="9430093"/>
            <a:ext cx="2945659" cy="496411"/>
          </a:xfrm>
          <a:prstGeom prst="rect">
            <a:avLst/>
          </a:prstGeom>
        </p:spPr>
        <p:txBody>
          <a:bodyPr vert="horz" lIns="95525" tIns="47763" rIns="95525" bIns="47763" rtlCol="0" anchor="b"/>
          <a:lstStyle>
            <a:lvl1pPr algn="r">
              <a:defRPr sz="1300"/>
            </a:lvl1pPr>
          </a:lstStyle>
          <a:p>
            <a:fld id="{CDED3C34-E8C5-452D-83BC-E2149E3BD1C1}" type="slidenum">
              <a:rPr lang="sl-SI" smtClean="0"/>
              <a:t>‹#›</a:t>
            </a:fld>
            <a:endParaRPr lang="sl-SI"/>
          </a:p>
        </p:txBody>
      </p:sp>
    </p:spTree>
    <p:extLst>
      <p:ext uri="{BB962C8B-B14F-4D97-AF65-F5344CB8AC3E}">
        <p14:creationId xmlns:p14="http://schemas.microsoft.com/office/powerpoint/2010/main" val="2720654245"/>
      </p:ext>
    </p:extLst>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662702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3566709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235033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425741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1389502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2797183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datuma 3"/>
          <p:cNvSpPr>
            <a:spLocks noGrp="1"/>
          </p:cNvSpPr>
          <p:nvPr>
            <p:ph type="dt" idx="10"/>
          </p:nvPr>
        </p:nvSpPr>
        <p:spPr/>
        <p:txBody>
          <a:bodyPr/>
          <a:lstStyle/>
          <a:p>
            <a:endParaRPr lang="sl-SI"/>
          </a:p>
        </p:txBody>
      </p:sp>
      <p:sp>
        <p:nvSpPr>
          <p:cNvPr id="5" name="Označba mesta noge 4"/>
          <p:cNvSpPr>
            <a:spLocks noGrp="1"/>
          </p:cNvSpPr>
          <p:nvPr>
            <p:ph type="ftr" sz="quarter" idx="11"/>
          </p:nvPr>
        </p:nvSpPr>
        <p:spPr/>
        <p:txBody>
          <a:bodyPr/>
          <a:lstStyle/>
          <a:p>
            <a:r>
              <a:rPr lang="sl-SI" smtClean="0"/>
              <a:t>september, 2013</a:t>
            </a:r>
            <a:endParaRPr lang="sl-SI"/>
          </a:p>
        </p:txBody>
      </p:sp>
    </p:spTree>
    <p:extLst>
      <p:ext uri="{BB962C8B-B14F-4D97-AF65-F5344CB8AC3E}">
        <p14:creationId xmlns:p14="http://schemas.microsoft.com/office/powerpoint/2010/main" val="397512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sl-SI" smtClean="0"/>
              <a:t>Uredite slog naslova matrice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9957C4D-0E81-4D56-B718-6E69D7448335}" type="datetime1">
              <a:rPr lang="sl-SI" smtClean="0"/>
              <a:t>27.10.2017</a:t>
            </a:fld>
            <a:endParaRPr lang="sl-SI"/>
          </a:p>
        </p:txBody>
      </p:sp>
      <p:sp>
        <p:nvSpPr>
          <p:cNvPr id="5" name="Footer Placeholder 4"/>
          <p:cNvSpPr>
            <a:spLocks noGrp="1"/>
          </p:cNvSpPr>
          <p:nvPr>
            <p:ph type="ftr" sz="quarter" idx="11"/>
          </p:nvPr>
        </p:nvSpPr>
        <p:spPr>
          <a:xfrm>
            <a:off x="3623733" y="6117336"/>
            <a:ext cx="3609438" cy="365125"/>
          </a:xfrm>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75320" y="6117336"/>
            <a:ext cx="411480" cy="365125"/>
          </a:xfrm>
        </p:spPr>
        <p:txBody>
          <a:bodyPr/>
          <a:lstStyle/>
          <a:p>
            <a:fld id="{C1098D97-D47F-4185-AB0A-1FBD1691CD49}" type="slidenum">
              <a:rPr lang="sl-SI" smtClean="0"/>
              <a:pPr/>
              <a:t>‹#›</a:t>
            </a:fld>
            <a:endParaRPr lang="sl-SI"/>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445205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E3203A5-A8BA-4513-983A-DF1A129C2955}"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326788245"/>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sl-SI" smtClean="0"/>
              <a:t>Uredite slog naslova matrice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3833467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sl-SI" smtClean="0"/>
              <a:t>Uredite slog naslova matrice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87552186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sl-SI" smtClean="0"/>
              <a:t>Uredite slog naslova matrice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4264813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sl-SI" smtClean="0"/>
              <a:t>Uredite slog naslova matrice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sl-SI" smtClean="0"/>
              <a:t>Uredite sloge besedila matrice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1893928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sl-SI" smtClean="0"/>
              <a:t>Uredite slog naslova matrice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sl-SI" smtClean="0"/>
              <a:t>Uredite sloge besedila matrice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82994065"/>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1C8C70B1-0494-4368-9220-4BCA1D41B472}"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509673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F8CDA773-9058-4922-BA08-E7CEC86C3424}"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6632370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sl-SI" smtClean="0"/>
              <a:t>Uredite slog naslova matrice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9957C4D-0E81-4D56-B718-6E69D7448335}" type="datetime1">
              <a:rPr lang="sl-SI" smtClean="0"/>
              <a:t>27.10.2017</a:t>
            </a:fld>
            <a:endParaRPr lang="sl-SI"/>
          </a:p>
        </p:txBody>
      </p:sp>
      <p:sp>
        <p:nvSpPr>
          <p:cNvPr id="5" name="Footer Placeholder 4"/>
          <p:cNvSpPr>
            <a:spLocks noGrp="1"/>
          </p:cNvSpPr>
          <p:nvPr>
            <p:ph type="ftr" sz="quarter" idx="11"/>
          </p:nvPr>
        </p:nvSpPr>
        <p:spPr>
          <a:xfrm>
            <a:off x="3623733" y="6117336"/>
            <a:ext cx="3609438" cy="365125"/>
          </a:xfrm>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75320" y="6117336"/>
            <a:ext cx="411480" cy="365125"/>
          </a:xfrm>
        </p:spPr>
        <p:txBody>
          <a:bodyPr/>
          <a:lstStyle/>
          <a:p>
            <a:fld id="{C1098D97-D47F-4185-AB0A-1FBD1691CD49}" type="slidenum">
              <a:rPr lang="sl-SI" smtClean="0"/>
              <a:pPr/>
              <a:t>‹#›</a:t>
            </a:fld>
            <a:endParaRPr lang="sl-SI"/>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8074847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sl-SI" smtClean="0"/>
              <a:t>Uredite slog naslova matrice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7344329" y="6108173"/>
            <a:ext cx="857473" cy="365125"/>
          </a:xfrm>
        </p:spPr>
        <p:txBody>
          <a:bodyPr/>
          <a:lstStyle/>
          <a:p>
            <a:fld id="{020A0831-128D-44BE-BD97-B3B558B2A3BA}" type="datetime1">
              <a:rPr lang="sl-SI" smtClean="0"/>
              <a:t>27.10.2017</a:t>
            </a:fld>
            <a:endParaRPr lang="sl-SI"/>
          </a:p>
        </p:txBody>
      </p:sp>
      <p:sp>
        <p:nvSpPr>
          <p:cNvPr id="5" name="Footer Placeholder 4"/>
          <p:cNvSpPr>
            <a:spLocks noGrp="1"/>
          </p:cNvSpPr>
          <p:nvPr>
            <p:ph type="ftr" sz="quarter" idx="11"/>
          </p:nvPr>
        </p:nvSpPr>
        <p:spPr>
          <a:xfrm>
            <a:off x="1972647" y="6108173"/>
            <a:ext cx="5314517" cy="365125"/>
          </a:xfrm>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58967" y="6108173"/>
            <a:ext cx="427833" cy="365125"/>
          </a:xfrm>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549612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sl-SI" smtClean="0"/>
              <a:t>Uredite slog naslova matrice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7344329" y="6108173"/>
            <a:ext cx="857473" cy="365125"/>
          </a:xfrm>
        </p:spPr>
        <p:txBody>
          <a:bodyPr/>
          <a:lstStyle/>
          <a:p>
            <a:fld id="{020A0831-128D-44BE-BD97-B3B558B2A3BA}" type="datetime1">
              <a:rPr lang="sl-SI" smtClean="0"/>
              <a:t>27.10.2017</a:t>
            </a:fld>
            <a:endParaRPr lang="sl-SI"/>
          </a:p>
        </p:txBody>
      </p:sp>
      <p:sp>
        <p:nvSpPr>
          <p:cNvPr id="5" name="Footer Placeholder 4"/>
          <p:cNvSpPr>
            <a:spLocks noGrp="1"/>
          </p:cNvSpPr>
          <p:nvPr>
            <p:ph type="ftr" sz="quarter" idx="11"/>
          </p:nvPr>
        </p:nvSpPr>
        <p:spPr>
          <a:xfrm>
            <a:off x="1972647" y="6108173"/>
            <a:ext cx="5314517" cy="365125"/>
          </a:xfrm>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58967" y="6108173"/>
            <a:ext cx="427833" cy="365125"/>
          </a:xfrm>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8392551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2ABA1163-7DA4-49CD-9A76-7B3D22000B67}"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73317" y="6116070"/>
            <a:ext cx="413483" cy="365125"/>
          </a:xfrm>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2180482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5AFE0F2-001B-432A-AAF5-79242E5DE45C}"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0374367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3DD0DEBB-6B86-42D0-AD41-28ECC895D52F}" type="datetime1">
              <a:rPr lang="sl-SI" smtClean="0"/>
              <a:t>27.10.2017</a:t>
            </a:fld>
            <a:endParaRPr lang="sl-SI"/>
          </a:p>
        </p:txBody>
      </p:sp>
      <p:sp>
        <p:nvSpPr>
          <p:cNvPr id="8" name="Footer Placeholder 7"/>
          <p:cNvSpPr>
            <a:spLocks noGrp="1"/>
          </p:cNvSpPr>
          <p:nvPr>
            <p:ph type="ftr" sz="quarter" idx="11"/>
          </p:nvPr>
        </p:nvSpPr>
        <p:spPr/>
        <p:txBody>
          <a:bodyPr/>
          <a:lstStyle/>
          <a:p>
            <a:r>
              <a:rPr lang="sl-SI" smtClean="0"/>
              <a:t>                   Šol. l. 2015 / 2016</a:t>
            </a:r>
            <a:endParaRPr lang="sl-SI"/>
          </a:p>
        </p:txBody>
      </p:sp>
      <p:sp>
        <p:nvSpPr>
          <p:cNvPr id="9" name="Slide Number Placeholder 8"/>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8910210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01E8510A-114A-4188-8EEE-B42BD98F2929}" type="datetime1">
              <a:rPr lang="sl-SI" smtClean="0"/>
              <a:t>27.10.2017</a:t>
            </a:fld>
            <a:endParaRPr lang="sl-SI"/>
          </a:p>
        </p:txBody>
      </p:sp>
      <p:sp>
        <p:nvSpPr>
          <p:cNvPr id="4" name="Footer Placeholder 3"/>
          <p:cNvSpPr>
            <a:spLocks noGrp="1"/>
          </p:cNvSpPr>
          <p:nvPr>
            <p:ph type="ftr" sz="quarter" idx="11"/>
          </p:nvPr>
        </p:nvSpPr>
        <p:spPr/>
        <p:txBody>
          <a:bodyPr/>
          <a:lstStyle/>
          <a:p>
            <a:r>
              <a:rPr lang="sl-SI" smtClean="0"/>
              <a:t>                   Šol. l. 2015 / 2016</a:t>
            </a:r>
            <a:endParaRPr lang="sl-SI"/>
          </a:p>
        </p:txBody>
      </p:sp>
      <p:sp>
        <p:nvSpPr>
          <p:cNvPr id="5" name="Slide Number Placeholder 4"/>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904804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ECC17-D3B0-4DBA-B694-D9157094AEB1}" type="datetime1">
              <a:rPr lang="sl-SI" smtClean="0"/>
              <a:t>27.10.2017</a:t>
            </a:fld>
            <a:endParaRPr lang="sl-SI"/>
          </a:p>
        </p:txBody>
      </p:sp>
      <p:sp>
        <p:nvSpPr>
          <p:cNvPr id="3" name="Footer Placeholder 2"/>
          <p:cNvSpPr>
            <a:spLocks noGrp="1"/>
          </p:cNvSpPr>
          <p:nvPr>
            <p:ph type="ftr" sz="quarter" idx="11"/>
          </p:nvPr>
        </p:nvSpPr>
        <p:spPr/>
        <p:txBody>
          <a:bodyPr/>
          <a:lstStyle/>
          <a:p>
            <a:r>
              <a:rPr lang="sl-SI" smtClean="0"/>
              <a:t>                   Šol. l. 2015 / 2016</a:t>
            </a:r>
            <a:endParaRPr lang="sl-SI"/>
          </a:p>
        </p:txBody>
      </p:sp>
      <p:sp>
        <p:nvSpPr>
          <p:cNvPr id="4" name="Slide Number Placeholder 3"/>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089976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sl-SI" smtClean="0"/>
              <a:t>Uredite slog naslova matrice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5ABDE5B-E476-488C-9993-8F9E8D005BB3}"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9441393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sl-SI" smtClean="0"/>
              <a:t>Uredite slog naslova matrice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20230FD-63E8-40B3-89C0-BC1E59562F8F}"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8525409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E3203A5-A8BA-4513-983A-DF1A129C2955}"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631499385"/>
      </p:ext>
    </p:extLst>
  </p:cSld>
  <p:clrMapOvr>
    <a:masterClrMapping/>
  </p:clrMapOvr>
  <p:hf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sl-SI" smtClean="0"/>
              <a:t>Uredite slog naslova matrice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406312197"/>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sl-SI" smtClean="0"/>
              <a:t>Uredite slog naslova matrice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09312417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2ABA1163-7DA4-49CD-9A76-7B3D22000B67}"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a:xfrm>
            <a:off x="8273317" y="6116070"/>
            <a:ext cx="413483" cy="365125"/>
          </a:xfrm>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2161657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sl-SI" smtClean="0"/>
              <a:t>Uredite slog naslova matrice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415028573"/>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sl-SI" smtClean="0"/>
              <a:t>Uredite slog naslova matrice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sl-SI" smtClean="0"/>
              <a:t>Uredite sloge besedila matrice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582151427"/>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sl-SI" smtClean="0"/>
              <a:t>Uredite slog naslova matrice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sl-SI" smtClean="0"/>
              <a:t>Uredite sloge besedila matrice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AE3203A5-A8BA-4513-983A-DF1A129C2955}"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57497716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1C8C70B1-0494-4368-9220-4BCA1D41B472}"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5977022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sl-SI" smtClean="0"/>
              <a:t>Uredite slog naslova matrice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F8CDA773-9058-4922-BA08-E7CEC86C3424}" type="datetime1">
              <a:rPr lang="sl-SI" smtClean="0"/>
              <a:t>27.10.2017</a:t>
            </a:fld>
            <a:endParaRPr lang="sl-SI"/>
          </a:p>
        </p:txBody>
      </p:sp>
      <p:sp>
        <p:nvSpPr>
          <p:cNvPr id="5" name="Footer Placeholder 4"/>
          <p:cNvSpPr>
            <a:spLocks noGrp="1"/>
          </p:cNvSpPr>
          <p:nvPr>
            <p:ph type="ftr" sz="quarter" idx="11"/>
          </p:nvPr>
        </p:nvSpPr>
        <p:spPr/>
        <p:txBody>
          <a:bodyPr/>
          <a:lstStyle/>
          <a:p>
            <a:r>
              <a:rPr lang="sl-SI" smtClean="0"/>
              <a:t>                   Šol. l. 2015 / 2016</a:t>
            </a:r>
            <a:endParaRPr lang="sl-SI"/>
          </a:p>
        </p:txBody>
      </p:sp>
      <p:sp>
        <p:nvSpPr>
          <p:cNvPr id="6" name="Slide Number Placeholder 5"/>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62954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sl-SI" smtClean="0"/>
              <a:t>Uredite slog naslova matrice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E5AFE0F2-001B-432A-AAF5-79242E5DE45C}"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3021790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smtClean="0"/>
              <a:t>Uredite slog naslova matrice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3DD0DEBB-6B86-42D0-AD41-28ECC895D52F}" type="datetime1">
              <a:rPr lang="sl-SI" smtClean="0"/>
              <a:t>27.10.2017</a:t>
            </a:fld>
            <a:endParaRPr lang="sl-SI"/>
          </a:p>
        </p:txBody>
      </p:sp>
      <p:sp>
        <p:nvSpPr>
          <p:cNvPr id="8" name="Footer Placeholder 7"/>
          <p:cNvSpPr>
            <a:spLocks noGrp="1"/>
          </p:cNvSpPr>
          <p:nvPr>
            <p:ph type="ftr" sz="quarter" idx="11"/>
          </p:nvPr>
        </p:nvSpPr>
        <p:spPr/>
        <p:txBody>
          <a:bodyPr/>
          <a:lstStyle/>
          <a:p>
            <a:r>
              <a:rPr lang="sl-SI" smtClean="0"/>
              <a:t>                   Šol. l. 2015 / 2016</a:t>
            </a:r>
            <a:endParaRPr lang="sl-SI"/>
          </a:p>
        </p:txBody>
      </p:sp>
      <p:sp>
        <p:nvSpPr>
          <p:cNvPr id="9" name="Slide Number Placeholder 8"/>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358895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01E8510A-114A-4188-8EEE-B42BD98F2929}" type="datetime1">
              <a:rPr lang="sl-SI" smtClean="0"/>
              <a:t>27.10.2017</a:t>
            </a:fld>
            <a:endParaRPr lang="sl-SI"/>
          </a:p>
        </p:txBody>
      </p:sp>
      <p:sp>
        <p:nvSpPr>
          <p:cNvPr id="4" name="Footer Placeholder 3"/>
          <p:cNvSpPr>
            <a:spLocks noGrp="1"/>
          </p:cNvSpPr>
          <p:nvPr>
            <p:ph type="ftr" sz="quarter" idx="11"/>
          </p:nvPr>
        </p:nvSpPr>
        <p:spPr/>
        <p:txBody>
          <a:bodyPr/>
          <a:lstStyle/>
          <a:p>
            <a:r>
              <a:rPr lang="sl-SI" smtClean="0"/>
              <a:t>                   Šol. l. 2015 / 2016</a:t>
            </a:r>
            <a:endParaRPr lang="sl-SI"/>
          </a:p>
        </p:txBody>
      </p:sp>
      <p:sp>
        <p:nvSpPr>
          <p:cNvPr id="5" name="Slide Number Placeholder 4"/>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243857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4ECC17-D3B0-4DBA-B694-D9157094AEB1}" type="datetime1">
              <a:rPr lang="sl-SI" smtClean="0"/>
              <a:t>27.10.2017</a:t>
            </a:fld>
            <a:endParaRPr lang="sl-SI"/>
          </a:p>
        </p:txBody>
      </p:sp>
      <p:sp>
        <p:nvSpPr>
          <p:cNvPr id="3" name="Footer Placeholder 2"/>
          <p:cNvSpPr>
            <a:spLocks noGrp="1"/>
          </p:cNvSpPr>
          <p:nvPr>
            <p:ph type="ftr" sz="quarter" idx="11"/>
          </p:nvPr>
        </p:nvSpPr>
        <p:spPr/>
        <p:txBody>
          <a:bodyPr/>
          <a:lstStyle/>
          <a:p>
            <a:r>
              <a:rPr lang="sl-SI" smtClean="0"/>
              <a:t>                   Šol. l. 2015 / 2016</a:t>
            </a:r>
            <a:endParaRPr lang="sl-SI"/>
          </a:p>
        </p:txBody>
      </p:sp>
      <p:sp>
        <p:nvSpPr>
          <p:cNvPr id="4" name="Slide Number Placeholder 3"/>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272196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sl-SI" smtClean="0"/>
              <a:t>Uredite slog naslova matrice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A5ABDE5B-E476-488C-9993-8F9E8D005BB3}"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7999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sl-SI" smtClean="0"/>
              <a:t>Uredite slog naslova matrice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720230FD-63E8-40B3-89C0-BC1E59562F8F}" type="datetime1">
              <a:rPr lang="sl-SI" smtClean="0"/>
              <a:t>27.10.2017</a:t>
            </a:fld>
            <a:endParaRPr lang="sl-SI"/>
          </a:p>
        </p:txBody>
      </p:sp>
      <p:sp>
        <p:nvSpPr>
          <p:cNvPr id="6" name="Footer Placeholder 5"/>
          <p:cNvSpPr>
            <a:spLocks noGrp="1"/>
          </p:cNvSpPr>
          <p:nvPr>
            <p:ph type="ftr" sz="quarter" idx="11"/>
          </p:nvPr>
        </p:nvSpPr>
        <p:spPr/>
        <p:txBody>
          <a:bodyPr/>
          <a:lstStyle/>
          <a:p>
            <a:r>
              <a:rPr lang="sl-SI" smtClean="0"/>
              <a:t>                   Šol. l. 2015 / 2016</a:t>
            </a:r>
            <a:endParaRPr lang="sl-SI"/>
          </a:p>
        </p:txBody>
      </p:sp>
      <p:sp>
        <p:nvSpPr>
          <p:cNvPr id="7" name="Slide Number Placeholder 6"/>
          <p:cNvSpPr>
            <a:spLocks noGrp="1"/>
          </p:cNvSpPr>
          <p:nvPr>
            <p:ph type="sldNum" sz="quarter" idx="12"/>
          </p:nvPr>
        </p:nvSpPr>
        <p:spPr/>
        <p:txBody>
          <a:bodyPr/>
          <a:lstStyle/>
          <a:p>
            <a:fld id="{C1098D97-D47F-4185-AB0A-1FBD1691CD49}" type="slidenum">
              <a:rPr lang="sl-SI" smtClean="0"/>
              <a:pPr/>
              <a:t>‹#›</a:t>
            </a:fld>
            <a:endParaRPr lang="sl-SI"/>
          </a:p>
        </p:txBody>
      </p:sp>
    </p:spTree>
    <p:extLst>
      <p:ext uri="{BB962C8B-B14F-4D97-AF65-F5344CB8AC3E}">
        <p14:creationId xmlns:p14="http://schemas.microsoft.com/office/powerpoint/2010/main" val="1051745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E3203A5-A8BA-4513-983A-DF1A129C2955}" type="datetime1">
              <a:rPr lang="sl-SI" smtClean="0"/>
              <a:t>27.10.2017</a:t>
            </a:fld>
            <a:endParaRPr lang="sl-SI"/>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sl-SI" smtClean="0"/>
              <a:t>                   Šol. l. 2015 / 2016</a:t>
            </a:r>
            <a:endParaRPr lang="sl-SI"/>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098D97-D47F-4185-AB0A-1FBD1691CD49}" type="slidenum">
              <a:rPr lang="sl-SI" smtClean="0"/>
              <a:pPr/>
              <a:t>‹#›</a:t>
            </a:fld>
            <a:endParaRPr lang="sl-SI"/>
          </a:p>
        </p:txBody>
      </p:sp>
    </p:spTree>
    <p:extLst>
      <p:ext uri="{BB962C8B-B14F-4D97-AF65-F5344CB8AC3E}">
        <p14:creationId xmlns:p14="http://schemas.microsoft.com/office/powerpoint/2010/main" val="228023603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 id="2147483791"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E3203A5-A8BA-4513-983A-DF1A129C2955}" type="datetime1">
              <a:rPr lang="sl-SI" smtClean="0"/>
              <a:t>27.10.2017</a:t>
            </a:fld>
            <a:endParaRPr lang="sl-SI"/>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sl-SI" smtClean="0"/>
              <a:t>                   Šol. l. 2015 / 2016</a:t>
            </a:r>
            <a:endParaRPr lang="sl-SI"/>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1098D97-D47F-4185-AB0A-1FBD1691CD49}" type="slidenum">
              <a:rPr lang="sl-SI" smtClean="0"/>
              <a:pPr/>
              <a:t>‹#›</a:t>
            </a:fld>
            <a:endParaRPr lang="sl-SI"/>
          </a:p>
        </p:txBody>
      </p:sp>
    </p:spTree>
    <p:extLst>
      <p:ext uri="{BB962C8B-B14F-4D97-AF65-F5344CB8AC3E}">
        <p14:creationId xmlns:p14="http://schemas.microsoft.com/office/powerpoint/2010/main" val="329082981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www.osagpostojna.si/"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os.antona-globocnika-po@guest.arnes.si"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sabina.ilersic@guest.arnes.si"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mailto:projekt5.osagpo@guest.arnes.si"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branjejekul.weebly.com/"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mailto:projekt5.osagpo@guest.arnes.si"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1219.gvs.arnes.si/joomla/"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uradni-list.si/1/content?id=113609"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osagpostojna.splet.arnes.si/vzgojni-nacrt-sole/"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1000"/>
          </a:schemeClr>
        </a:solidFill>
        <a:effectLst/>
      </p:bgPr>
    </p:bg>
    <p:spTree>
      <p:nvGrpSpPr>
        <p:cNvPr id="1" name=""/>
        <p:cNvGrpSpPr/>
        <p:nvPr/>
      </p:nvGrpSpPr>
      <p:grpSpPr>
        <a:xfrm>
          <a:off x="0" y="0"/>
          <a:ext cx="0" cy="0"/>
          <a:chOff x="0" y="0"/>
          <a:chExt cx="0" cy="0"/>
        </a:xfrm>
      </p:grpSpPr>
      <p:pic>
        <p:nvPicPr>
          <p:cNvPr id="11" name="Picture 2" descr="http://www.osagpostojna.si/arhiv/os3naslovnica.jpg"/>
          <p:cNvPicPr>
            <a:picLocks noChangeAspect="1" noChangeArrowheads="1"/>
          </p:cNvPicPr>
          <p:nvPr/>
        </p:nvPicPr>
        <p:blipFill rotWithShape="1">
          <a:blip r:embed="rId3">
            <a:extLst>
              <a:ext uri="{28A0092B-C50C-407E-A947-70E740481C1C}">
                <a14:useLocalDpi xmlns:a14="http://schemas.microsoft.com/office/drawing/2010/main" val="0"/>
              </a:ext>
            </a:extLst>
          </a:blip>
          <a:srcRect t="11877" b="38992"/>
          <a:stretch/>
        </p:blipFill>
        <p:spPr bwMode="auto">
          <a:xfrm>
            <a:off x="4661222" y="5379457"/>
            <a:ext cx="3961596" cy="103561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49" name="Slika 5"/>
          <p:cNvPicPr>
            <a:picLocks noChangeAspect="1" noChangeArrowheads="1"/>
          </p:cNvPicPr>
          <p:nvPr/>
        </p:nvPicPr>
        <p:blipFill>
          <a:blip r:embed="rId4">
            <a:clrChange>
              <a:clrFrom>
                <a:srgbClr val="C6C6C6"/>
              </a:clrFrom>
              <a:clrTo>
                <a:srgbClr val="C6C6C6">
                  <a:alpha val="0"/>
                </a:srgbClr>
              </a:clrTo>
            </a:clrChange>
            <a:extLst>
              <a:ext uri="{28A0092B-C50C-407E-A947-70E740481C1C}">
                <a14:useLocalDpi xmlns:a14="http://schemas.microsoft.com/office/drawing/2010/main" val="0"/>
              </a:ext>
            </a:extLst>
          </a:blip>
          <a:srcRect/>
          <a:stretch>
            <a:fillRect/>
          </a:stretch>
        </p:blipFill>
        <p:spPr bwMode="auto">
          <a:xfrm>
            <a:off x="1043608" y="932948"/>
            <a:ext cx="822325" cy="9429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Slika 4" descr="http://os-brsljin.si/kulturna_sola/logotip_kul_sola_1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3968" y="1092414"/>
            <a:ext cx="2664296" cy="502663"/>
          </a:xfrm>
          <a:prstGeom prst="rect">
            <a:avLst/>
          </a:prstGeom>
          <a:noFill/>
          <a:extLst>
            <a:ext uri="{909E8E84-426E-40DD-AFC4-6F175D3DCCD1}">
              <a14:hiddenFill xmlns:a14="http://schemas.microsoft.com/office/drawing/2010/main">
                <a:solidFill>
                  <a:srgbClr val="FFFFFF"/>
                </a:solidFill>
              </a14:hiddenFill>
            </a:ext>
          </a:extLst>
        </p:spPr>
      </p:pic>
      <p:pic>
        <p:nvPicPr>
          <p:cNvPr id="2051" name="Slika 3" descr="http://zelenikras.si/si/imagelib/source/default/zeleni-kras/znamka-zeleni-kras/o-znamki/zeleni-kras-logotip.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92280" y="1063985"/>
            <a:ext cx="1158922" cy="47148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4"/>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4" name="Rectangle 5"/>
          <p:cNvSpPr>
            <a:spLocks noChangeArrowheads="1"/>
          </p:cNvSpPr>
          <p:nvPr/>
        </p:nvSpPr>
        <p:spPr bwMode="auto">
          <a:xfrm>
            <a:off x="899592" y="976994"/>
            <a:ext cx="3147015" cy="87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OŠ Antona Globočnika Postojna</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Cesta na Kremenco 2</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6230 Postojna</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Tel: 05 7000 300, Fax: 05 7000 314</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hlinkClick r:id="rId7"/>
              </a:rPr>
              <a:t>http://www.osagpostojna.si/</a:t>
            </a:r>
            <a:endParaRPr kumimoji="0" lang="sl-SI"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l-SI" sz="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E-mail: os.antona-globocnika-po@guest.arnes.si</a:t>
            </a:r>
            <a:endParaRPr kumimoji="0" lang="sl-SI"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Pravokotnik 4"/>
          <p:cNvSpPr/>
          <p:nvPr/>
        </p:nvSpPr>
        <p:spPr>
          <a:xfrm>
            <a:off x="180637" y="2671049"/>
            <a:ext cx="8496944" cy="1631216"/>
          </a:xfrm>
          <a:prstGeom prst="rect">
            <a:avLst/>
          </a:prstGeom>
        </p:spPr>
        <p:txBody>
          <a:bodyPr wrap="square">
            <a:spAutoFit/>
          </a:bodyPr>
          <a:lstStyle/>
          <a:p>
            <a:pPr algn="ctr"/>
            <a:r>
              <a:rPr lang="sl-SI" sz="3600" b="1" spc="-100" dirty="0" smtClean="0">
                <a:solidFill>
                  <a:srgbClr val="FFC000"/>
                </a:solidFill>
                <a:ea typeface="+mj-ea"/>
                <a:cs typeface="+mj-cs"/>
              </a:rPr>
              <a:t>PUBLIKACIJA</a:t>
            </a:r>
            <a:r>
              <a:rPr lang="sl-SI" sz="3200" b="1" spc="-100" dirty="0" smtClean="0">
                <a:solidFill>
                  <a:srgbClr val="FFC000"/>
                </a:solidFill>
                <a:ea typeface="+mj-ea"/>
                <a:cs typeface="+mj-cs"/>
              </a:rPr>
              <a:t> </a:t>
            </a:r>
          </a:p>
          <a:p>
            <a:pPr algn="ctr"/>
            <a:r>
              <a:rPr lang="sl-SI" sz="3200" b="1" spc="-100" dirty="0" smtClean="0">
                <a:solidFill>
                  <a:srgbClr val="FFC000"/>
                </a:solidFill>
                <a:ea typeface="+mj-ea"/>
                <a:cs typeface="+mj-cs"/>
              </a:rPr>
              <a:t>OŠ ANTONA GLOBOČNIKA POSTOJNA  </a:t>
            </a:r>
          </a:p>
          <a:p>
            <a:pPr algn="ctr"/>
            <a:r>
              <a:rPr lang="sl-SI" sz="2800" b="1" spc="-100" dirty="0" smtClean="0">
                <a:solidFill>
                  <a:srgbClr val="FFC000"/>
                </a:solidFill>
                <a:ea typeface="+mj-ea"/>
                <a:cs typeface="+mj-cs"/>
              </a:rPr>
              <a:t>šol. l.  2017 / 2018    </a:t>
            </a:r>
            <a:endParaRPr lang="sl-SI" sz="2800" dirty="0">
              <a:solidFill>
                <a:srgbClr val="FFC000"/>
              </a:solidFill>
            </a:endParaRPr>
          </a:p>
        </p:txBody>
      </p:sp>
      <p:sp>
        <p:nvSpPr>
          <p:cNvPr id="13" name="Pravokotnik 12"/>
          <p:cNvSpPr/>
          <p:nvPr/>
        </p:nvSpPr>
        <p:spPr>
          <a:xfrm>
            <a:off x="412750" y="4363794"/>
            <a:ext cx="8496944" cy="1015663"/>
          </a:xfrm>
          <a:prstGeom prst="rect">
            <a:avLst/>
          </a:prstGeom>
        </p:spPr>
        <p:txBody>
          <a:bodyPr wrap="square">
            <a:spAutoFit/>
          </a:bodyPr>
          <a:lstStyle/>
          <a:p>
            <a:r>
              <a:rPr lang="sl-SI" sz="1000" b="1" dirty="0" smtClean="0">
                <a:solidFill>
                  <a:srgbClr val="002060"/>
                </a:solidFill>
              </a:rPr>
              <a:t>                                                        VIZIJA: </a:t>
            </a:r>
            <a:r>
              <a:rPr lang="sl-SI" sz="1000" dirty="0" smtClean="0">
                <a:solidFill>
                  <a:srgbClr val="002060"/>
                </a:solidFill>
              </a:rPr>
              <a:t>Želimo postati šola prepoznavna po kakovosti, inovativnosti in multikulturnosti</a:t>
            </a:r>
          </a:p>
          <a:p>
            <a:pPr algn="ctr"/>
            <a:endParaRPr lang="sl-SI" sz="1000" b="1" dirty="0" smtClean="0">
              <a:solidFill>
                <a:srgbClr val="002060"/>
              </a:solidFill>
            </a:endParaRPr>
          </a:p>
          <a:p>
            <a:pPr algn="ctr"/>
            <a:r>
              <a:rPr lang="sl-SI" sz="1000" b="1" dirty="0" smtClean="0">
                <a:solidFill>
                  <a:srgbClr val="002060"/>
                </a:solidFill>
              </a:rPr>
              <a:t>POSLANSTVO: </a:t>
            </a:r>
            <a:r>
              <a:rPr lang="sl-SI" sz="1000" dirty="0" smtClean="0">
                <a:solidFill>
                  <a:srgbClr val="002060"/>
                </a:solidFill>
              </a:rPr>
              <a:t>Smo šola  v zelenem in varnem okolju. Naše poslanstvo je razvijati spoštljive, zadovoljne in uspešne   </a:t>
            </a:r>
          </a:p>
          <a:p>
            <a:pPr algn="ctr"/>
            <a:r>
              <a:rPr lang="sl-SI" sz="1000" dirty="0">
                <a:solidFill>
                  <a:srgbClr val="002060"/>
                </a:solidFill>
              </a:rPr>
              <a:t> </a:t>
            </a:r>
            <a:r>
              <a:rPr lang="sl-SI" sz="1000" dirty="0" smtClean="0">
                <a:solidFill>
                  <a:srgbClr val="002060"/>
                </a:solidFill>
              </a:rPr>
              <a:t>                         učence, odgovorne do sebe, družbe in okolja.</a:t>
            </a:r>
          </a:p>
          <a:p>
            <a:pPr algn="ctr"/>
            <a:endParaRPr lang="sl-SI" sz="1000" b="1" dirty="0" smtClean="0">
              <a:solidFill>
                <a:srgbClr val="002060"/>
              </a:solidFill>
            </a:endParaRPr>
          </a:p>
          <a:p>
            <a:r>
              <a:rPr lang="sl-SI" sz="1000" b="1" dirty="0" smtClean="0">
                <a:solidFill>
                  <a:srgbClr val="002060"/>
                </a:solidFill>
              </a:rPr>
              <a:t>                                               VREDNOTE: </a:t>
            </a:r>
            <a:r>
              <a:rPr lang="sl-SI" sz="1000" dirty="0" smtClean="0">
                <a:solidFill>
                  <a:srgbClr val="002060"/>
                </a:solidFill>
              </a:rPr>
              <a:t>Spoštovanje, odgovornost, varnost, znanje.</a:t>
            </a:r>
            <a:endParaRPr lang="sl-SI" sz="1000" dirty="0">
              <a:solidFill>
                <a:srgbClr val="002060"/>
              </a:solidFill>
            </a:endParaRPr>
          </a:p>
        </p:txBody>
      </p:sp>
    </p:spTree>
    <p:extLst>
      <p:ext uri="{BB962C8B-B14F-4D97-AF65-F5344CB8AC3E}">
        <p14:creationId xmlns:p14="http://schemas.microsoft.com/office/powerpoint/2010/main" val="2041875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899591" y="764704"/>
            <a:ext cx="7611155" cy="331236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DODATNI IN DOPOLNILNI POUK</a:t>
            </a:r>
          </a:p>
          <a:p>
            <a:pPr algn="just"/>
            <a:endParaRPr lang="sl-SI" sz="1600" dirty="0" smtClean="0">
              <a:latin typeface="Calibri" panose="020F0502020204030204" pitchFamily="34" charset="0"/>
            </a:endParaRPr>
          </a:p>
          <a:p>
            <a:pPr algn="just"/>
            <a:r>
              <a:rPr lang="sl-SI" sz="1200" b="1" dirty="0">
                <a:latin typeface="Calibri" panose="020F0502020204030204" pitchFamily="34" charset="0"/>
              </a:rPr>
              <a:t>Dodatni pouk </a:t>
            </a:r>
            <a:r>
              <a:rPr lang="sl-SI" sz="1200" dirty="0">
                <a:latin typeface="Calibri" panose="020F0502020204030204" pitchFamily="34" charset="0"/>
              </a:rPr>
              <a:t>se organizira za učence, ki pri posameznih predmetih presegajo določene standarde </a:t>
            </a:r>
            <a:r>
              <a:rPr lang="sl-SI" sz="1200" dirty="0" smtClean="0">
                <a:latin typeface="Calibri" panose="020F0502020204030204" pitchFamily="34" charset="0"/>
              </a:rPr>
              <a:t>znanja. Učenci se vanj vključujejo prostovoljno in po dogovoru z učitelji. Ti učenci običajno tekmujejo v znanju.</a:t>
            </a:r>
          </a:p>
          <a:p>
            <a:pPr algn="just"/>
            <a:endParaRPr lang="sl-SI" sz="1200" dirty="0">
              <a:latin typeface="Calibri" panose="020F0502020204030204" pitchFamily="34" charset="0"/>
            </a:endParaRPr>
          </a:p>
          <a:p>
            <a:pPr algn="just"/>
            <a:r>
              <a:rPr lang="sl-SI" sz="1200" b="1" dirty="0" smtClean="0">
                <a:latin typeface="Calibri" panose="020F0502020204030204" pitchFamily="34" charset="0"/>
              </a:rPr>
              <a:t>Dopolnilni </a:t>
            </a:r>
            <a:r>
              <a:rPr lang="sl-SI" sz="1200" b="1" dirty="0">
                <a:latin typeface="Calibri" panose="020F0502020204030204" pitchFamily="34" charset="0"/>
              </a:rPr>
              <a:t>pouk </a:t>
            </a:r>
            <a:r>
              <a:rPr lang="sl-SI" sz="1200" dirty="0">
                <a:latin typeface="Calibri" panose="020F0502020204030204" pitchFamily="34" charset="0"/>
              </a:rPr>
              <a:t>se organizira za učence, ki potrebujejo pomoč pri </a:t>
            </a:r>
            <a:r>
              <a:rPr lang="sl-SI" sz="1200" dirty="0" smtClean="0">
                <a:latin typeface="Calibri" panose="020F0502020204030204" pitchFamily="34" charset="0"/>
              </a:rPr>
              <a:t>učenju. Predlog za obiskovanje poda učitelj predmeta , ki ugotovi vzroke za učenčevo neuspešnost in redno spremlja učenčev napredek.</a:t>
            </a:r>
          </a:p>
          <a:p>
            <a:pPr algn="just"/>
            <a:endParaRPr lang="sl-SI" sz="1200" dirty="0">
              <a:latin typeface="Calibri" panose="020F0502020204030204" pitchFamily="34" charset="0"/>
            </a:endParaRPr>
          </a:p>
          <a:p>
            <a:pPr algn="just"/>
            <a:r>
              <a:rPr lang="sl-SI" sz="1200" dirty="0" smtClean="0">
                <a:latin typeface="Calibri" panose="020F0502020204030204" pitchFamily="34" charset="0"/>
              </a:rPr>
              <a:t>Dodatni in dopolnilni pouk poteka po urniku, dogovorjenem v septembru pred ali po pouku.</a:t>
            </a:r>
          </a:p>
          <a:p>
            <a:pPr algn="just"/>
            <a:endParaRPr lang="sl-SI" sz="1200" dirty="0" smtClean="0">
              <a:latin typeface="Calibri" panose="020F0502020204030204" pitchFamily="34" charset="0"/>
            </a:endParaRPr>
          </a:p>
          <a:p>
            <a:pPr algn="just"/>
            <a:endParaRPr lang="sl-SI" sz="1200" dirty="0" smtClean="0">
              <a:latin typeface="Calibri" panose="020F0502020204030204" pitchFamily="34" charset="0"/>
            </a:endParaRPr>
          </a:p>
          <a:p>
            <a:pPr algn="just"/>
            <a:endParaRPr lang="sl-SI" sz="1200" dirty="0" smtClean="0">
              <a:latin typeface="Calibri" panose="020F0502020204030204" pitchFamily="34" charset="0"/>
            </a:endParaRPr>
          </a:p>
          <a:p>
            <a:pPr algn="just"/>
            <a:endParaRPr lang="sl-SI" sz="1200" b="1" dirty="0" smtClean="0">
              <a:latin typeface="Calibri" panose="020F0502020204030204" pitchFamily="34" charset="0"/>
            </a:endParaRPr>
          </a:p>
          <a:p>
            <a:pPr algn="just"/>
            <a:endParaRPr lang="sl-SI" sz="1200" b="1" dirty="0">
              <a:latin typeface="Calibri" panose="020F0502020204030204" pitchFamily="34" charset="0"/>
            </a:endParaRPr>
          </a:p>
          <a:p>
            <a:pPr algn="ctr"/>
            <a:r>
              <a:rPr lang="sl-SI" sz="1400" b="1" dirty="0">
                <a:latin typeface="Calibri" panose="020F0502020204030204" pitchFamily="34" charset="0"/>
              </a:rPr>
              <a:t>INDIVIDUALNA IN SKUPINSKA UČNA </a:t>
            </a:r>
            <a:r>
              <a:rPr lang="sl-SI" sz="1400" b="1" dirty="0" smtClean="0">
                <a:latin typeface="Calibri" panose="020F0502020204030204" pitchFamily="34" charset="0"/>
              </a:rPr>
              <a:t>POMOČ</a:t>
            </a:r>
          </a:p>
          <a:p>
            <a:pPr algn="ctr"/>
            <a:endParaRPr lang="sl-SI" sz="1400" b="1" dirty="0" smtClean="0">
              <a:latin typeface="Calibri" panose="020F0502020204030204" pitchFamily="34" charset="0"/>
            </a:endParaRPr>
          </a:p>
          <a:p>
            <a:pPr algn="just"/>
            <a:r>
              <a:rPr lang="sl-SI" sz="1200" dirty="0" smtClean="0">
                <a:latin typeface="Calibri" panose="020F0502020204030204" pitchFamily="34" charset="0"/>
              </a:rPr>
              <a:t>Namenjena je učencem, ki kljub obiskovanju dopolnilnega pouka  ne dosegajo minimalnih standardov znanja. </a:t>
            </a:r>
            <a:r>
              <a:rPr lang="sl-SI" sz="1200" dirty="0">
                <a:latin typeface="Calibri" panose="020F0502020204030204" pitchFamily="34" charset="0"/>
              </a:rPr>
              <a:t>Pouk se vodi individualno ali v zelo majhnih skupinah učencev. </a:t>
            </a:r>
            <a:r>
              <a:rPr lang="sl-SI" sz="1200" dirty="0" smtClean="0">
                <a:latin typeface="Calibri" panose="020F0502020204030204" pitchFamily="34" charset="0"/>
              </a:rPr>
              <a:t> Izvajajo ga strokovni delavci šole.</a:t>
            </a:r>
            <a:endParaRPr lang="sl-SI" sz="1600" b="1" dirty="0">
              <a:latin typeface="Calibri" panose="020F0502020204030204" pitchFamily="34" charset="0"/>
            </a:endParaRPr>
          </a:p>
        </p:txBody>
      </p:sp>
      <p:sp>
        <p:nvSpPr>
          <p:cNvPr id="4" name="Naslov 1"/>
          <p:cNvSpPr txBox="1">
            <a:spLocks/>
          </p:cNvSpPr>
          <p:nvPr/>
        </p:nvSpPr>
        <p:spPr>
          <a:xfrm>
            <a:off x="899591" y="4581128"/>
            <a:ext cx="7787209" cy="1224136"/>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DODATNA STROKOVNA POMOČ</a:t>
            </a:r>
          </a:p>
          <a:p>
            <a:pPr algn="ctr"/>
            <a:endParaRPr lang="sl-SI" sz="1400" b="1" dirty="0" smtClean="0">
              <a:latin typeface="Calibri" panose="020F0502020204030204" pitchFamily="34" charset="0"/>
            </a:endParaRPr>
          </a:p>
          <a:p>
            <a:pPr algn="just"/>
            <a:r>
              <a:rPr lang="sl-SI" sz="1200" dirty="0" smtClean="0">
                <a:latin typeface="Calibri" panose="020F0502020204030204" pitchFamily="34" charset="0"/>
              </a:rPr>
              <a:t>Dodatna strokovna pomoč je namenjena učencem s posebnimi potrebami.  To so učenci s primanjkljaji na posameznih področjih učenj, učenci s čustvenimi in vedenjskimi motnjami, gibalno ovirani učenci, slepi in slabovidni, gluhi in naglušni, učenci z govorno-jezikovnimi motnjami, dolgotrajno bolni učenci, učenci z motnjo v duševnem razvoju.</a:t>
            </a:r>
          </a:p>
          <a:p>
            <a:pPr algn="just"/>
            <a:r>
              <a:rPr lang="sl-SI" sz="1200" dirty="0" smtClean="0">
                <a:latin typeface="Calibri" panose="020F0502020204030204" pitchFamily="34" charset="0"/>
              </a:rPr>
              <a:t>Odločbo o usmeritvi učenca v izobraževalni program s prilagojenim izvajanjem in dodatno strokovno pomočjo, izda ZRSŠ na osnovi zahtevka staršev in na osnovi strokovnega mnenja komisije za usmerjanje otrok s posebnimi potrebami. </a:t>
            </a:r>
          </a:p>
          <a:p>
            <a:pPr algn="just"/>
            <a:endParaRPr lang="sl-SI" sz="1200" dirty="0">
              <a:latin typeface="Calibri" panose="020F0502020204030204" pitchFamily="34" charset="0"/>
            </a:endParaRPr>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10</a:t>
            </a:fld>
            <a:endParaRPr lang="sl-SI"/>
          </a:p>
        </p:txBody>
      </p:sp>
    </p:spTree>
    <p:extLst>
      <p:ext uri="{BB962C8B-B14F-4D97-AF65-F5344CB8AC3E}">
        <p14:creationId xmlns:p14="http://schemas.microsoft.com/office/powerpoint/2010/main" val="11533201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43135" y="2732434"/>
            <a:ext cx="7811109" cy="158417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POVEZOVANJE ŠOLE Z OKOLJEM</a:t>
            </a:r>
          </a:p>
          <a:p>
            <a:pPr algn="just"/>
            <a:endParaRPr lang="sl-SI" sz="500" dirty="0">
              <a:latin typeface="Calibri" panose="020F0502020204030204" pitchFamily="34" charset="0"/>
            </a:endParaRPr>
          </a:p>
          <a:p>
            <a:pPr algn="just"/>
            <a:r>
              <a:rPr lang="sl-SI" sz="1200" dirty="0" smtClean="0">
                <a:latin typeface="Calibri" panose="020F0502020204030204" pitchFamily="34" charset="0"/>
              </a:rPr>
              <a:t>Strokovni delavci šole se bodo skupaj z učenci in pripravljenim programom vključevali v dejavnosti okolja in potrebe kraja. Sodelovali bodo na prireditvah v sklopu KS, podjetij, organizacij in zavodov. Šola se bo vključila tudi v dejavnosti humanitarnih organizacij in svoje delo predstavljala v lokalnih medijih in tudi širše. Zgledno bo nadaljevala sodelovanje z Vrtcem Postojna, šolskimi ambulantami ZD Postojna, Glasbeno šolo in sosednjima šolama v občini. Šola se bo uspešno povezovala tudi s Pedagoškimi Fakultetami v Ljubljani, Mariboru in Kopru, Filozofsko fakulteto v </a:t>
            </a:r>
            <a:r>
              <a:rPr lang="sl-SI" sz="1200" dirty="0">
                <a:latin typeface="Calibri" panose="020F0502020204030204" pitchFamily="34" charset="0"/>
              </a:rPr>
              <a:t>L</a:t>
            </a:r>
            <a:r>
              <a:rPr lang="sl-SI" sz="1200" dirty="0" smtClean="0">
                <a:latin typeface="Calibri" panose="020F0502020204030204" pitchFamily="34" charset="0"/>
              </a:rPr>
              <a:t>jubljani ter Pedagoškim inštitutom v Ljubljani, Agencijo RS za okolje. </a:t>
            </a:r>
          </a:p>
          <a:p>
            <a:pPr algn="ctr"/>
            <a:endParaRPr lang="sl-SI" sz="1600" b="1" dirty="0">
              <a:latin typeface="Calibri" panose="020F0502020204030204" pitchFamily="34" charset="0"/>
            </a:endParaRPr>
          </a:p>
        </p:txBody>
      </p:sp>
      <p:sp>
        <p:nvSpPr>
          <p:cNvPr id="5" name="Naslov 1"/>
          <p:cNvSpPr txBox="1">
            <a:spLocks/>
          </p:cNvSpPr>
          <p:nvPr/>
        </p:nvSpPr>
        <p:spPr>
          <a:xfrm>
            <a:off x="971599" y="557268"/>
            <a:ext cx="7568557" cy="1929823"/>
          </a:xfrm>
          <a:prstGeom prst="rect">
            <a:avLst/>
          </a:prstGeom>
        </p:spPr>
        <p:txBody>
          <a:bodyPr>
            <a:normAutofit fontScale="85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500" b="1" dirty="0" smtClean="0">
                <a:latin typeface="Calibri" panose="020F0502020204030204" pitchFamily="34" charset="0"/>
              </a:rPr>
              <a:t>RAZVOJNA STRATEGIJA ŠOLE</a:t>
            </a:r>
          </a:p>
          <a:p>
            <a:pPr algn="just"/>
            <a:endParaRPr lang="sl-SI" sz="1300" b="1" dirty="0" smtClean="0">
              <a:latin typeface="Calibri" panose="020F0502020204030204" pitchFamily="34" charset="0"/>
            </a:endParaRPr>
          </a:p>
          <a:p>
            <a:pPr algn="just"/>
            <a:r>
              <a:rPr lang="sl-SI" sz="1400" dirty="0" smtClean="0">
                <a:latin typeface="Calibri" panose="020F0502020204030204" pitchFamily="34" charset="0"/>
              </a:rPr>
              <a:t>V vizijo šole smo zapisali, da želimo postati šola prepoznavna po kakovosti, inovativnosti in multikulturnosti.</a:t>
            </a:r>
          </a:p>
          <a:p>
            <a:pPr algn="just"/>
            <a:r>
              <a:rPr lang="sl-SI" sz="1400" dirty="0" smtClean="0">
                <a:latin typeface="Calibri" panose="020F0502020204030204" pitchFamily="34" charset="0"/>
              </a:rPr>
              <a:t>Svojo vizijo izpolnjujemo tudi s sodelovanjem v različnih projektih in humanitarnih dejavnostih.</a:t>
            </a:r>
          </a:p>
          <a:p>
            <a:pPr algn="just"/>
            <a:endParaRPr lang="sl-SI" sz="600" dirty="0" smtClean="0">
              <a:latin typeface="Calibri" panose="020F0502020204030204" pitchFamily="34" charset="0"/>
            </a:endParaRPr>
          </a:p>
          <a:p>
            <a:pPr algn="just"/>
            <a:r>
              <a:rPr lang="sl-SI" sz="1400" dirty="0" smtClean="0">
                <a:latin typeface="Calibri" panose="020F0502020204030204" pitchFamily="34" charset="0"/>
              </a:rPr>
              <a:t>V šolskem letu 2017/2018 bomo na šoli izvajali naslednje dejavnosti: Sestavljamo mavrico vrednot, Kulturna šola, bralne minutke, Policist Leon svetuje. </a:t>
            </a:r>
          </a:p>
          <a:p>
            <a:pPr algn="just"/>
            <a:endParaRPr lang="sl-SI" sz="1300" dirty="0">
              <a:latin typeface="Calibri" panose="020F0502020204030204" pitchFamily="34" charset="0"/>
            </a:endParaRPr>
          </a:p>
          <a:p>
            <a:pPr algn="just"/>
            <a:r>
              <a:rPr lang="sl-SI" sz="1400" b="1" dirty="0" smtClean="0">
                <a:latin typeface="Calibri" panose="020F0502020204030204" pitchFamily="34" charset="0"/>
              </a:rPr>
              <a:t>Vključeni smo  v projekte ESS:</a:t>
            </a:r>
          </a:p>
          <a:p>
            <a:pPr algn="just"/>
            <a:endParaRPr lang="sl-SI" sz="600" dirty="0" smtClean="0">
              <a:latin typeface="Calibri" panose="020F0502020204030204" pitchFamily="34" charset="0"/>
            </a:endParaRPr>
          </a:p>
          <a:p>
            <a:pPr marL="171450" indent="-171450" algn="just">
              <a:buFont typeface="Arial" panose="020B0604020202020204" pitchFamily="34" charset="0"/>
              <a:buChar char="•"/>
            </a:pPr>
            <a:r>
              <a:rPr lang="sl-SI" sz="1400" dirty="0" smtClean="0">
                <a:latin typeface="Calibri" panose="020F0502020204030204" pitchFamily="34" charset="0"/>
              </a:rPr>
              <a:t>SOOČAMO SE Z IZZIVI MULTIKULTURNOSTI  (SIMS)  do 31. 8. 2021 </a:t>
            </a:r>
          </a:p>
          <a:p>
            <a:pPr algn="just"/>
            <a:endParaRPr lang="sl-SI" sz="600" dirty="0" smtClean="0">
              <a:latin typeface="Calibri" panose="020F0502020204030204" pitchFamily="34" charset="0"/>
            </a:endParaRPr>
          </a:p>
          <a:p>
            <a:pPr marL="171450" indent="-171450" algn="just">
              <a:buFont typeface="Arial" panose="020B0604020202020204" pitchFamily="34" charset="0"/>
              <a:buChar char="•"/>
            </a:pPr>
            <a:r>
              <a:rPr lang="sl-SI" sz="1400" dirty="0">
                <a:latin typeface="Calibri" panose="020F0502020204030204" pitchFamily="34" charset="0"/>
              </a:rPr>
              <a:t>KREPITEV KOMPETENC </a:t>
            </a:r>
            <a:r>
              <a:rPr lang="sl-SI" sz="1400" dirty="0" smtClean="0">
                <a:latin typeface="Calibri" panose="020F0502020204030204" pitchFamily="34" charset="0"/>
              </a:rPr>
              <a:t>PODJETNOSTI </a:t>
            </a:r>
            <a:r>
              <a:rPr lang="sl-SI" sz="1400" dirty="0">
                <a:latin typeface="Calibri" panose="020F0502020204030204" pitchFamily="34" charset="0"/>
              </a:rPr>
              <a:t>IN SPODBUJANJE </a:t>
            </a:r>
            <a:r>
              <a:rPr lang="sl-SI" sz="1400" dirty="0" smtClean="0">
                <a:latin typeface="Calibri" panose="020F0502020204030204" pitchFamily="34" charset="0"/>
              </a:rPr>
              <a:t>PROŽNEGA </a:t>
            </a:r>
            <a:r>
              <a:rPr lang="sl-SI" sz="1400" dirty="0">
                <a:latin typeface="Calibri" panose="020F0502020204030204" pitchFamily="34" charset="0"/>
              </a:rPr>
              <a:t>PREHAJANJA MED </a:t>
            </a:r>
            <a:r>
              <a:rPr lang="sl-SI" sz="1400" dirty="0" smtClean="0">
                <a:latin typeface="Calibri" panose="020F0502020204030204" pitchFamily="34" charset="0"/>
              </a:rPr>
              <a:t>IZOBRAŽEVANJEM </a:t>
            </a:r>
            <a:r>
              <a:rPr lang="sl-SI" sz="1400" dirty="0">
                <a:latin typeface="Calibri" panose="020F0502020204030204" pitchFamily="34" charset="0"/>
              </a:rPr>
              <a:t>IN OKOLJEM V </a:t>
            </a:r>
            <a:r>
              <a:rPr lang="sl-SI" sz="1400" dirty="0" smtClean="0">
                <a:latin typeface="Calibri" panose="020F0502020204030204" pitchFamily="34" charset="0"/>
              </a:rPr>
              <a:t> OSNOVNI </a:t>
            </a:r>
            <a:r>
              <a:rPr lang="sl-SI" sz="1400" dirty="0">
                <a:latin typeface="Calibri" panose="020F0502020204030204" pitchFamily="34" charset="0"/>
              </a:rPr>
              <a:t>ŠOLI  </a:t>
            </a:r>
            <a:r>
              <a:rPr lang="sl-SI" sz="1400" dirty="0" smtClean="0">
                <a:latin typeface="Calibri" panose="020F0502020204030204" pitchFamily="34" charset="0"/>
              </a:rPr>
              <a:t>do </a:t>
            </a:r>
            <a:r>
              <a:rPr lang="sl-SI" sz="1400" dirty="0">
                <a:latin typeface="Calibri" panose="020F0502020204030204" pitchFamily="34" charset="0"/>
              </a:rPr>
              <a:t>31. 8. </a:t>
            </a:r>
            <a:r>
              <a:rPr lang="sl-SI" sz="1400" dirty="0" smtClean="0">
                <a:latin typeface="Calibri" panose="020F0502020204030204" pitchFamily="34" charset="0"/>
              </a:rPr>
              <a:t>2022</a:t>
            </a:r>
          </a:p>
          <a:p>
            <a:pPr marL="171450" indent="-171450" algn="just">
              <a:buFont typeface="Arial" panose="020B0604020202020204" pitchFamily="34" charset="0"/>
              <a:buChar char="•"/>
            </a:pPr>
            <a:r>
              <a:rPr lang="sl-SI" sz="1400" dirty="0" smtClean="0">
                <a:latin typeface="Calibri" panose="020F0502020204030204" pitchFamily="34" charset="0"/>
              </a:rPr>
              <a:t>ASISTENT ZA DELO Z OTROKI S POSEBNIMI POTREBMI V VIZ do 30. 6. 2018</a:t>
            </a:r>
          </a:p>
          <a:p>
            <a:pPr marL="171450" indent="-171450" algn="just">
              <a:buFont typeface="Arial" panose="020B0604020202020204" pitchFamily="34" charset="0"/>
              <a:buChar char="•"/>
            </a:pPr>
            <a:r>
              <a:rPr lang="sl-SI" sz="1400" dirty="0" smtClean="0">
                <a:latin typeface="Calibri" panose="020F0502020204030204" pitchFamily="34" charset="0"/>
              </a:rPr>
              <a:t>SHEMA ŠOLSKEGA SADJA, ZELENJAVE IN MLEKA</a:t>
            </a:r>
            <a:endParaRPr lang="sl-SI" sz="1400" dirty="0">
              <a:latin typeface="Calibri" panose="020F0502020204030204" pitchFamily="34" charset="0"/>
            </a:endParaRPr>
          </a:p>
          <a:p>
            <a:pPr marL="171450" indent="-171450" algn="just">
              <a:buFont typeface="Arial" panose="020B0604020202020204" pitchFamily="34" charset="0"/>
              <a:buChar char="•"/>
            </a:pPr>
            <a:endParaRPr lang="sl-SI" sz="1300" dirty="0" smtClean="0">
              <a:latin typeface="Calibri" panose="020F0502020204030204" pitchFamily="34" charset="0"/>
            </a:endParaRPr>
          </a:p>
          <a:p>
            <a:pPr algn="just"/>
            <a:endParaRPr lang="sl-SI" sz="1200" dirty="0">
              <a:solidFill>
                <a:srgbClr val="FF0000"/>
              </a:solidFill>
              <a:latin typeface="Calibri" panose="020F0502020204030204" pitchFamily="34" charset="0"/>
            </a:endParaRPr>
          </a:p>
          <a:p>
            <a:pPr algn="just"/>
            <a:endParaRPr lang="sl-SI" sz="1200" dirty="0" smtClean="0">
              <a:solidFill>
                <a:srgbClr val="FF0000"/>
              </a:solidFill>
              <a:latin typeface="Calibri" panose="020F0502020204030204" pitchFamily="34" charset="0"/>
            </a:endParaRPr>
          </a:p>
        </p:txBody>
      </p:sp>
      <p:sp>
        <p:nvSpPr>
          <p:cNvPr id="4" name="Naslov 1"/>
          <p:cNvSpPr txBox="1">
            <a:spLocks/>
          </p:cNvSpPr>
          <p:nvPr/>
        </p:nvSpPr>
        <p:spPr>
          <a:xfrm>
            <a:off x="1475656" y="5276231"/>
            <a:ext cx="6959936" cy="10801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INTERESNE DEJAVNOSTI</a:t>
            </a:r>
          </a:p>
          <a:p>
            <a:pPr algn="just"/>
            <a:endParaRPr lang="sl-SI" sz="500" dirty="0">
              <a:latin typeface="Calibri" panose="020F0502020204030204" pitchFamily="34" charset="0"/>
            </a:endParaRPr>
          </a:p>
          <a:p>
            <a:pPr algn="just"/>
            <a:r>
              <a:rPr lang="sl-SI" sz="1200" dirty="0" smtClean="0">
                <a:latin typeface="Calibri" panose="020F0502020204030204" pitchFamily="34" charset="0"/>
              </a:rPr>
              <a:t>Na šoli si želimo, da se vsak učenec vključi v  vsaj eno interesno dejavnost, kjer se lahko sprošča in razvija svoje sposobnosti. Vključitev v interesno dejavnost je prostovoljna, vendar pričakujemo, da jo bo učenec po prijavi  redno obiskoval.</a:t>
            </a:r>
          </a:p>
          <a:p>
            <a:pPr algn="ctr"/>
            <a:endParaRPr lang="sl-SI" sz="1600" b="1" dirty="0">
              <a:latin typeface="Calibri" panose="020F0502020204030204" pitchFamily="34" charset="0"/>
            </a:endParaRP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11</a:t>
            </a:fld>
            <a:endParaRPr lang="sl-SI"/>
          </a:p>
        </p:txBody>
      </p:sp>
      <p:sp>
        <p:nvSpPr>
          <p:cNvPr id="7" name="Naslov 1"/>
          <p:cNvSpPr txBox="1">
            <a:spLocks/>
          </p:cNvSpPr>
          <p:nvPr/>
        </p:nvSpPr>
        <p:spPr>
          <a:xfrm>
            <a:off x="543135" y="4376130"/>
            <a:ext cx="7886700" cy="781061"/>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500" b="1" dirty="0" smtClean="0">
                <a:latin typeface="Calibri" panose="020F0502020204030204" pitchFamily="34" charset="0"/>
              </a:rPr>
              <a:t>SKUPNOST UČENCEV</a:t>
            </a:r>
          </a:p>
          <a:p>
            <a:pPr algn="just"/>
            <a:endParaRPr lang="sl-SI" sz="500" b="1" dirty="0">
              <a:latin typeface="Calibri" panose="020F0502020204030204" pitchFamily="34" charset="0"/>
            </a:endParaRPr>
          </a:p>
          <a:p>
            <a:pPr algn="just"/>
            <a:r>
              <a:rPr lang="sl-SI" sz="1200" dirty="0" smtClean="0">
                <a:latin typeface="Calibri" panose="020F0502020204030204" pitchFamily="34" charset="0"/>
              </a:rPr>
              <a:t>Oddelčne skupnosti se povezujejo v skupnost učencev šole. Ustanovijo jo učenci v šolskem parlamentu, ki ga skliče ravnatelj v začetku šolskega leta v mesecu septembru. Mentorici skupnosti sta v tem šolskem letu </a:t>
            </a:r>
            <a:r>
              <a:rPr lang="sl-SI" sz="1200" dirty="0">
                <a:latin typeface="Calibri" panose="020F0502020204030204" pitchFamily="34" charset="0"/>
              </a:rPr>
              <a:t>š</a:t>
            </a:r>
            <a:r>
              <a:rPr lang="sl-SI" sz="1200" dirty="0" smtClean="0">
                <a:latin typeface="Calibri" panose="020F0502020204030204" pitchFamily="34" charset="0"/>
              </a:rPr>
              <a:t>olska pedagoginja Petra Košnik in Martina Sedej-Filipčič. </a:t>
            </a:r>
            <a:endParaRPr lang="sl-SI" sz="1200" dirty="0">
              <a:latin typeface="Calibri" panose="020F0502020204030204" pitchFamily="34" charset="0"/>
            </a:endParaRPr>
          </a:p>
        </p:txBody>
      </p:sp>
    </p:spTree>
    <p:extLst>
      <p:ext uri="{BB962C8B-B14F-4D97-AF65-F5344CB8AC3E}">
        <p14:creationId xmlns:p14="http://schemas.microsoft.com/office/powerpoint/2010/main" val="143096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39552" y="6352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MATIČNA ŠOLA </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1245161969"/>
              </p:ext>
            </p:extLst>
          </p:nvPr>
        </p:nvGraphicFramePr>
        <p:xfrm>
          <a:off x="1003921" y="1027481"/>
          <a:ext cx="7416824" cy="5004400"/>
        </p:xfrm>
        <a:graphic>
          <a:graphicData uri="http://schemas.openxmlformats.org/drawingml/2006/table">
            <a:tbl>
              <a:tblPr firstRow="1" bandRow="1">
                <a:tableStyleId>{7DF18680-E054-41AD-8BC1-D1AEF772440D}</a:tableStyleId>
              </a:tblPr>
              <a:tblGrid>
                <a:gridCol w="2592288"/>
                <a:gridCol w="1584176"/>
                <a:gridCol w="864096"/>
                <a:gridCol w="2376264"/>
              </a:tblGrid>
              <a:tr h="254984">
                <a:tc>
                  <a:txBody>
                    <a:bodyPr/>
                    <a:lstStyle/>
                    <a:p>
                      <a:pPr algn="ctr"/>
                      <a:r>
                        <a:rPr lang="sl-SI" sz="1300" dirty="0" smtClean="0">
                          <a:latin typeface="Calibri" panose="020F0502020204030204" pitchFamily="34" charset="0"/>
                        </a:rPr>
                        <a:t>DEJAVNOST</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MENTOR</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DAN / URA / PROSTOR</a:t>
                      </a:r>
                      <a:endParaRPr lang="sl-SI" sz="1300" dirty="0">
                        <a:latin typeface="Calibri" panose="020F0502020204030204" pitchFamily="34" charset="0"/>
                      </a:endParaRPr>
                    </a:p>
                  </a:txBody>
                  <a:tcPr/>
                </a:tc>
              </a:tr>
              <a:tr h="209217">
                <a:tc>
                  <a:txBody>
                    <a:bodyPr/>
                    <a:lstStyle/>
                    <a:p>
                      <a:pPr algn="l"/>
                      <a:r>
                        <a:rPr lang="sl-SI" sz="1200" dirty="0" smtClean="0">
                          <a:latin typeface="Calibri" panose="020F0502020204030204" pitchFamily="34" charset="0"/>
                        </a:rPr>
                        <a:t>Čipkarski</a:t>
                      </a:r>
                      <a:r>
                        <a:rPr lang="sl-SI" sz="1200" baseline="0" dirty="0" smtClean="0">
                          <a:latin typeface="Calibri" panose="020F0502020204030204" pitchFamily="34" charset="0"/>
                        </a:rPr>
                        <a:t>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Martina Sedej-Filipčič</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5. – 9.</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ponedeljek</a:t>
                      </a:r>
                      <a:r>
                        <a:rPr lang="sl-SI" sz="1200" baseline="0" dirty="0" smtClean="0">
                          <a:latin typeface="Calibri" panose="020F0502020204030204" pitchFamily="34" charset="0"/>
                        </a:rPr>
                        <a:t>,   1</a:t>
                      </a:r>
                      <a:r>
                        <a:rPr lang="sl-SI" sz="1200" dirty="0" smtClean="0">
                          <a:latin typeface="Calibri" panose="020F0502020204030204" pitchFamily="34" charset="0"/>
                        </a:rPr>
                        <a:t>4.00 - 15.30     </a:t>
                      </a:r>
                      <a:r>
                        <a:rPr lang="sl-SI" sz="1200" baseline="0" dirty="0" smtClean="0">
                          <a:latin typeface="Calibri" panose="020F0502020204030204" pitchFamily="34" charset="0"/>
                        </a:rPr>
                        <a:t> / </a:t>
                      </a:r>
                      <a:r>
                        <a:rPr lang="sl-SI" sz="1200" dirty="0" smtClean="0">
                          <a:latin typeface="Calibri" panose="020F0502020204030204" pitchFamily="34" charset="0"/>
                        </a:rPr>
                        <a:t>učilnica št. 37</a:t>
                      </a:r>
                      <a:endParaRPr lang="sl-SI" sz="1200" dirty="0">
                        <a:latin typeface="Calibri" panose="020F0502020204030204" pitchFamily="34" charset="0"/>
                      </a:endParaRPr>
                    </a:p>
                  </a:txBody>
                  <a:tcPr/>
                </a:tc>
              </a:tr>
              <a:tr h="237728">
                <a:tc>
                  <a:txBody>
                    <a:bodyPr/>
                    <a:lstStyle/>
                    <a:p>
                      <a:pPr algn="l"/>
                      <a:r>
                        <a:rPr lang="sl-SI" sz="1200" dirty="0" smtClean="0">
                          <a:latin typeface="Calibri" panose="020F0502020204030204" pitchFamily="34" charset="0"/>
                        </a:rPr>
                        <a:t>Geografski krožek – priprava na geografsko tekmovanje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Mirela Bubnič</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7. – 9.</a:t>
                      </a:r>
                      <a:endParaRPr lang="sl-SI" sz="1200" dirty="0">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torek, 7.30- 8.15   /</a:t>
                      </a:r>
                    </a:p>
                    <a:p>
                      <a:pPr algn="l"/>
                      <a:r>
                        <a:rPr lang="sl-SI" sz="1200" dirty="0" smtClean="0">
                          <a:solidFill>
                            <a:schemeClr val="tx1"/>
                          </a:solidFill>
                          <a:latin typeface="Calibri" panose="020F0502020204030204" pitchFamily="34" charset="0"/>
                        </a:rPr>
                        <a:t> učilnica št.  41</a:t>
                      </a:r>
                    </a:p>
                  </a:txBody>
                  <a:tcPr/>
                </a:tc>
              </a:tr>
              <a:tr h="254984">
                <a:tc>
                  <a:txBody>
                    <a:bodyPr/>
                    <a:lstStyle/>
                    <a:p>
                      <a:pPr algn="l"/>
                      <a:r>
                        <a:rPr lang="sl-SI" sz="1200" dirty="0" smtClean="0">
                          <a:latin typeface="Calibri" panose="020F0502020204030204" pitchFamily="34" charset="0"/>
                        </a:rPr>
                        <a:t>Košarka – dečki in deklice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KK Postojna</a:t>
                      </a:r>
                    </a:p>
                    <a:p>
                      <a:pPr algn="l"/>
                      <a:r>
                        <a:rPr lang="sl-SI" sz="1200" dirty="0" smtClean="0">
                          <a:latin typeface="Calibri" panose="020F0502020204030204" pitchFamily="34" charset="0"/>
                        </a:rPr>
                        <a:t>Igor Rojko</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 – 6.</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aseline="0" dirty="0" smtClean="0">
                          <a:latin typeface="Calibri" panose="020F0502020204030204" pitchFamily="34" charset="0"/>
                        </a:rPr>
                        <a:t>četrtek ,  </a:t>
                      </a:r>
                      <a:r>
                        <a:rPr lang="sl-SI" sz="1200" dirty="0" smtClean="0">
                          <a:latin typeface="Calibri" panose="020F0502020204030204" pitchFamily="34" charset="0"/>
                        </a:rPr>
                        <a:t> 14.30 – 16.00     </a:t>
                      </a:r>
                      <a:r>
                        <a:rPr lang="sl-SI" sz="1200" baseline="0" dirty="0" smtClean="0">
                          <a:latin typeface="Calibri" panose="020F0502020204030204" pitchFamily="34" charset="0"/>
                        </a:rPr>
                        <a:t> / telovadnica</a:t>
                      </a:r>
                      <a:endParaRPr lang="sl-SI" sz="1200" dirty="0" smtClean="0">
                        <a:latin typeface="Calibri" panose="020F0502020204030204" pitchFamily="34" charset="0"/>
                      </a:endParaRPr>
                    </a:p>
                  </a:txBody>
                  <a:tcPr/>
                </a:tc>
              </a:tr>
              <a:tr h="254984">
                <a:tc>
                  <a:txBody>
                    <a:bodyPr/>
                    <a:lstStyle/>
                    <a:p>
                      <a:pPr algn="l"/>
                      <a:r>
                        <a:rPr lang="sl-SI" sz="1200" dirty="0" smtClean="0">
                          <a:latin typeface="Calibri" panose="020F0502020204030204" pitchFamily="34" charset="0"/>
                        </a:rPr>
                        <a:t>Košarka – dečki in deklice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KK Orli </a:t>
                      </a:r>
                      <a:r>
                        <a:rPr lang="sl-SI" sz="1200" baseline="0" dirty="0" smtClean="0">
                          <a:latin typeface="Calibri" panose="020F0502020204030204" pitchFamily="34" charset="0"/>
                        </a:rPr>
                        <a:t> - </a:t>
                      </a:r>
                      <a:r>
                        <a:rPr lang="sl-SI" sz="1200" dirty="0" smtClean="0">
                          <a:latin typeface="Calibri" panose="020F0502020204030204" pitchFamily="34" charset="0"/>
                        </a:rPr>
                        <a:t>Lenasi, Jovanovič, Kobe</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a:t>
                      </a:r>
                      <a:r>
                        <a:rPr lang="sl-SI" sz="1200" baseline="0" dirty="0" smtClean="0">
                          <a:latin typeface="Calibri" panose="020F0502020204030204" pitchFamily="34" charset="0"/>
                        </a:rPr>
                        <a:t> – 5. </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ponedeljek, 14.40 – 16.10 </a:t>
                      </a:r>
                    </a:p>
                  </a:txBody>
                  <a:tcPr/>
                </a:tc>
              </a:tr>
              <a:tr h="331440">
                <a:tc>
                  <a:txBody>
                    <a:bodyPr/>
                    <a:lstStyle/>
                    <a:p>
                      <a:pPr algn="l"/>
                      <a:r>
                        <a:rPr lang="sl-SI" sz="1200" dirty="0" smtClean="0">
                          <a:latin typeface="Calibri" panose="020F0502020204030204" pitchFamily="34" charset="0"/>
                        </a:rPr>
                        <a:t>Letalsko modelarstvo</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Sašo Šantelj</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4. – 9. </a:t>
                      </a:r>
                      <a:endParaRPr lang="sl-SI" sz="1200" dirty="0">
                        <a:latin typeface="Calibri" panose="020F0502020204030204" pitchFamily="34" charset="0"/>
                      </a:endParaRPr>
                    </a:p>
                  </a:txBody>
                  <a:tcPr/>
                </a:tc>
                <a:tc>
                  <a:txBody>
                    <a:bodyPr/>
                    <a:lstStyle/>
                    <a:p>
                      <a:pPr algn="l"/>
                      <a:r>
                        <a:rPr lang="sl-SI" sz="1200" baseline="0" dirty="0" smtClean="0">
                          <a:latin typeface="Calibri" panose="020F0502020204030204" pitchFamily="34" charset="0"/>
                        </a:rPr>
                        <a:t>torek, 15.00 – 16.30</a:t>
                      </a:r>
                      <a:endParaRPr lang="sl-SI" sz="1200" dirty="0">
                        <a:latin typeface="Calibri" panose="020F0502020204030204" pitchFamily="34" charset="0"/>
                      </a:endParaRPr>
                    </a:p>
                  </a:txBody>
                  <a:tcPr/>
                </a:tc>
              </a:tr>
              <a:tr h="360040">
                <a:tc>
                  <a:txBody>
                    <a:bodyPr/>
                    <a:lstStyle/>
                    <a:p>
                      <a:pPr algn="l"/>
                      <a:r>
                        <a:rPr lang="sl-SI" sz="1200" dirty="0" smtClean="0">
                          <a:latin typeface="Calibri" panose="020F0502020204030204" pitchFamily="34" charset="0"/>
                        </a:rPr>
                        <a:t>Literarni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Erika</a:t>
                      </a:r>
                      <a:r>
                        <a:rPr lang="sl-SI" sz="1200" baseline="0" dirty="0" smtClean="0">
                          <a:latin typeface="Calibri" panose="020F0502020204030204" pitchFamily="34" charset="0"/>
                        </a:rPr>
                        <a:t> Koren Plahuta</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6. – 7.</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po dogovoru</a:t>
                      </a:r>
                      <a:endParaRPr lang="sl-SI" sz="1200" dirty="0">
                        <a:solidFill>
                          <a:schemeClr val="tx1"/>
                        </a:solidFill>
                        <a:latin typeface="Calibri" panose="020F0502020204030204" pitchFamily="34" charset="0"/>
                      </a:endParaRPr>
                    </a:p>
                  </a:txBody>
                  <a:tcPr/>
                </a:tc>
              </a:tr>
              <a:tr h="254984">
                <a:tc>
                  <a:txBody>
                    <a:bodyPr/>
                    <a:lstStyle/>
                    <a:p>
                      <a:pPr algn="l"/>
                      <a:r>
                        <a:rPr lang="sl-SI" sz="1200" dirty="0" smtClean="0">
                          <a:latin typeface="Calibri" panose="020F0502020204030204" pitchFamily="34" charset="0"/>
                        </a:rPr>
                        <a:t>Lokostrelstvo</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LK Mins Postojna</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3. – 9. </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sreda, 17.00 – 18.30 / Epicenter</a:t>
                      </a:r>
                      <a:endParaRPr lang="sl-SI" sz="1200" dirty="0">
                        <a:latin typeface="Calibri" panose="020F0502020204030204" pitchFamily="34" charset="0"/>
                      </a:endParaRPr>
                    </a:p>
                  </a:txBody>
                  <a:tcPr/>
                </a:tc>
              </a:tr>
              <a:tr h="254984">
                <a:tc>
                  <a:txBody>
                    <a:bodyPr/>
                    <a:lstStyle/>
                    <a:p>
                      <a:pPr algn="l"/>
                      <a:r>
                        <a:rPr lang="sl-SI" sz="1200" dirty="0" smtClean="0">
                          <a:latin typeface="Calibri" panose="020F0502020204030204" pitchFamily="34" charset="0"/>
                        </a:rPr>
                        <a:t>Matematični krožek</a:t>
                      </a:r>
                      <a:endParaRPr lang="sl-SI" sz="1200" b="1" dirty="0">
                        <a:solidFill>
                          <a:srgbClr val="FF0000"/>
                        </a:solidFill>
                        <a:latin typeface="Calibri" panose="020F0502020204030204" pitchFamily="34" charset="0"/>
                      </a:endParaRPr>
                    </a:p>
                  </a:txBody>
                  <a:tcPr/>
                </a:tc>
                <a:tc>
                  <a:txBody>
                    <a:bodyPr/>
                    <a:lstStyle/>
                    <a:p>
                      <a:pPr algn="l"/>
                      <a:r>
                        <a:rPr lang="sl-SI" sz="1200" dirty="0" smtClean="0">
                          <a:latin typeface="Calibri" panose="020F0502020204030204" pitchFamily="34" charset="0"/>
                        </a:rPr>
                        <a:t>Karmen Marolt</a:t>
                      </a:r>
                      <a:endParaRPr lang="sl-SI" sz="1200" dirty="0">
                        <a:solidFill>
                          <a:srgbClr val="FF0000"/>
                        </a:solidFill>
                        <a:latin typeface="Calibri" panose="020F0502020204030204" pitchFamily="34" charset="0"/>
                      </a:endParaRPr>
                    </a:p>
                  </a:txBody>
                  <a:tcPr/>
                </a:tc>
                <a:tc>
                  <a:txBody>
                    <a:bodyPr/>
                    <a:lstStyle/>
                    <a:p>
                      <a:pPr algn="l"/>
                      <a:r>
                        <a:rPr lang="sl-SI" sz="1200" dirty="0" smtClean="0">
                          <a:latin typeface="Calibri" panose="020F0502020204030204" pitchFamily="34" charset="0"/>
                        </a:rPr>
                        <a:t>6.</a:t>
                      </a:r>
                      <a:endParaRPr lang="sl-SI" sz="1200" dirty="0">
                        <a:solidFill>
                          <a:srgbClr val="FF0000"/>
                        </a:solidFill>
                        <a:latin typeface="Calibri" panose="020F0502020204030204" pitchFamily="34" charset="0"/>
                      </a:endParaRPr>
                    </a:p>
                  </a:txBody>
                  <a:tcPr/>
                </a:tc>
                <a:tc>
                  <a:txBody>
                    <a:bodyPr/>
                    <a:lstStyle/>
                    <a:p>
                      <a:pPr algn="l"/>
                      <a:r>
                        <a:rPr lang="sl-SI" sz="1200" u="none" strike="noStrike" kern="1200" dirty="0" smtClean="0">
                          <a:effectLst/>
                          <a:latin typeface="Calibri" panose="020F0502020204030204" pitchFamily="34" charset="0"/>
                        </a:rPr>
                        <a:t>pred tekmovanjem, po dogovoru</a:t>
                      </a:r>
                      <a:endParaRPr lang="sl-SI" sz="1200" dirty="0">
                        <a:solidFill>
                          <a:srgbClr val="FF0000"/>
                        </a:solidFill>
                        <a:latin typeface="Calibri" panose="020F0502020204030204" pitchFamily="34" charset="0"/>
                      </a:endParaRPr>
                    </a:p>
                  </a:txBody>
                  <a:tcPr/>
                </a:tc>
              </a:tr>
              <a:tr h="248680">
                <a:tc>
                  <a:txBody>
                    <a:bodyPr/>
                    <a:lstStyle/>
                    <a:p>
                      <a:pPr algn="l"/>
                      <a:r>
                        <a:rPr lang="sl-SI" sz="1200" dirty="0" smtClean="0">
                          <a:latin typeface="Calibri" panose="020F0502020204030204" pitchFamily="34" charset="0"/>
                        </a:rPr>
                        <a:t>Naravosl. bio-ekološki krožek</a:t>
                      </a:r>
                      <a:r>
                        <a:rPr lang="sl-SI" sz="1200" baseline="0" dirty="0" smtClean="0">
                          <a:latin typeface="Calibri" panose="020F0502020204030204" pitchFamily="34" charset="0"/>
                        </a:rPr>
                        <a:t> </a:t>
                      </a:r>
                      <a:r>
                        <a:rPr lang="sl-SI" sz="1200" dirty="0" smtClean="0">
                          <a:latin typeface="Calibri" panose="020F0502020204030204" pitchFamily="34" charset="0"/>
                        </a:rPr>
                        <a:t>„Pestro učenje za življenje“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Magdalena Penko Šajn</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6. – 9.</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po dogovoru z učenci</a:t>
                      </a:r>
                      <a:endParaRPr lang="sl-SI" sz="1200" dirty="0" smtClean="0">
                        <a:solidFill>
                          <a:srgbClr val="FF0000"/>
                        </a:solidFill>
                        <a:latin typeface="Calibri" panose="020F0502020204030204" pitchFamily="34" charset="0"/>
                      </a:endParaRPr>
                    </a:p>
                  </a:txBody>
                  <a:tcPr/>
                </a:tc>
              </a:tr>
              <a:tr h="225106">
                <a:tc>
                  <a:txBody>
                    <a:bodyPr/>
                    <a:lstStyle/>
                    <a:p>
                      <a:pPr algn="l"/>
                      <a:r>
                        <a:rPr lang="sl-SI" sz="1200" dirty="0" smtClean="0">
                          <a:latin typeface="Calibri" panose="020F0502020204030204" pitchFamily="34" charset="0"/>
                        </a:rPr>
                        <a:t>Naša mala knjižnica</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Cilka Blažon</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4. – 5.</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torek, 13.50 – 14.35</a:t>
                      </a:r>
                    </a:p>
                  </a:txBody>
                  <a:tcPr/>
                </a:tc>
              </a:tr>
              <a:tr h="2251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Nogomet –</a:t>
                      </a:r>
                      <a:r>
                        <a:rPr lang="sl-SI" sz="1200" baseline="0" dirty="0" smtClean="0">
                          <a:latin typeface="Calibri" panose="020F0502020204030204" pitchFamily="34" charset="0"/>
                        </a:rPr>
                        <a:t> dečki, deklice</a:t>
                      </a:r>
                      <a:endParaRPr lang="sl-SI" sz="1200" dirty="0" smtClean="0">
                        <a:latin typeface="Calibri" panose="020F0502020204030204" pitchFamily="34" charset="0"/>
                      </a:endParaRPr>
                    </a:p>
                    <a:p>
                      <a:pPr algn="l"/>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NK Proteus Postojna</a:t>
                      </a:r>
                    </a:p>
                    <a:p>
                      <a:pPr algn="l"/>
                      <a:r>
                        <a:rPr lang="sl-SI" sz="1200" dirty="0" smtClean="0">
                          <a:latin typeface="Calibri" panose="020F0502020204030204" pitchFamily="34" charset="0"/>
                        </a:rPr>
                        <a:t>Ivica Pešić</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 – 3.</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petek, 15.00 – 16.30</a:t>
                      </a:r>
                    </a:p>
                  </a:txBody>
                  <a:tcPr/>
                </a:tc>
              </a:tr>
              <a:tr h="22510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Nogomet –</a:t>
                      </a:r>
                      <a:r>
                        <a:rPr lang="sl-SI" sz="1200" baseline="0" dirty="0" smtClean="0">
                          <a:latin typeface="Calibri" panose="020F0502020204030204" pitchFamily="34" charset="0"/>
                        </a:rPr>
                        <a:t> dečki, deklice</a:t>
                      </a:r>
                      <a:endParaRPr lang="sl-SI" sz="1200" dirty="0" smtClean="0">
                        <a:latin typeface="Calibri" panose="020F0502020204030204" pitchFamily="34" charset="0"/>
                      </a:endParaRPr>
                    </a:p>
                    <a:p>
                      <a:pPr algn="l"/>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NK Postojna</a:t>
                      </a:r>
                    </a:p>
                    <a:p>
                      <a:pPr algn="l"/>
                      <a:r>
                        <a:rPr lang="sl-SI" sz="1200" dirty="0" smtClean="0">
                          <a:latin typeface="Calibri" panose="020F0502020204030204" pitchFamily="34" charset="0"/>
                        </a:rPr>
                        <a:t>Marjan Horvat</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1., 2., 3.</a:t>
                      </a:r>
                    </a:p>
                    <a:p>
                      <a:pPr algn="l"/>
                      <a:r>
                        <a:rPr lang="sl-SI" sz="1200" dirty="0" smtClean="0">
                          <a:latin typeface="Calibri" panose="020F0502020204030204" pitchFamily="34" charset="0"/>
                        </a:rPr>
                        <a:t>4., 5., 6.</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torek, 15.20 – 16.00</a:t>
                      </a:r>
                    </a:p>
                    <a:p>
                      <a:pPr algn="l"/>
                      <a:r>
                        <a:rPr lang="sl-SI" sz="1200" dirty="0" smtClean="0">
                          <a:latin typeface="Calibri" panose="020F0502020204030204" pitchFamily="34" charset="0"/>
                        </a:rPr>
                        <a:t>petek, 15.20 – 17.00</a:t>
                      </a:r>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12</a:t>
            </a:fld>
            <a:endParaRPr lang="sl-SI"/>
          </a:p>
        </p:txBody>
      </p:sp>
    </p:spTree>
    <p:extLst>
      <p:ext uri="{BB962C8B-B14F-4D97-AF65-F5344CB8AC3E}">
        <p14:creationId xmlns:p14="http://schemas.microsoft.com/office/powerpoint/2010/main" val="2615399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28650" y="69269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MATIČNA ŠOLA </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4237547735"/>
              </p:ext>
            </p:extLst>
          </p:nvPr>
        </p:nvGraphicFramePr>
        <p:xfrm>
          <a:off x="1098526" y="1310552"/>
          <a:ext cx="7416824" cy="4404360"/>
        </p:xfrm>
        <a:graphic>
          <a:graphicData uri="http://schemas.openxmlformats.org/drawingml/2006/table">
            <a:tbl>
              <a:tblPr firstRow="1" bandRow="1">
                <a:tableStyleId>{7DF18680-E054-41AD-8BC1-D1AEF772440D}</a:tableStyleId>
              </a:tblPr>
              <a:tblGrid>
                <a:gridCol w="2592288"/>
                <a:gridCol w="1570057"/>
                <a:gridCol w="878215"/>
                <a:gridCol w="2376264"/>
              </a:tblGrid>
              <a:tr h="254984">
                <a:tc>
                  <a:txBody>
                    <a:bodyPr/>
                    <a:lstStyle/>
                    <a:p>
                      <a:pPr algn="ctr"/>
                      <a:r>
                        <a:rPr lang="sl-SI" sz="1300" dirty="0" smtClean="0">
                          <a:latin typeface="Calibri" panose="020F0502020204030204" pitchFamily="34" charset="0"/>
                        </a:rPr>
                        <a:t>DEJAVNOST</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MENTOR</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DAN / URA / PROSTOR</a:t>
                      </a:r>
                      <a:endParaRPr lang="sl-SI" sz="1300" dirty="0">
                        <a:latin typeface="Calibri" panose="020F0502020204030204" pitchFamily="34" charset="0"/>
                      </a:endParaRPr>
                    </a:p>
                  </a:txBody>
                  <a:tcPr/>
                </a:tc>
              </a:tr>
              <a:tr h="209217">
                <a:tc>
                  <a:txBody>
                    <a:bodyPr/>
                    <a:lstStyle/>
                    <a:p>
                      <a:pPr algn="l"/>
                      <a:r>
                        <a:rPr lang="sl-SI" sz="1200" dirty="0" smtClean="0">
                          <a:latin typeface="Calibri" panose="020F0502020204030204" pitchFamily="34" charset="0"/>
                        </a:rPr>
                        <a:t>Odbojkarska šola – dečki in deklice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OK Logatec </a:t>
                      </a:r>
                    </a:p>
                    <a:p>
                      <a:pPr algn="l"/>
                      <a:r>
                        <a:rPr lang="sl-SI" sz="1200" dirty="0" smtClean="0">
                          <a:latin typeface="Calibri" panose="020F0502020204030204" pitchFamily="34" charset="0"/>
                        </a:rPr>
                        <a:t>Miha Blaznik</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3. – 6.</a:t>
                      </a:r>
                    </a:p>
                    <a:p>
                      <a:pPr algn="l"/>
                      <a:r>
                        <a:rPr lang="sl-SI" sz="1200" dirty="0" smtClean="0">
                          <a:latin typeface="Calibri" panose="020F0502020204030204" pitchFamily="34" charset="0"/>
                        </a:rPr>
                        <a:t>7. – 9.</a:t>
                      </a:r>
                    </a:p>
                    <a:p>
                      <a:pPr algn="l"/>
                      <a:r>
                        <a:rPr lang="sl-SI" sz="1200" dirty="0" smtClean="0">
                          <a:latin typeface="Calibri" panose="020F0502020204030204" pitchFamily="34" charset="0"/>
                        </a:rPr>
                        <a:t>3. – 9.</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ponedeljek,   14.40 – 16.10</a:t>
                      </a:r>
                    </a:p>
                    <a:p>
                      <a:pPr algn="l"/>
                      <a:r>
                        <a:rPr lang="sl-SI" sz="1200" dirty="0" smtClean="0">
                          <a:latin typeface="Calibri" panose="020F0502020204030204" pitchFamily="34" charset="0"/>
                        </a:rPr>
                        <a:t>sreda,             15.00 – 16.30</a:t>
                      </a:r>
                    </a:p>
                    <a:p>
                      <a:pPr algn="l"/>
                      <a:r>
                        <a:rPr lang="sl-SI" sz="1200" dirty="0" smtClean="0">
                          <a:latin typeface="Calibri" panose="020F0502020204030204" pitchFamily="34" charset="0"/>
                        </a:rPr>
                        <a:t>petek,             15.15. – 16.50</a:t>
                      </a:r>
                      <a:endParaRPr lang="sl-SI" sz="1200" dirty="0">
                        <a:latin typeface="Calibri" panose="020F0502020204030204" pitchFamily="34" charset="0"/>
                      </a:endParaRPr>
                    </a:p>
                  </a:txBody>
                  <a:tcPr/>
                </a:tc>
              </a:tr>
              <a:tr h="209217">
                <a:tc>
                  <a:txBody>
                    <a:bodyPr/>
                    <a:lstStyle/>
                    <a:p>
                      <a:pPr algn="l"/>
                      <a:r>
                        <a:rPr lang="sl-SI" sz="1200" dirty="0" smtClean="0">
                          <a:latin typeface="Calibri" panose="020F0502020204030204" pitchFamily="34" charset="0"/>
                        </a:rPr>
                        <a:t>Pevski zbor - MPZ</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Barbara Dolgan</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6. – 9.</a:t>
                      </a:r>
                      <a:endParaRPr lang="sl-SI" sz="1200" dirty="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po dogovoru z učenci</a:t>
                      </a:r>
                      <a:endParaRPr lang="sl-SI" sz="1200" dirty="0" smtClean="0">
                        <a:solidFill>
                          <a:srgbClr val="FF0000"/>
                        </a:solidFill>
                        <a:latin typeface="Calibri" panose="020F0502020204030204" pitchFamily="34" charset="0"/>
                      </a:endParaRPr>
                    </a:p>
                    <a:p>
                      <a:pPr algn="l"/>
                      <a:r>
                        <a:rPr lang="sl-SI" sz="1200" dirty="0" smtClean="0">
                          <a:latin typeface="Calibri" panose="020F0502020204030204" pitchFamily="34" charset="0"/>
                        </a:rPr>
                        <a:t>uč. št. 4</a:t>
                      </a:r>
                    </a:p>
                  </a:txBody>
                  <a:tcPr/>
                </a:tc>
              </a:tr>
              <a:tr h="237728">
                <a:tc>
                  <a:txBody>
                    <a:bodyPr/>
                    <a:lstStyle/>
                    <a:p>
                      <a:pPr algn="l"/>
                      <a:r>
                        <a:rPr lang="sl-SI" sz="1200" dirty="0" smtClean="0">
                          <a:latin typeface="Calibri" panose="020F0502020204030204" pitchFamily="34" charset="0"/>
                        </a:rPr>
                        <a:t>Pevski zbor - OPZ</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Barbara Dolgan</a:t>
                      </a:r>
                      <a:endParaRPr lang="sl-SI" sz="1200" dirty="0">
                        <a:latin typeface="Calibri" panose="020F0502020204030204" pitchFamily="34" charset="0"/>
                      </a:endParaRPr>
                    </a:p>
                  </a:txBody>
                  <a:tcPr/>
                </a:tc>
                <a:tc>
                  <a:txBody>
                    <a:bodyPr/>
                    <a:lstStyle/>
                    <a:p>
                      <a:pPr marL="228600" indent="-228600" algn="l">
                        <a:buAutoNum type="arabicPeriod"/>
                      </a:pPr>
                      <a:r>
                        <a:rPr lang="sl-SI" sz="1200" dirty="0" smtClean="0">
                          <a:latin typeface="Calibri" panose="020F0502020204030204" pitchFamily="34" charset="0"/>
                        </a:rPr>
                        <a:t>– 2.</a:t>
                      </a:r>
                    </a:p>
                    <a:p>
                      <a:pPr marL="0" indent="0" algn="l">
                        <a:buNone/>
                      </a:pPr>
                      <a:r>
                        <a:rPr lang="sl-SI" sz="1200" dirty="0" smtClean="0">
                          <a:latin typeface="Calibri" panose="020F0502020204030204" pitchFamily="34" charset="0"/>
                        </a:rPr>
                        <a:t>3. – 5. </a:t>
                      </a:r>
                      <a:endParaRPr lang="sl-SI" sz="1200" dirty="0">
                        <a:latin typeface="Calibri" panose="020F0502020204030204" pitchFamily="34" charset="0"/>
                      </a:endParaRPr>
                    </a:p>
                  </a:txBody>
                  <a:tcPr/>
                </a:tc>
                <a:tc>
                  <a:txBody>
                    <a:bodyPr/>
                    <a:lstStyle/>
                    <a:p>
                      <a:pPr rtl="0"/>
                      <a:r>
                        <a:rPr lang="sl-SI" sz="1200" dirty="0" smtClean="0">
                          <a:latin typeface="Calibri" panose="020F0502020204030204" pitchFamily="34" charset="0"/>
                        </a:rPr>
                        <a:t>torek, 12.45 – 13.30 / uč. št. 4</a:t>
                      </a:r>
                    </a:p>
                    <a:p>
                      <a:pPr rtl="0"/>
                      <a:r>
                        <a:rPr lang="sl-SI" sz="1200" dirty="0" smtClean="0">
                          <a:solidFill>
                            <a:schemeClr val="tx1"/>
                          </a:solidFill>
                          <a:latin typeface="Calibri" panose="020F0502020204030204" pitchFamily="34" charset="0"/>
                        </a:rPr>
                        <a:t>četrtek, 12.45 – 13.30 / uč. št. 4</a:t>
                      </a:r>
                    </a:p>
                  </a:txBody>
                  <a:tcPr/>
                </a:tc>
              </a:tr>
              <a:tr h="254984">
                <a:tc>
                  <a:txBody>
                    <a:bodyPr/>
                    <a:lstStyle/>
                    <a:p>
                      <a:pPr algn="l"/>
                      <a:r>
                        <a:rPr lang="sl-SI" sz="1200" dirty="0" smtClean="0">
                          <a:latin typeface="Calibri" panose="020F0502020204030204" pitchFamily="34" charset="0"/>
                        </a:rPr>
                        <a:t>Ročna dela</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Marija Škrlj</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2.</a:t>
                      </a:r>
                      <a:endParaRPr lang="sl-SI" sz="1200" dirty="0">
                        <a:latin typeface="Calibri" panose="020F0502020204030204" pitchFamily="34" charset="0"/>
                      </a:endParaRPr>
                    </a:p>
                  </a:txBody>
                  <a:tcPr/>
                </a:tc>
                <a:tc>
                  <a:txBody>
                    <a:bodyPr/>
                    <a:lstStyle/>
                    <a:p>
                      <a:pPr algn="l"/>
                      <a:endParaRPr lang="sl-SI" sz="1200" dirty="0">
                        <a:solidFill>
                          <a:srgbClr val="FF0000"/>
                        </a:solidFill>
                        <a:latin typeface="Calibri" panose="020F0502020204030204" pitchFamily="34" charset="0"/>
                      </a:endParaRPr>
                    </a:p>
                  </a:txBody>
                  <a:tcPr/>
                </a:tc>
              </a:tr>
              <a:tr h="254984">
                <a:tc>
                  <a:txBody>
                    <a:bodyPr/>
                    <a:lstStyle/>
                    <a:p>
                      <a:pPr algn="l"/>
                      <a:r>
                        <a:rPr lang="sl-SI" sz="1200" dirty="0" smtClean="0">
                          <a:latin typeface="Calibri" panose="020F0502020204030204" pitchFamily="34" charset="0"/>
                        </a:rPr>
                        <a:t>Socialne igre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 Primc, </a:t>
                      </a:r>
                    </a:p>
                    <a:p>
                      <a:pPr algn="l"/>
                      <a:r>
                        <a:rPr lang="sl-SI" sz="1200" dirty="0" smtClean="0">
                          <a:latin typeface="Calibri" panose="020F0502020204030204" pitchFamily="34" charset="0"/>
                        </a:rPr>
                        <a:t>M. Tomažinčič,</a:t>
                      </a:r>
                    </a:p>
                    <a:p>
                      <a:pPr algn="l"/>
                      <a:r>
                        <a:rPr lang="sl-SI" sz="1200" dirty="0" smtClean="0">
                          <a:latin typeface="Calibri" panose="020F0502020204030204" pitchFamily="34" charset="0"/>
                        </a:rPr>
                        <a:t>V. Mlakar Hor,</a:t>
                      </a:r>
                    </a:p>
                    <a:p>
                      <a:pPr algn="l"/>
                      <a:r>
                        <a:rPr lang="sl-SI" sz="1200" dirty="0" smtClean="0">
                          <a:latin typeface="Calibri" panose="020F0502020204030204" pitchFamily="34" charset="0"/>
                        </a:rPr>
                        <a:t>N. Jurca, E. Tomšič</a:t>
                      </a:r>
                      <a:endParaRPr lang="sl-SI" sz="1200" dirty="0">
                        <a:latin typeface="Calibri" panose="020F0502020204030204" pitchFamily="34" charset="0"/>
                      </a:endParaRPr>
                    </a:p>
                  </a:txBody>
                  <a:tcPr/>
                </a:tc>
                <a:tc>
                  <a:txBody>
                    <a:bodyPr/>
                    <a:lstStyle/>
                    <a:p>
                      <a:pPr algn="l"/>
                      <a:endParaRPr lang="sl-SI" sz="1200" dirty="0" smtClean="0">
                        <a:latin typeface="Calibri" panose="020F0502020204030204" pitchFamily="34" charset="0"/>
                      </a:endParaRPr>
                    </a:p>
                    <a:p>
                      <a:pPr algn="l"/>
                      <a:r>
                        <a:rPr lang="sl-SI" sz="1200" dirty="0" smtClean="0">
                          <a:latin typeface="Calibri" panose="020F0502020204030204" pitchFamily="34" charset="0"/>
                        </a:rPr>
                        <a:t>1.</a:t>
                      </a:r>
                      <a:endParaRPr lang="sl-SI" sz="1200" dirty="0">
                        <a:latin typeface="Calibri" panose="020F0502020204030204" pitchFamily="34" charset="0"/>
                      </a:endParaRPr>
                    </a:p>
                  </a:txBody>
                  <a:tcPr/>
                </a:tc>
                <a:tc>
                  <a:txBody>
                    <a:bodyPr/>
                    <a:lstStyle/>
                    <a:p>
                      <a:pPr algn="l"/>
                      <a:endParaRPr lang="sl-SI" sz="1200" dirty="0">
                        <a:latin typeface="Calibri" panose="020F0502020204030204" pitchFamily="34" charset="0"/>
                      </a:endParaRPr>
                    </a:p>
                    <a:p>
                      <a:pPr algn="l"/>
                      <a:r>
                        <a:rPr lang="sl-SI" sz="1200" dirty="0" smtClean="0">
                          <a:latin typeface="Calibri" panose="020F0502020204030204" pitchFamily="34" charset="0"/>
                        </a:rPr>
                        <a:t>četrtek, 12.45 – 13.30</a:t>
                      </a:r>
                      <a:endParaRPr lang="sl-SI" sz="1200" dirty="0">
                        <a:solidFill>
                          <a:schemeClr val="tx1"/>
                        </a:solidFill>
                        <a:latin typeface="Calibri" panose="020F0502020204030204" pitchFamily="34" charset="0"/>
                      </a:endParaRPr>
                    </a:p>
                  </a:txBody>
                  <a:tcPr/>
                </a:tc>
              </a:tr>
              <a:tr h="254984">
                <a:tc>
                  <a:txBody>
                    <a:bodyPr/>
                    <a:lstStyle/>
                    <a:p>
                      <a:pPr algn="l"/>
                      <a:r>
                        <a:rPr lang="sl-SI" sz="1200" dirty="0" smtClean="0">
                          <a:latin typeface="Calibri" panose="020F0502020204030204" pitchFamily="34" charset="0"/>
                        </a:rPr>
                        <a:t>Sproščanje in umirjanje</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Nina V. Hočevar</a:t>
                      </a:r>
                      <a:endParaRPr lang="sl-SI" sz="1200" dirty="0">
                        <a:latin typeface="Calibri" panose="020F0502020204030204" pitchFamily="34" charset="0"/>
                      </a:endParaRPr>
                    </a:p>
                  </a:txBody>
                  <a:tcPr/>
                </a:tc>
                <a:tc>
                  <a:txBody>
                    <a:bodyPr/>
                    <a:lstStyle/>
                    <a:p>
                      <a:pPr marL="0" indent="0" algn="l">
                        <a:buNone/>
                      </a:pPr>
                      <a:r>
                        <a:rPr lang="sl-SI" sz="1200" baseline="0" dirty="0" smtClean="0">
                          <a:latin typeface="Calibri" panose="020F0502020204030204" pitchFamily="34" charset="0"/>
                        </a:rPr>
                        <a:t>1. – 3.</a:t>
                      </a:r>
                    </a:p>
                    <a:p>
                      <a:pPr marL="0" indent="0" algn="l">
                        <a:buNone/>
                      </a:pPr>
                      <a:r>
                        <a:rPr lang="sl-SI" sz="1200" baseline="0" dirty="0" smtClean="0">
                          <a:latin typeface="Calibri" panose="020F0502020204030204" pitchFamily="34" charset="0"/>
                        </a:rPr>
                        <a:t>4. – 6.</a:t>
                      </a:r>
                    </a:p>
                    <a:p>
                      <a:pPr marL="0" indent="0" algn="l">
                        <a:buNone/>
                      </a:pPr>
                      <a:r>
                        <a:rPr lang="sl-SI" sz="1200" baseline="0" dirty="0" smtClean="0">
                          <a:latin typeface="Calibri" panose="020F0502020204030204" pitchFamily="34" charset="0"/>
                        </a:rPr>
                        <a:t>7. – 9. </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torek, 14.30 – 15.15 / Zelena dvor.</a:t>
                      </a:r>
                    </a:p>
                    <a:p>
                      <a:pPr algn="l"/>
                      <a:r>
                        <a:rPr lang="sl-SI" sz="1200" dirty="0" smtClean="0">
                          <a:latin typeface="Calibri" panose="020F0502020204030204" pitchFamily="34" charset="0"/>
                        </a:rPr>
                        <a:t>torek, 15.15 – 16.00</a:t>
                      </a:r>
                    </a:p>
                    <a:p>
                      <a:pPr algn="l"/>
                      <a:r>
                        <a:rPr lang="sl-SI" sz="1200" dirty="0" smtClean="0">
                          <a:latin typeface="Calibri" panose="020F0502020204030204" pitchFamily="34" charset="0"/>
                        </a:rPr>
                        <a:t>četrtek, 14.30 – 15.15</a:t>
                      </a:r>
                      <a:endParaRPr lang="sl-SI" sz="1200" dirty="0">
                        <a:solidFill>
                          <a:schemeClr val="tx1"/>
                        </a:solidFill>
                        <a:latin typeface="Calibri" panose="020F0502020204030204" pitchFamily="34" charset="0"/>
                      </a:endParaRPr>
                    </a:p>
                  </a:txBody>
                  <a:tcPr/>
                </a:tc>
              </a:tr>
              <a:tr h="2549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Šahovski krožek</a:t>
                      </a:r>
                      <a:endParaRPr lang="sl-SI" sz="1200" b="1" dirty="0" smtClean="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Jadran Hlad</a:t>
                      </a:r>
                    </a:p>
                  </a:txBody>
                  <a:tcPr/>
                </a:tc>
                <a:tc>
                  <a:txBody>
                    <a:bodyPr/>
                    <a:lstStyle/>
                    <a:p>
                      <a:pPr marL="0" indent="0" algn="l">
                        <a:buNone/>
                      </a:pPr>
                      <a:r>
                        <a:rPr lang="sl-SI" sz="1200" baseline="0" dirty="0" smtClean="0">
                          <a:latin typeface="Calibri" panose="020F0502020204030204" pitchFamily="34" charset="0"/>
                        </a:rPr>
                        <a:t>1. – 2.</a:t>
                      </a:r>
                    </a:p>
                    <a:p>
                      <a:pPr marL="0" indent="0" algn="l">
                        <a:buNone/>
                      </a:pPr>
                      <a:r>
                        <a:rPr lang="sl-SI" sz="1200" baseline="0" dirty="0" smtClean="0">
                          <a:latin typeface="Calibri" panose="020F0502020204030204" pitchFamily="34" charset="0"/>
                        </a:rPr>
                        <a:t>3. – 9. </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ponedeljek, sreda </a:t>
                      </a:r>
                    </a:p>
                    <a:p>
                      <a:pPr algn="l"/>
                      <a:r>
                        <a:rPr lang="sl-SI" sz="1200" dirty="0" smtClean="0">
                          <a:latin typeface="Calibri" panose="020F0502020204030204" pitchFamily="34" charset="0"/>
                        </a:rPr>
                        <a:t>začetniki 13.30 – 14.15</a:t>
                      </a:r>
                    </a:p>
                    <a:p>
                      <a:pPr algn="l"/>
                      <a:r>
                        <a:rPr lang="sl-SI" sz="1200" dirty="0" smtClean="0">
                          <a:latin typeface="Calibri" panose="020F0502020204030204" pitchFamily="34" charset="0"/>
                        </a:rPr>
                        <a:t>ostali         14.15 – 15.00  / učilnica 13</a:t>
                      </a:r>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13</a:t>
            </a:fld>
            <a:endParaRPr lang="sl-SI"/>
          </a:p>
        </p:txBody>
      </p:sp>
    </p:spTree>
    <p:extLst>
      <p:ext uri="{BB962C8B-B14F-4D97-AF65-F5344CB8AC3E}">
        <p14:creationId xmlns:p14="http://schemas.microsoft.com/office/powerpoint/2010/main" val="3312449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24855" y="492907"/>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MATIČNA ŠOLA </a:t>
            </a:r>
            <a:endParaRPr lang="sl-SI" sz="16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3021569858"/>
              </p:ext>
            </p:extLst>
          </p:nvPr>
        </p:nvGraphicFramePr>
        <p:xfrm>
          <a:off x="1063234" y="906184"/>
          <a:ext cx="7416824" cy="2689860"/>
        </p:xfrm>
        <a:graphic>
          <a:graphicData uri="http://schemas.openxmlformats.org/drawingml/2006/table">
            <a:tbl>
              <a:tblPr firstRow="1" bandRow="1">
                <a:tableStyleId>{7DF18680-E054-41AD-8BC1-D1AEF772440D}</a:tableStyleId>
              </a:tblPr>
              <a:tblGrid>
                <a:gridCol w="2592288"/>
                <a:gridCol w="1570057"/>
                <a:gridCol w="878215"/>
                <a:gridCol w="2376264"/>
              </a:tblGrid>
              <a:tr h="254984">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 / PROSTOR</a:t>
                      </a:r>
                      <a:endParaRPr lang="sl-SI" sz="1300" dirty="0"/>
                    </a:p>
                  </a:txBody>
                  <a:tcPr/>
                </a:tc>
              </a:tr>
              <a:tr h="209217">
                <a:tc>
                  <a:txBody>
                    <a:bodyPr/>
                    <a:lstStyle/>
                    <a:p>
                      <a:pPr algn="l"/>
                      <a:r>
                        <a:rPr lang="sl-SI" sz="1200" dirty="0" smtClean="0"/>
                        <a:t>Športno balinanje</a:t>
                      </a:r>
                      <a:endParaRPr lang="sl-SI" sz="1200" b="1" dirty="0"/>
                    </a:p>
                  </a:txBody>
                  <a:tcPr/>
                </a:tc>
                <a:tc>
                  <a:txBody>
                    <a:bodyPr/>
                    <a:lstStyle/>
                    <a:p>
                      <a:pPr algn="l"/>
                      <a:r>
                        <a:rPr lang="sl-SI" sz="1200" dirty="0" smtClean="0"/>
                        <a:t>Balinarski klub</a:t>
                      </a:r>
                      <a:r>
                        <a:rPr lang="sl-SI" sz="1200" baseline="0" dirty="0" smtClean="0"/>
                        <a:t> Postojna</a:t>
                      </a:r>
                    </a:p>
                    <a:p>
                      <a:pPr algn="l"/>
                      <a:r>
                        <a:rPr lang="sl-SI" sz="1200" baseline="0" dirty="0" smtClean="0"/>
                        <a:t>Pavle Švara</a:t>
                      </a:r>
                      <a:endParaRPr lang="sl-SI" sz="1200" dirty="0"/>
                    </a:p>
                  </a:txBody>
                  <a:tcPr/>
                </a:tc>
                <a:tc>
                  <a:txBody>
                    <a:bodyPr/>
                    <a:lstStyle/>
                    <a:p>
                      <a:pPr algn="l"/>
                      <a:r>
                        <a:rPr lang="sl-SI" sz="1200" dirty="0" smtClean="0"/>
                        <a:t>3. – 7.</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350" u="none" strike="noStrike" kern="1200" dirty="0" smtClean="0">
                          <a:effectLst/>
                        </a:rPr>
                        <a:t>torek, 14.00</a:t>
                      </a:r>
                      <a:r>
                        <a:rPr lang="sl-SI" sz="1350" u="none" strike="noStrike" kern="1200" baseline="0" dirty="0" smtClean="0">
                          <a:effectLst/>
                        </a:rPr>
                        <a:t> – 15.00</a:t>
                      </a:r>
                    </a:p>
                    <a:p>
                      <a:pPr marL="0" marR="0" indent="0" algn="l" defTabSz="685800" rtl="0" eaLnBrk="1" fontAlgn="auto" latinLnBrk="0" hangingPunct="1">
                        <a:lnSpc>
                          <a:spcPct val="100000"/>
                        </a:lnSpc>
                        <a:spcBef>
                          <a:spcPts val="0"/>
                        </a:spcBef>
                        <a:spcAft>
                          <a:spcPts val="0"/>
                        </a:spcAft>
                        <a:buClrTx/>
                        <a:buSzTx/>
                        <a:buFontTx/>
                        <a:buNone/>
                        <a:tabLst/>
                        <a:defRPr/>
                      </a:pPr>
                      <a:r>
                        <a:rPr lang="sl-SI" sz="1350" u="none" strike="noStrike" kern="1200" baseline="0" dirty="0" smtClean="0">
                          <a:effectLst/>
                        </a:rPr>
                        <a:t>Zelena dvorana</a:t>
                      </a:r>
                      <a:endParaRPr lang="sl-SI" sz="1200" dirty="0" smtClean="0"/>
                    </a:p>
                  </a:txBody>
                  <a:tcPr/>
                </a:tc>
              </a:tr>
              <a:tr h="209217">
                <a:tc>
                  <a:txBody>
                    <a:bodyPr/>
                    <a:lstStyle/>
                    <a:p>
                      <a:pPr algn="l"/>
                      <a:r>
                        <a:rPr lang="sl-SI" sz="1200" dirty="0" smtClean="0"/>
                        <a:t>Športno ritmična gimnastika</a:t>
                      </a:r>
                    </a:p>
                    <a:p>
                      <a:pPr algn="l"/>
                      <a:endParaRPr lang="sl-SI" sz="1200" b="1" dirty="0"/>
                    </a:p>
                  </a:txBody>
                  <a:tcPr/>
                </a:tc>
                <a:tc>
                  <a:txBody>
                    <a:bodyPr/>
                    <a:lstStyle/>
                    <a:p>
                      <a:pPr algn="l"/>
                      <a:r>
                        <a:rPr lang="sl-SI" sz="1200" dirty="0" smtClean="0"/>
                        <a:t>ŠK Bleščica</a:t>
                      </a:r>
                      <a:endParaRPr lang="sl-SI" sz="1200" dirty="0"/>
                    </a:p>
                  </a:txBody>
                  <a:tcPr/>
                </a:tc>
                <a:tc>
                  <a:txBody>
                    <a:bodyPr/>
                    <a:lstStyle/>
                    <a:p>
                      <a:pPr marL="0" indent="0" algn="l">
                        <a:buNone/>
                      </a:pPr>
                      <a:r>
                        <a:rPr lang="sl-SI" sz="1200" dirty="0" smtClean="0"/>
                        <a:t>1. – 4.</a:t>
                      </a:r>
                    </a:p>
                    <a:p>
                      <a:pPr marL="0" indent="0" algn="l">
                        <a:buNone/>
                      </a:pPr>
                      <a:r>
                        <a:rPr lang="sl-SI" sz="1200" dirty="0" smtClean="0"/>
                        <a:t>5. – 9. </a:t>
                      </a:r>
                      <a:endParaRPr lang="sl-SI" sz="1200" dirty="0"/>
                    </a:p>
                  </a:txBody>
                  <a:tcPr/>
                </a:tc>
                <a:tc>
                  <a:txBody>
                    <a:bodyPr/>
                    <a:lstStyle/>
                    <a:p>
                      <a:pPr algn="l"/>
                      <a:r>
                        <a:rPr lang="sl-SI" sz="1200" dirty="0" smtClean="0"/>
                        <a:t>sreda, 16.00 – 17.00</a:t>
                      </a:r>
                    </a:p>
                    <a:p>
                      <a:pPr algn="l"/>
                      <a:r>
                        <a:rPr lang="sl-SI" sz="1200" dirty="0" smtClean="0"/>
                        <a:t>sreda, 17.00 – 18.30</a:t>
                      </a:r>
                    </a:p>
                    <a:p>
                      <a:pPr algn="l"/>
                      <a:r>
                        <a:rPr lang="sl-SI" sz="1200" dirty="0" smtClean="0"/>
                        <a:t>večnamenska dvorana</a:t>
                      </a:r>
                      <a:endParaRPr lang="sl-SI" sz="1200" dirty="0"/>
                    </a:p>
                  </a:txBody>
                  <a:tcPr/>
                </a:tc>
              </a:tr>
              <a:tr h="254984">
                <a:tc>
                  <a:txBody>
                    <a:bodyPr/>
                    <a:lstStyle/>
                    <a:p>
                      <a:pPr algn="l"/>
                      <a:r>
                        <a:rPr lang="sl-SI" sz="1200" dirty="0" smtClean="0"/>
                        <a:t>Ustvarjalna urica</a:t>
                      </a:r>
                      <a:endParaRPr lang="sl-SI" sz="1200" b="1" dirty="0"/>
                    </a:p>
                  </a:txBody>
                  <a:tcPr/>
                </a:tc>
                <a:tc>
                  <a:txBody>
                    <a:bodyPr/>
                    <a:lstStyle/>
                    <a:p>
                      <a:pPr algn="l"/>
                      <a:r>
                        <a:rPr lang="sl-SI" sz="1200" dirty="0" smtClean="0"/>
                        <a:t>Biljana Guša</a:t>
                      </a:r>
                    </a:p>
                  </a:txBody>
                  <a:tcPr/>
                </a:tc>
                <a:tc>
                  <a:txBody>
                    <a:bodyPr/>
                    <a:lstStyle/>
                    <a:p>
                      <a:pPr algn="l"/>
                      <a:r>
                        <a:rPr lang="sl-SI" sz="1200" smtClean="0"/>
                        <a:t>3.</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350" u="none" strike="noStrike" kern="1200" dirty="0" smtClean="0">
                          <a:effectLst/>
                        </a:rPr>
                        <a:t>torek, 12.45 - 13.30</a:t>
                      </a:r>
                      <a:endParaRPr lang="sl-SI" sz="1200" dirty="0" smtClean="0"/>
                    </a:p>
                  </a:txBody>
                  <a:tcPr/>
                </a:tc>
              </a:tr>
              <a:tr h="254984">
                <a:tc>
                  <a:txBody>
                    <a:bodyPr/>
                    <a:lstStyle/>
                    <a:p>
                      <a:pPr algn="l"/>
                      <a:r>
                        <a:rPr lang="sl-SI" sz="1200" dirty="0" smtClean="0"/>
                        <a:t>Ustvarjalne</a:t>
                      </a:r>
                      <a:r>
                        <a:rPr lang="sl-SI" sz="1200" baseline="0" dirty="0" smtClean="0"/>
                        <a:t> urice</a:t>
                      </a:r>
                      <a:endParaRPr lang="sl-SI" sz="1200" b="1" dirty="0"/>
                    </a:p>
                  </a:txBody>
                  <a:tcPr/>
                </a:tc>
                <a:tc>
                  <a:txBody>
                    <a:bodyPr/>
                    <a:lstStyle/>
                    <a:p>
                      <a:pPr algn="l"/>
                      <a:r>
                        <a:rPr lang="sl-SI" sz="1200" dirty="0" smtClean="0"/>
                        <a:t>Kristina Živic</a:t>
                      </a:r>
                      <a:endParaRPr lang="sl-SI" sz="1200" dirty="0"/>
                    </a:p>
                  </a:txBody>
                  <a:tcPr/>
                </a:tc>
                <a:tc>
                  <a:txBody>
                    <a:bodyPr/>
                    <a:lstStyle/>
                    <a:p>
                      <a:pPr algn="l"/>
                      <a:r>
                        <a:rPr lang="sl-SI" sz="1200" smtClean="0"/>
                        <a:t>4.</a:t>
                      </a:r>
                      <a:endParaRPr lang="sl-SI" sz="1200" dirty="0"/>
                    </a:p>
                  </a:txBody>
                  <a:tcPr/>
                </a:tc>
                <a:tc>
                  <a:txBody>
                    <a:bodyPr/>
                    <a:lstStyle/>
                    <a:p>
                      <a:pPr algn="l"/>
                      <a:r>
                        <a:rPr lang="sl-SI" sz="1200" dirty="0" smtClean="0"/>
                        <a:t>sreda, 12.45 – 14.15 </a:t>
                      </a:r>
                      <a:r>
                        <a:rPr lang="sl-SI" sz="1200" baseline="0" dirty="0" smtClean="0"/>
                        <a:t>/ učil. št.5</a:t>
                      </a:r>
                    </a:p>
                  </a:txBody>
                  <a:tcPr/>
                </a:tc>
              </a:tr>
              <a:tr h="254984">
                <a:tc>
                  <a:txBody>
                    <a:bodyPr/>
                    <a:lstStyle/>
                    <a:p>
                      <a:pPr algn="l"/>
                      <a:r>
                        <a:rPr lang="sl-SI" sz="1200" dirty="0" smtClean="0"/>
                        <a:t>Vesela šola – priprava na tekmovanja</a:t>
                      </a:r>
                      <a:endParaRPr lang="sl-SI" sz="1200" b="1" dirty="0"/>
                    </a:p>
                  </a:txBody>
                  <a:tcPr/>
                </a:tc>
                <a:tc>
                  <a:txBody>
                    <a:bodyPr/>
                    <a:lstStyle/>
                    <a:p>
                      <a:pPr algn="l"/>
                      <a:r>
                        <a:rPr lang="sl-SI" sz="1200" smtClean="0"/>
                        <a:t>Suzana Morel</a:t>
                      </a:r>
                      <a:endParaRPr lang="sl-SI" sz="1200" dirty="0"/>
                    </a:p>
                  </a:txBody>
                  <a:tcPr/>
                </a:tc>
                <a:tc>
                  <a:txBody>
                    <a:bodyPr/>
                    <a:lstStyle/>
                    <a:p>
                      <a:pPr algn="l"/>
                      <a:r>
                        <a:rPr lang="sl-SI" sz="1200" smtClean="0"/>
                        <a:t>4. – 9.</a:t>
                      </a:r>
                      <a:endParaRPr lang="sl-SI"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pl-PL" sz="1200" dirty="0" smtClean="0">
                          <a:solidFill>
                            <a:schemeClr val="tx1"/>
                          </a:solidFill>
                        </a:rPr>
                        <a:t>petek, 7.30 do 8.15</a:t>
                      </a:r>
                      <a:r>
                        <a:rPr lang="pl-PL" sz="1200" baseline="0" dirty="0" smtClean="0">
                          <a:solidFill>
                            <a:schemeClr val="tx1"/>
                          </a:solidFill>
                        </a:rPr>
                        <a:t>    /</a:t>
                      </a:r>
                      <a:r>
                        <a:rPr lang="pl-PL" sz="1200" dirty="0" smtClean="0">
                          <a:solidFill>
                            <a:schemeClr val="tx1"/>
                          </a:solidFill>
                        </a:rPr>
                        <a:t>učil.  št. 3</a:t>
                      </a:r>
                      <a:endParaRPr lang="sl-SI" sz="1200" dirty="0" smtClean="0">
                        <a:solidFill>
                          <a:schemeClr val="tx1"/>
                        </a:solidFill>
                      </a:endParaRPr>
                    </a:p>
                  </a:txBody>
                  <a:tcPr/>
                </a:tc>
              </a:tr>
              <a:tr h="254984">
                <a:tc>
                  <a:txBody>
                    <a:bodyPr/>
                    <a:lstStyle/>
                    <a:p>
                      <a:pPr algn="l"/>
                      <a:endParaRPr lang="sl-SI" sz="1200" b="1" dirty="0"/>
                    </a:p>
                  </a:txBody>
                  <a:tcPr/>
                </a:tc>
                <a:tc>
                  <a:txBody>
                    <a:bodyPr/>
                    <a:lstStyle/>
                    <a:p>
                      <a:pPr algn="l"/>
                      <a:endParaRPr lang="sl-SI" sz="1200" dirty="0"/>
                    </a:p>
                  </a:txBody>
                  <a:tcPr/>
                </a:tc>
                <a:tc>
                  <a:txBody>
                    <a:bodyPr/>
                    <a:lstStyle/>
                    <a:p>
                      <a:pPr marL="0" indent="0" algn="l">
                        <a:buNone/>
                      </a:pPr>
                      <a:endParaRPr lang="sl-SI" sz="1200" dirty="0" smtClean="0"/>
                    </a:p>
                  </a:txBody>
                  <a:tcPr/>
                </a:tc>
                <a:tc>
                  <a:txBody>
                    <a:bodyPr/>
                    <a:lstStyle/>
                    <a:p>
                      <a:pPr algn="l"/>
                      <a:endParaRPr lang="sl-SI" sz="1200" dirty="0"/>
                    </a:p>
                  </a:txBody>
                  <a:tcPr/>
                </a:tc>
              </a:tr>
            </a:tbl>
          </a:graphicData>
        </a:graphic>
      </p:graphicFrame>
      <p:sp>
        <p:nvSpPr>
          <p:cNvPr id="5" name="Označba mesta številke diapozitiva 4"/>
          <p:cNvSpPr>
            <a:spLocks noGrp="1"/>
          </p:cNvSpPr>
          <p:nvPr>
            <p:ph type="sldNum" sz="quarter" idx="12"/>
          </p:nvPr>
        </p:nvSpPr>
        <p:spPr/>
        <p:txBody>
          <a:bodyPr/>
          <a:lstStyle/>
          <a:p>
            <a:fld id="{C1098D97-D47F-4185-AB0A-1FBD1691CD49}" type="slidenum">
              <a:rPr lang="sl-SI" smtClean="0"/>
              <a:pPr/>
              <a:t>14</a:t>
            </a:fld>
            <a:endParaRPr lang="sl-SI"/>
          </a:p>
        </p:txBody>
      </p:sp>
      <p:sp>
        <p:nvSpPr>
          <p:cNvPr id="6" name="Naslov 1"/>
          <p:cNvSpPr txBox="1">
            <a:spLocks/>
          </p:cNvSpPr>
          <p:nvPr/>
        </p:nvSpPr>
        <p:spPr>
          <a:xfrm>
            <a:off x="1063234" y="3925748"/>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DEJAVNSTI - PODRUŽNIČNA ŠOLA BUKOVJE</a:t>
            </a:r>
            <a:endParaRPr lang="sl-SI" sz="1600" b="1" dirty="0">
              <a:latin typeface="Calibri" panose="020F0502020204030204" pitchFamily="34" charset="0"/>
            </a:endParaRPr>
          </a:p>
        </p:txBody>
      </p:sp>
      <p:graphicFrame>
        <p:nvGraphicFramePr>
          <p:cNvPr id="7" name="Tabela 6"/>
          <p:cNvGraphicFramePr>
            <a:graphicFrameLocks noGrp="1"/>
          </p:cNvGraphicFramePr>
          <p:nvPr>
            <p:extLst>
              <p:ext uri="{D42A27DB-BD31-4B8C-83A1-F6EECF244321}">
                <p14:modId xmlns:p14="http://schemas.microsoft.com/office/powerpoint/2010/main" val="2000241178"/>
              </p:ext>
            </p:extLst>
          </p:nvPr>
        </p:nvGraphicFramePr>
        <p:xfrm>
          <a:off x="1048895" y="4348230"/>
          <a:ext cx="7637008" cy="1661160"/>
        </p:xfrm>
        <a:graphic>
          <a:graphicData uri="http://schemas.openxmlformats.org/drawingml/2006/table">
            <a:tbl>
              <a:tblPr firstRow="1" bandRow="1">
                <a:tableStyleId>{7DF18680-E054-41AD-8BC1-D1AEF772440D}</a:tableStyleId>
              </a:tblPr>
              <a:tblGrid>
                <a:gridCol w="2659009"/>
                <a:gridCol w="1656184"/>
                <a:gridCol w="864096"/>
                <a:gridCol w="2457719"/>
              </a:tblGrid>
              <a:tr h="217931">
                <a:tc>
                  <a:txBody>
                    <a:bodyPr/>
                    <a:lstStyle/>
                    <a:p>
                      <a:pPr algn="ctr"/>
                      <a:r>
                        <a:rPr lang="sl-SI" sz="1300" dirty="0" smtClean="0"/>
                        <a:t>DEJAVNOST</a:t>
                      </a:r>
                      <a:endParaRPr lang="sl-SI" sz="1300" dirty="0"/>
                    </a:p>
                  </a:txBody>
                  <a:tcPr/>
                </a:tc>
                <a:tc>
                  <a:txBody>
                    <a:bodyPr/>
                    <a:lstStyle/>
                    <a:p>
                      <a:pPr algn="ctr"/>
                      <a:r>
                        <a:rPr lang="sl-SI" sz="1300" dirty="0" smtClean="0"/>
                        <a:t>MENTOR</a:t>
                      </a:r>
                      <a:endParaRPr lang="sl-SI" sz="1300" dirty="0"/>
                    </a:p>
                  </a:txBody>
                  <a:tcPr/>
                </a:tc>
                <a:tc>
                  <a:txBody>
                    <a:bodyPr/>
                    <a:lstStyle/>
                    <a:p>
                      <a:pPr algn="ctr"/>
                      <a:r>
                        <a:rPr lang="sl-SI" sz="1300" dirty="0" smtClean="0"/>
                        <a:t>RAZRED</a:t>
                      </a:r>
                      <a:endParaRPr lang="sl-SI" sz="1300" dirty="0"/>
                    </a:p>
                  </a:txBody>
                  <a:tcPr/>
                </a:tc>
                <a:tc>
                  <a:txBody>
                    <a:bodyPr/>
                    <a:lstStyle/>
                    <a:p>
                      <a:pPr algn="ctr"/>
                      <a:r>
                        <a:rPr lang="sl-SI" sz="1300" dirty="0" smtClean="0"/>
                        <a:t>DAN / URA</a:t>
                      </a:r>
                      <a:endParaRPr lang="sl-SI" sz="1300" dirty="0"/>
                    </a:p>
                  </a:txBody>
                  <a:tcPr/>
                </a:tc>
              </a:tr>
              <a:tr h="217931">
                <a:tc>
                  <a:txBody>
                    <a:bodyPr/>
                    <a:lstStyle/>
                    <a:p>
                      <a:pPr algn="l"/>
                      <a:r>
                        <a:rPr lang="sl-SI" sz="1200" dirty="0" smtClean="0"/>
                        <a:t>Lokostrelstvo</a:t>
                      </a:r>
                      <a:endParaRPr lang="sl-SI" sz="1200" b="1" dirty="0"/>
                    </a:p>
                  </a:txBody>
                  <a:tcPr/>
                </a:tc>
                <a:tc>
                  <a:txBody>
                    <a:bodyPr/>
                    <a:lstStyle/>
                    <a:p>
                      <a:pPr algn="l"/>
                      <a:r>
                        <a:rPr lang="sl-SI" sz="1200" dirty="0" smtClean="0"/>
                        <a:t>LK Mins Postojna</a:t>
                      </a:r>
                      <a:endParaRPr lang="sl-SI" sz="1200" dirty="0"/>
                    </a:p>
                  </a:txBody>
                  <a:tcPr/>
                </a:tc>
                <a:tc>
                  <a:txBody>
                    <a:bodyPr/>
                    <a:lstStyle/>
                    <a:p>
                      <a:pPr algn="l"/>
                      <a:r>
                        <a:rPr lang="sl-SI" sz="1200" dirty="0" smtClean="0"/>
                        <a:t>3. – 9.</a:t>
                      </a:r>
                      <a:endParaRPr lang="sl-SI" sz="1200" dirty="0"/>
                    </a:p>
                  </a:txBody>
                  <a:tcPr/>
                </a:tc>
                <a:tc>
                  <a:txBody>
                    <a:bodyPr/>
                    <a:lstStyle/>
                    <a:p>
                      <a:pPr algn="l"/>
                      <a:r>
                        <a:rPr lang="sl-SI" sz="1200" dirty="0" smtClean="0"/>
                        <a:t>sreda, 17.00 – 18.30 / Epicenter</a:t>
                      </a:r>
                      <a:endParaRPr lang="sl-SI" sz="1200" dirty="0"/>
                    </a:p>
                  </a:txBody>
                  <a:tcPr/>
                </a:tc>
              </a:tr>
              <a:tr h="217931">
                <a:tc>
                  <a:txBody>
                    <a:bodyPr/>
                    <a:lstStyle/>
                    <a:p>
                      <a:pPr algn="l"/>
                      <a:r>
                        <a:rPr lang="sl-SI" sz="1200" dirty="0" smtClean="0"/>
                        <a:t>OPZ</a:t>
                      </a:r>
                      <a:endParaRPr lang="sl-SI" sz="1200" b="1" dirty="0"/>
                    </a:p>
                  </a:txBody>
                  <a:tcPr/>
                </a:tc>
                <a:tc>
                  <a:txBody>
                    <a:bodyPr/>
                    <a:lstStyle/>
                    <a:p>
                      <a:pPr algn="l"/>
                      <a:r>
                        <a:rPr lang="sl-SI" sz="1200" dirty="0" smtClean="0"/>
                        <a:t>Špela</a:t>
                      </a:r>
                      <a:r>
                        <a:rPr lang="sl-SI" sz="1200" baseline="0" dirty="0" smtClean="0"/>
                        <a:t> Švigelj</a:t>
                      </a:r>
                      <a:endParaRPr lang="sl-SI" sz="1200" dirty="0"/>
                    </a:p>
                  </a:txBody>
                  <a:tcPr/>
                </a:tc>
                <a:tc>
                  <a:txBody>
                    <a:bodyPr/>
                    <a:lstStyle/>
                    <a:p>
                      <a:pPr algn="l"/>
                      <a:r>
                        <a:rPr lang="sl-SI" sz="1200" dirty="0" smtClean="0"/>
                        <a:t>1. – 5.</a:t>
                      </a:r>
                      <a:endParaRPr lang="sl-SI" sz="1200" dirty="0"/>
                    </a:p>
                  </a:txBody>
                  <a:tcPr/>
                </a:tc>
                <a:tc>
                  <a:txBody>
                    <a:bodyPr/>
                    <a:lstStyle/>
                    <a:p>
                      <a:pPr algn="l"/>
                      <a:r>
                        <a:rPr lang="sl-SI" sz="1200" dirty="0" smtClean="0"/>
                        <a:t>četrtek in petek, 13.00 – 13.45</a:t>
                      </a:r>
                      <a:endParaRPr lang="sl-SI" sz="1200" dirty="0"/>
                    </a:p>
                  </a:txBody>
                  <a:tcPr/>
                </a:tc>
              </a:tr>
              <a:tr h="217931">
                <a:tc>
                  <a:txBody>
                    <a:bodyPr/>
                    <a:lstStyle/>
                    <a:p>
                      <a:pPr algn="l"/>
                      <a:r>
                        <a:rPr lang="sl-SI" sz="1200" dirty="0" smtClean="0"/>
                        <a:t>Ples </a:t>
                      </a:r>
                      <a:endParaRPr lang="sl-SI" sz="1200" b="1" dirty="0"/>
                    </a:p>
                  </a:txBody>
                  <a:tcPr/>
                </a:tc>
                <a:tc>
                  <a:txBody>
                    <a:bodyPr/>
                    <a:lstStyle/>
                    <a:p>
                      <a:pPr algn="l"/>
                      <a:r>
                        <a:rPr lang="sl-SI" sz="1200" dirty="0" smtClean="0"/>
                        <a:t>Ana Savič</a:t>
                      </a:r>
                      <a:endParaRPr lang="sl-SI" sz="1200" dirty="0"/>
                    </a:p>
                  </a:txBody>
                  <a:tcPr/>
                </a:tc>
                <a:tc>
                  <a:txBody>
                    <a:bodyPr/>
                    <a:lstStyle/>
                    <a:p>
                      <a:pPr algn="l"/>
                      <a:r>
                        <a:rPr lang="sl-SI" sz="1200" dirty="0" smtClean="0"/>
                        <a:t>1. – 5.</a:t>
                      </a:r>
                      <a:endParaRPr lang="sl-SI" sz="1200" dirty="0"/>
                    </a:p>
                  </a:txBody>
                  <a:tcPr/>
                </a:tc>
                <a:tc>
                  <a:txBody>
                    <a:bodyPr/>
                    <a:lstStyle/>
                    <a:p>
                      <a:pPr algn="l"/>
                      <a:r>
                        <a:rPr lang="sl-SI" sz="1200" dirty="0" smtClean="0"/>
                        <a:t>torek, 13.00 – 13.45</a:t>
                      </a:r>
                      <a:endParaRPr lang="sl-SI" sz="1200" dirty="0"/>
                    </a:p>
                  </a:txBody>
                  <a:tcPr/>
                </a:tc>
              </a:tr>
              <a:tr h="217931">
                <a:tc>
                  <a:txBody>
                    <a:bodyPr/>
                    <a:lstStyle/>
                    <a:p>
                      <a:pPr algn="l"/>
                      <a:r>
                        <a:rPr lang="sl-SI" sz="1200" dirty="0" smtClean="0"/>
                        <a:t>Računalniški</a:t>
                      </a:r>
                      <a:r>
                        <a:rPr lang="sl-SI" sz="1200" baseline="0" dirty="0" smtClean="0"/>
                        <a:t> krožek</a:t>
                      </a:r>
                      <a:endParaRPr lang="sl-SI" sz="1200" b="1" dirty="0"/>
                    </a:p>
                  </a:txBody>
                  <a:tcPr/>
                </a:tc>
                <a:tc>
                  <a:txBody>
                    <a:bodyPr/>
                    <a:lstStyle/>
                    <a:p>
                      <a:pPr algn="l"/>
                      <a:r>
                        <a:rPr lang="sl-SI" sz="1200" dirty="0" smtClean="0"/>
                        <a:t>Anton Perenič</a:t>
                      </a:r>
                      <a:endParaRPr lang="sl-SI" sz="1200" dirty="0"/>
                    </a:p>
                  </a:txBody>
                  <a:tcPr/>
                </a:tc>
                <a:tc>
                  <a:txBody>
                    <a:bodyPr/>
                    <a:lstStyle/>
                    <a:p>
                      <a:pPr algn="l"/>
                      <a:r>
                        <a:rPr lang="sl-SI" sz="1200" dirty="0" smtClean="0"/>
                        <a:t>1. – 4. </a:t>
                      </a:r>
                      <a:endParaRPr lang="sl-SI" sz="1200" dirty="0"/>
                    </a:p>
                  </a:txBody>
                  <a:tcPr/>
                </a:tc>
                <a:tc>
                  <a:txBody>
                    <a:bodyPr/>
                    <a:lstStyle/>
                    <a:p>
                      <a:pPr algn="l"/>
                      <a:r>
                        <a:rPr lang="sl-SI" sz="1200" dirty="0" smtClean="0"/>
                        <a:t>četrtek, 14.15 - 15.00</a:t>
                      </a:r>
                      <a:endParaRPr lang="sl-SI" sz="1200" dirty="0"/>
                    </a:p>
                  </a:txBody>
                  <a:tcPr/>
                </a:tc>
              </a:tr>
              <a:tr h="217931">
                <a:tc>
                  <a:txBody>
                    <a:bodyPr/>
                    <a:lstStyle/>
                    <a:p>
                      <a:pPr algn="l"/>
                      <a:r>
                        <a:rPr lang="sl-SI" sz="1200" dirty="0" smtClean="0"/>
                        <a:t>Šport</a:t>
                      </a:r>
                      <a:endParaRPr lang="sl-SI" sz="1200" b="1" dirty="0"/>
                    </a:p>
                  </a:txBody>
                  <a:tcPr/>
                </a:tc>
                <a:tc>
                  <a:txBody>
                    <a:bodyPr/>
                    <a:lstStyle/>
                    <a:p>
                      <a:pPr algn="l"/>
                      <a:r>
                        <a:rPr lang="sl-SI" sz="1200" dirty="0" smtClean="0"/>
                        <a:t>Tine Ščuka</a:t>
                      </a:r>
                      <a:endParaRPr lang="sl-SI" sz="1200" dirty="0"/>
                    </a:p>
                  </a:txBody>
                  <a:tcPr/>
                </a:tc>
                <a:tc>
                  <a:txBody>
                    <a:bodyPr/>
                    <a:lstStyle/>
                    <a:p>
                      <a:pPr algn="l"/>
                      <a:r>
                        <a:rPr lang="sl-SI" sz="1200" dirty="0" smtClean="0"/>
                        <a:t>1. – 3.</a:t>
                      </a:r>
                      <a:endParaRPr lang="sl-SI" sz="1200" dirty="0"/>
                    </a:p>
                  </a:txBody>
                  <a:tcPr/>
                </a:tc>
                <a:tc>
                  <a:txBody>
                    <a:bodyPr/>
                    <a:lstStyle/>
                    <a:p>
                      <a:pPr algn="l"/>
                      <a:r>
                        <a:rPr lang="sl-SI" sz="1200" dirty="0" smtClean="0"/>
                        <a:t>sreda, 13.00- 13.45</a:t>
                      </a:r>
                      <a:endParaRPr lang="sl-SI" sz="1200" dirty="0"/>
                    </a:p>
                  </a:txBody>
                  <a:tcPr/>
                </a:tc>
              </a:tr>
            </a:tbl>
          </a:graphicData>
        </a:graphic>
      </p:graphicFrame>
    </p:spTree>
    <p:extLst>
      <p:ext uri="{BB962C8B-B14F-4D97-AF65-F5344CB8AC3E}">
        <p14:creationId xmlns:p14="http://schemas.microsoft.com/office/powerpoint/2010/main" val="4262629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p:cNvGraphicFramePr>
            <a:graphicFrameLocks noGrp="1"/>
          </p:cNvGraphicFramePr>
          <p:nvPr>
            <p:extLst>
              <p:ext uri="{D42A27DB-BD31-4B8C-83A1-F6EECF244321}">
                <p14:modId xmlns:p14="http://schemas.microsoft.com/office/powerpoint/2010/main" val="2031685768"/>
              </p:ext>
            </p:extLst>
          </p:nvPr>
        </p:nvGraphicFramePr>
        <p:xfrm>
          <a:off x="971600" y="1092274"/>
          <a:ext cx="7637008" cy="2118360"/>
        </p:xfrm>
        <a:graphic>
          <a:graphicData uri="http://schemas.openxmlformats.org/drawingml/2006/table">
            <a:tbl>
              <a:tblPr firstRow="1" bandRow="1">
                <a:tableStyleId>{7DF18680-E054-41AD-8BC1-D1AEF772440D}</a:tableStyleId>
              </a:tblPr>
              <a:tblGrid>
                <a:gridCol w="2592288"/>
                <a:gridCol w="1853037"/>
                <a:gridCol w="864096"/>
                <a:gridCol w="2327587"/>
              </a:tblGrid>
              <a:tr h="179515">
                <a:tc>
                  <a:txBody>
                    <a:bodyPr/>
                    <a:lstStyle/>
                    <a:p>
                      <a:pPr algn="ctr"/>
                      <a:r>
                        <a:rPr lang="sl-SI" sz="1300" dirty="0" smtClean="0">
                          <a:latin typeface="Calibri" panose="020F0502020204030204" pitchFamily="34" charset="0"/>
                        </a:rPr>
                        <a:t>DEJAVNOST</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MENTOR</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DAN / URA</a:t>
                      </a:r>
                      <a:endParaRPr lang="sl-SI" sz="13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Knjižničarski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Cilka</a:t>
                      </a:r>
                      <a:r>
                        <a:rPr lang="sl-SI" sz="1200" baseline="0" dirty="0" smtClean="0">
                          <a:latin typeface="Calibri" panose="020F0502020204030204" pitchFamily="34" charset="0"/>
                        </a:rPr>
                        <a:t> Blažon</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4. – 6.</a:t>
                      </a:r>
                    </a:p>
                  </a:txBody>
                  <a:tcPr/>
                </a:tc>
                <a:tc>
                  <a:txBody>
                    <a:bodyPr/>
                    <a:lstStyle/>
                    <a:p>
                      <a:pPr algn="l"/>
                      <a:r>
                        <a:rPr lang="sl-SI" sz="1200" dirty="0" smtClean="0">
                          <a:latin typeface="Calibri" panose="020F0502020204030204" pitchFamily="34" charset="0"/>
                        </a:rPr>
                        <a:t>sreda, 12.45 – 13. 30</a:t>
                      </a:r>
                      <a:endParaRPr lang="sl-SI" sz="12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Lokostrelstvo</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LK Mins Postojna</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3. – 9.</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sreda, 17.00 – 18.30 / Epicenter</a:t>
                      </a:r>
                      <a:endParaRPr lang="sl-SI" sz="12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OPZ</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Tanja Jarić Primc</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a:t>
                      </a:r>
                      <a:r>
                        <a:rPr lang="sl-SI" sz="1200" baseline="0" dirty="0" smtClean="0">
                          <a:latin typeface="Calibri" panose="020F0502020204030204" pitchFamily="34" charset="0"/>
                        </a:rPr>
                        <a:t> 2., 3.</a:t>
                      </a:r>
                    </a:p>
                    <a:p>
                      <a:pPr algn="l"/>
                      <a:r>
                        <a:rPr lang="sl-SI" sz="1200" baseline="0" dirty="0" smtClean="0">
                          <a:latin typeface="Calibri" panose="020F0502020204030204" pitchFamily="34" charset="0"/>
                        </a:rPr>
                        <a:t>4., 5., 6.</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torek, 12.45 – 13.30</a:t>
                      </a:r>
                    </a:p>
                    <a:p>
                      <a:pPr algn="l"/>
                      <a:r>
                        <a:rPr lang="sl-SI" sz="1200" dirty="0" smtClean="0">
                          <a:latin typeface="Calibri" panose="020F0502020204030204" pitchFamily="34" charset="0"/>
                        </a:rPr>
                        <a:t>četrtek, 13.00 – 13.45 </a:t>
                      </a:r>
                      <a:endParaRPr lang="sl-SI" sz="12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Pravljični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Nives Kalister</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1. -  2. </a:t>
                      </a:r>
                    </a:p>
                  </a:txBody>
                  <a:tcPr/>
                </a:tc>
                <a:tc>
                  <a:txBody>
                    <a:bodyPr/>
                    <a:lstStyle/>
                    <a:p>
                      <a:pPr algn="l"/>
                      <a:endParaRPr lang="sl-SI" sz="12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Športno gibalni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Andreja</a:t>
                      </a:r>
                      <a:r>
                        <a:rPr lang="sl-SI" sz="1200" baseline="0" dirty="0" smtClean="0">
                          <a:latin typeface="Calibri" panose="020F0502020204030204" pitchFamily="34" charset="0"/>
                        </a:rPr>
                        <a:t> Milavec</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2. – 3.</a:t>
                      </a:r>
                      <a:endParaRPr lang="sl-SI" sz="1200" dirty="0">
                        <a:latin typeface="Calibri" panose="020F0502020204030204" pitchFamily="34" charset="0"/>
                      </a:endParaRPr>
                    </a:p>
                  </a:txBody>
                  <a:tcPr/>
                </a:tc>
                <a:tc>
                  <a:txBody>
                    <a:bodyPr/>
                    <a:lstStyle/>
                    <a:p>
                      <a:pPr algn="l"/>
                      <a:r>
                        <a:rPr lang="sl-SI" sz="1200" u="none" strike="noStrike" kern="1200" dirty="0" smtClean="0">
                          <a:effectLst/>
                          <a:latin typeface="Calibri" panose="020F0502020204030204" pitchFamily="34" charset="0"/>
                        </a:rPr>
                        <a:t>četrtek,  12.45 -13.30 </a:t>
                      </a:r>
                      <a:endParaRPr lang="sl-SI" sz="1200" dirty="0">
                        <a:latin typeface="Calibri" panose="020F0502020204030204" pitchFamily="34" charset="0"/>
                      </a:endParaRPr>
                    </a:p>
                  </a:txBody>
                  <a:tcPr/>
                </a:tc>
              </a:tr>
              <a:tr h="179515">
                <a:tc>
                  <a:txBody>
                    <a:bodyPr/>
                    <a:lstStyle/>
                    <a:p>
                      <a:pPr algn="l"/>
                      <a:r>
                        <a:rPr lang="sl-SI" sz="1200" dirty="0" smtClean="0">
                          <a:latin typeface="Calibri" panose="020F0502020204030204" pitchFamily="34" charset="0"/>
                        </a:rPr>
                        <a:t>Vrtnarsko gospodinjski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Martina Rebec</a:t>
                      </a:r>
                      <a:endParaRPr lang="sl-SI" sz="120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3. – 5.</a:t>
                      </a:r>
                    </a:p>
                  </a:txBody>
                  <a:tcPr/>
                </a:tc>
                <a:tc>
                  <a:txBody>
                    <a:bodyPr/>
                    <a:lstStyle/>
                    <a:p>
                      <a:pPr algn="l"/>
                      <a:r>
                        <a:rPr lang="sl-SI" sz="1200" dirty="0" smtClean="0">
                          <a:latin typeface="Calibri" panose="020F0502020204030204" pitchFamily="34" charset="0"/>
                        </a:rPr>
                        <a:t>torek, 13.00 – 14.30</a:t>
                      </a:r>
                      <a:endParaRPr lang="sl-SI" sz="1200" dirty="0">
                        <a:latin typeface="Calibri" panose="020F0502020204030204" pitchFamily="34" charset="0"/>
                      </a:endParaRPr>
                    </a:p>
                  </a:txBody>
                  <a:tcPr/>
                </a:tc>
              </a:tr>
            </a:tbl>
          </a:graphicData>
        </a:graphic>
      </p:graphicFrame>
      <p:sp>
        <p:nvSpPr>
          <p:cNvPr id="5" name="Naslov 1"/>
          <p:cNvSpPr txBox="1">
            <a:spLocks/>
          </p:cNvSpPr>
          <p:nvPr/>
        </p:nvSpPr>
        <p:spPr>
          <a:xfrm>
            <a:off x="611362" y="69269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PODRUŽNIČNA ŠOLA PLANINA</a:t>
            </a:r>
            <a:endParaRPr lang="sl-SI" sz="1600" b="1" dirty="0">
              <a:latin typeface="Calibri" panose="020F0502020204030204" pitchFamily="34" charset="0"/>
            </a:endParaRPr>
          </a:p>
        </p:txBody>
      </p:sp>
      <p:sp>
        <p:nvSpPr>
          <p:cNvPr id="7" name="Naslov 1"/>
          <p:cNvSpPr txBox="1">
            <a:spLocks/>
          </p:cNvSpPr>
          <p:nvPr/>
        </p:nvSpPr>
        <p:spPr>
          <a:xfrm>
            <a:off x="489127" y="4199455"/>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INTERESNE DEJAVNOSTI - PODRUŽNIČNA ŠOLA STUDENO</a:t>
            </a:r>
            <a:endParaRPr lang="sl-SI" sz="1600" b="1" dirty="0">
              <a:latin typeface="Calibri" panose="020F0502020204030204" pitchFamily="34" charset="0"/>
            </a:endParaRPr>
          </a:p>
        </p:txBody>
      </p:sp>
      <p:graphicFrame>
        <p:nvGraphicFramePr>
          <p:cNvPr id="8" name="Tabela 7"/>
          <p:cNvGraphicFramePr>
            <a:graphicFrameLocks noGrp="1"/>
          </p:cNvGraphicFramePr>
          <p:nvPr>
            <p:extLst>
              <p:ext uri="{D42A27DB-BD31-4B8C-83A1-F6EECF244321}">
                <p14:modId xmlns:p14="http://schemas.microsoft.com/office/powerpoint/2010/main" val="3517372547"/>
              </p:ext>
            </p:extLst>
          </p:nvPr>
        </p:nvGraphicFramePr>
        <p:xfrm>
          <a:off x="971600" y="4599033"/>
          <a:ext cx="7637008" cy="1386840"/>
        </p:xfrm>
        <a:graphic>
          <a:graphicData uri="http://schemas.openxmlformats.org/drawingml/2006/table">
            <a:tbl>
              <a:tblPr firstRow="1" bandRow="1">
                <a:tableStyleId>{7DF18680-E054-41AD-8BC1-D1AEF772440D}</a:tableStyleId>
              </a:tblPr>
              <a:tblGrid>
                <a:gridCol w="2592288"/>
                <a:gridCol w="1819568"/>
                <a:gridCol w="864096"/>
                <a:gridCol w="2361056"/>
              </a:tblGrid>
              <a:tr h="217931">
                <a:tc>
                  <a:txBody>
                    <a:bodyPr/>
                    <a:lstStyle/>
                    <a:p>
                      <a:pPr algn="ctr"/>
                      <a:r>
                        <a:rPr lang="sl-SI" sz="1300" dirty="0" smtClean="0">
                          <a:latin typeface="Calibri" panose="020F0502020204030204" pitchFamily="34" charset="0"/>
                        </a:rPr>
                        <a:t>DEJAVNOST</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MENTOR</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DAN / URA</a:t>
                      </a:r>
                      <a:endParaRPr lang="sl-SI" sz="1300" dirty="0">
                        <a:latin typeface="Calibri" panose="020F0502020204030204" pitchFamily="34" charset="0"/>
                      </a:endParaRPr>
                    </a:p>
                  </a:txBody>
                  <a:tcPr/>
                </a:tc>
              </a:tr>
              <a:tr h="217931">
                <a:tc>
                  <a:txBody>
                    <a:bodyPr/>
                    <a:lstStyle/>
                    <a:p>
                      <a:pPr algn="l"/>
                      <a:r>
                        <a:rPr lang="sl-SI" sz="1200" dirty="0" smtClean="0">
                          <a:latin typeface="Calibri" panose="020F0502020204030204" pitchFamily="34" charset="0"/>
                        </a:rPr>
                        <a:t>Lokostrelstvo</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LK Mins Postojna</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3. – 9.</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sreda, 17.00 – 18.30 / Epicenter</a:t>
                      </a:r>
                      <a:endParaRPr lang="sl-SI" sz="1200" dirty="0">
                        <a:latin typeface="Calibri" panose="020F0502020204030204" pitchFamily="34" charset="0"/>
                      </a:endParaRPr>
                    </a:p>
                  </a:txBody>
                  <a:tcPr/>
                </a:tc>
              </a:tr>
              <a:tr h="217931">
                <a:tc>
                  <a:txBody>
                    <a:bodyPr/>
                    <a:lstStyle/>
                    <a:p>
                      <a:pPr algn="l"/>
                      <a:r>
                        <a:rPr lang="sl-SI" sz="1200" dirty="0" smtClean="0">
                          <a:latin typeface="Calibri" panose="020F0502020204030204" pitchFamily="34" charset="0"/>
                        </a:rPr>
                        <a:t>OPZ</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Naja Vadnjal</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a:t>
                      </a:r>
                      <a:r>
                        <a:rPr lang="sl-SI" sz="1200" baseline="0" dirty="0" smtClean="0">
                          <a:latin typeface="Calibri" panose="020F0502020204030204" pitchFamily="34" charset="0"/>
                        </a:rPr>
                        <a:t> – 5.</a:t>
                      </a:r>
                      <a:endParaRPr lang="sl-SI" sz="1200" dirty="0">
                        <a:latin typeface="Calibri" panose="020F0502020204030204" pitchFamily="34" charset="0"/>
                      </a:endParaRPr>
                    </a:p>
                  </a:txBody>
                  <a:tcPr/>
                </a:tc>
                <a:tc>
                  <a:txBody>
                    <a:bodyPr/>
                    <a:lstStyle/>
                    <a:p>
                      <a:pPr algn="l"/>
                      <a:r>
                        <a:rPr lang="sl-SI" sz="1200" b="0" i="0" u="none" strike="noStrike" kern="1200" dirty="0" smtClean="0">
                          <a:solidFill>
                            <a:schemeClr val="dk1"/>
                          </a:solidFill>
                          <a:effectLst/>
                          <a:latin typeface="Calibri" panose="020F0502020204030204" pitchFamily="34" charset="0"/>
                          <a:ea typeface="+mn-ea"/>
                          <a:cs typeface="+mn-cs"/>
                        </a:rPr>
                        <a:t>ponedeljek, sreda 13.50-14.35</a:t>
                      </a:r>
                    </a:p>
                  </a:txBody>
                  <a:tcPr/>
                </a:tc>
              </a:tr>
              <a:tr h="217931">
                <a:tc>
                  <a:txBody>
                    <a:bodyPr/>
                    <a:lstStyle/>
                    <a:p>
                      <a:pPr algn="l"/>
                      <a:r>
                        <a:rPr lang="sl-SI" sz="1200" u="none" strike="noStrike" kern="1200" dirty="0" smtClean="0">
                          <a:effectLst/>
                          <a:latin typeface="Calibri" panose="020F0502020204030204" pitchFamily="34" charset="0"/>
                        </a:rPr>
                        <a:t>Ustvarjalni krožek</a:t>
                      </a:r>
                      <a:endParaRPr lang="sl-SI" sz="1200" b="1" dirty="0">
                        <a:latin typeface="Calibri" panose="020F0502020204030204" pitchFamily="34" charset="0"/>
                      </a:endParaRPr>
                    </a:p>
                  </a:txBody>
                  <a:tcPr/>
                </a:tc>
                <a:tc>
                  <a:txBody>
                    <a:bodyPr/>
                    <a:lstStyle/>
                    <a:p>
                      <a:pPr algn="l"/>
                      <a:r>
                        <a:rPr lang="sl-SI" sz="1200" u="none" strike="noStrike" kern="1200" dirty="0" smtClean="0">
                          <a:effectLst/>
                          <a:latin typeface="Calibri" panose="020F0502020204030204" pitchFamily="34" charset="0"/>
                        </a:rPr>
                        <a:t>Tjaša Repnik Kunilo</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1. – 3.</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četrtek, 13.00-13.45</a:t>
                      </a:r>
                      <a:endParaRPr lang="sl-SI" sz="1200" dirty="0">
                        <a:latin typeface="Calibri" panose="020F0502020204030204" pitchFamily="34" charset="0"/>
                      </a:endParaRPr>
                    </a:p>
                  </a:txBody>
                  <a:tcPr/>
                </a:tc>
              </a:tr>
              <a:tr h="217931">
                <a:tc>
                  <a:txBody>
                    <a:bodyPr/>
                    <a:lstStyle/>
                    <a:p>
                      <a:pPr algn="l"/>
                      <a:r>
                        <a:rPr lang="sl-SI" sz="1200" dirty="0" smtClean="0">
                          <a:latin typeface="Calibri" panose="020F0502020204030204" pitchFamily="34" charset="0"/>
                        </a:rPr>
                        <a:t>Športni krožek</a:t>
                      </a:r>
                      <a:endParaRPr lang="sl-SI" sz="1200" b="1"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Tamara Prudič</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4. – 5. </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torek, 13.00-13.45</a:t>
                      </a:r>
                      <a:endParaRPr lang="sl-SI" sz="1200" dirty="0">
                        <a:latin typeface="Calibri" panose="020F0502020204030204" pitchFamily="34" charset="0"/>
                      </a:endParaRPr>
                    </a:p>
                  </a:txBody>
                  <a:tcPr/>
                </a:tc>
              </a:tr>
            </a:tbl>
          </a:graphicData>
        </a:graphic>
      </p:graphicFrame>
      <p:sp>
        <p:nvSpPr>
          <p:cNvPr id="9" name="Označba mesta številke diapozitiva 8"/>
          <p:cNvSpPr>
            <a:spLocks noGrp="1"/>
          </p:cNvSpPr>
          <p:nvPr>
            <p:ph type="sldNum" sz="quarter" idx="12"/>
          </p:nvPr>
        </p:nvSpPr>
        <p:spPr/>
        <p:txBody>
          <a:bodyPr/>
          <a:lstStyle/>
          <a:p>
            <a:fld id="{C1098D97-D47F-4185-AB0A-1FBD1691CD49}" type="slidenum">
              <a:rPr lang="sl-SI" smtClean="0"/>
              <a:pPr/>
              <a:t>15</a:t>
            </a:fld>
            <a:endParaRPr lang="sl-SI"/>
          </a:p>
        </p:txBody>
      </p:sp>
    </p:spTree>
    <p:extLst>
      <p:ext uri="{BB962C8B-B14F-4D97-AF65-F5344CB8AC3E}">
        <p14:creationId xmlns:p14="http://schemas.microsoft.com/office/powerpoint/2010/main" val="3480077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61497" y="2233464"/>
            <a:ext cx="7886700" cy="174153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PREPREČEVANJE NASILJA V DRUŽINI</a:t>
            </a:r>
          </a:p>
          <a:p>
            <a:pPr algn="just"/>
            <a:endParaRPr lang="sl-SI" sz="1600" dirty="0">
              <a:latin typeface="Calibri" panose="020F0502020204030204" pitchFamily="34" charset="0"/>
            </a:endParaRPr>
          </a:p>
          <a:p>
            <a:pPr algn="just"/>
            <a:r>
              <a:rPr lang="sl-SI" sz="1200" dirty="0" smtClean="0">
                <a:latin typeface="Calibri" panose="020F0502020204030204" pitchFamily="34" charset="0"/>
              </a:rPr>
              <a:t>V skladu z določili zakona o preprečevanju nasilja v družini (Ur. list RS 16/2008) so določena pravila in postopki v vzgojno izobraževalnih zavodih pri obravnavi nasilja v družini.</a:t>
            </a:r>
          </a:p>
          <a:p>
            <a:pPr algn="just"/>
            <a:r>
              <a:rPr lang="sl-SI" sz="1200" dirty="0" smtClean="0">
                <a:latin typeface="Calibri" panose="020F0502020204030204" pitchFamily="34" charset="0"/>
              </a:rPr>
              <a:t>Nasilje je vsaka oblika fizičnega, spolnega, psihičnega ali ekonomskega nasilja. Otrok je žrtev nasilja tudi, če je prisoten pri izvajanju nasilja ali živi v okolju, kjer se nasilje izvaja.</a:t>
            </a:r>
          </a:p>
          <a:p>
            <a:pPr algn="just"/>
            <a:r>
              <a:rPr lang="sl-SI" sz="1200" dirty="0" smtClean="0">
                <a:latin typeface="Calibri" panose="020F0502020204030204" pitchFamily="34" charset="0"/>
              </a:rPr>
              <a:t>V šolah si prizadevamo za večjo senzibilnost do pojavov nasilja in za uveljavljanje ničelne tolerance do nasilja.</a:t>
            </a:r>
          </a:p>
          <a:p>
            <a:pPr algn="just"/>
            <a:r>
              <a:rPr lang="sl-SI" sz="1200" dirty="0" smtClean="0">
                <a:latin typeface="Calibri" panose="020F0502020204030204" pitchFamily="34" charset="0"/>
              </a:rPr>
              <a:t>Učitelji ali drugi strokovni delavci so dolžni o nasilju nad otrokom takoj sporočiti svetovalnemu delavcu ali vodstvu šole, ki mora ravnati v skladu s Protokolom za vzgojno izobraževalne zavode pri obravnavi nasilja v družini. </a:t>
            </a:r>
          </a:p>
          <a:p>
            <a:pPr algn="ctr"/>
            <a:endParaRPr lang="sl-SI" sz="1200" dirty="0">
              <a:latin typeface="Calibri" panose="020F0502020204030204" pitchFamily="34" charset="0"/>
            </a:endParaRPr>
          </a:p>
        </p:txBody>
      </p:sp>
      <p:sp>
        <p:nvSpPr>
          <p:cNvPr id="4" name="Naslov 1"/>
          <p:cNvSpPr txBox="1">
            <a:spLocks/>
          </p:cNvSpPr>
          <p:nvPr/>
        </p:nvSpPr>
        <p:spPr>
          <a:xfrm>
            <a:off x="1403648" y="4340127"/>
            <a:ext cx="7047600" cy="20162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NADARJENI UČENCI – kako jih odkrijemo in kako jih vzpodbujamo</a:t>
            </a:r>
          </a:p>
          <a:p>
            <a:pPr algn="just"/>
            <a:endParaRPr lang="sl-SI" sz="1400" dirty="0" smtClean="0">
              <a:latin typeface="Calibri" panose="020F0502020204030204" pitchFamily="34" charset="0"/>
            </a:endParaRPr>
          </a:p>
          <a:p>
            <a:pPr algn="just"/>
            <a:r>
              <a:rPr lang="sl-SI" sz="1200" dirty="0" smtClean="0">
                <a:latin typeface="Calibri" panose="020F0502020204030204" pitchFamily="34" charset="0"/>
              </a:rPr>
              <a:t>V okviru postoka odkrivanja nadarjenih učencev učitelji predlagajo učence, ki izstopajo na enem ali več področjih. Pri tem upoštevajo značilnosti nadarjenih otrok na posameznih področjih in so še posebej pozorni na učno neuspešne nadarjene učene. Predlagane učence morajo vsi učitelji, ki učence poučujejo, oceniti z ocenjevalno lestvico, poleg tega pa so testirani še z dvema instrumentoma – testom sposobnosti in testom ustvarjalnosti. Šolska psihologinja rezultate obdela in identificira nadarjene učence. Temu sledi pogovor s starši in priprava programa glede na odkrito ustvarjalnost, interese ter želje otrok in staršev.</a:t>
            </a:r>
          </a:p>
          <a:p>
            <a:pPr algn="just"/>
            <a:r>
              <a:rPr lang="sl-SI" sz="1200" dirty="0" smtClean="0">
                <a:latin typeface="Calibri" panose="020F0502020204030204" pitchFamily="34" charset="0"/>
              </a:rPr>
              <a:t>Delavnice, ki jih izvajamo, so vzpodbujanje k literarnim in likovnim natečajem, k udeležbi na tekmovanjih, pomoč šibkejšim in mlajšim učencem, pomoč tujcem, projektno delo, delavnice za nadarjene učence, obiski zunanjih ustanov …</a:t>
            </a:r>
          </a:p>
          <a:p>
            <a:pPr algn="just"/>
            <a:endParaRPr lang="sl-SI" sz="1400" dirty="0">
              <a:latin typeface="Calibri" panose="020F0502020204030204" pitchFamily="34" charset="0"/>
            </a:endParaRPr>
          </a:p>
        </p:txBody>
      </p:sp>
      <p:sp>
        <p:nvSpPr>
          <p:cNvPr id="5" name="Naslov 1"/>
          <p:cNvSpPr txBox="1">
            <a:spLocks/>
          </p:cNvSpPr>
          <p:nvPr/>
        </p:nvSpPr>
        <p:spPr>
          <a:xfrm>
            <a:off x="971599" y="551632"/>
            <a:ext cx="7476597" cy="130924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ZAGOTAVLJANJE VARNOSTI UČENCEV</a:t>
            </a:r>
          </a:p>
          <a:p>
            <a:pPr algn="just"/>
            <a:endParaRPr lang="sl-SI" sz="1200" dirty="0" smtClean="0">
              <a:latin typeface="Calibri" panose="020F0502020204030204" pitchFamily="34" charset="0"/>
            </a:endParaRPr>
          </a:p>
          <a:p>
            <a:pPr algn="just"/>
            <a:r>
              <a:rPr lang="sl-SI" sz="1200" dirty="0" smtClean="0">
                <a:latin typeface="Calibri" panose="020F0502020204030204" pitchFamily="34" charset="0"/>
              </a:rPr>
              <a:t>ZOFVI (Ur. list RS št. 46/2016):</a:t>
            </a:r>
          </a:p>
          <a:p>
            <a:pPr algn="just"/>
            <a:r>
              <a:rPr lang="sl-SI" sz="1200" dirty="0" smtClean="0">
                <a:latin typeface="Calibri" panose="020F0502020204030204" pitchFamily="34" charset="0"/>
              </a:rPr>
              <a:t>V vrtcih, šolah in drugih zavodih za vzgojo in izobraževanje se: “Zagotovi varno in spodbudno učno okolje, kjer je prepovedano telesno kaznovanje otrok in vsakršna druga oblika nasilja nad in med otroki in neenakopravna obravnava, ki bi temeljila na spolu, spolni usmerjenosti, socialnem in kulturnem poreklu, veroizpovedi, rasni in etnični in narodni pripadnosti ter posebnosti v telesnem in duševnem razvoju</a:t>
            </a:r>
            <a:r>
              <a:rPr lang="sl-SI" sz="1400" dirty="0" smtClean="0">
                <a:latin typeface="Calibri" panose="020F0502020204030204" pitchFamily="34" charset="0"/>
              </a:rPr>
              <a:t>.“</a:t>
            </a:r>
            <a:endParaRPr lang="sl-SI" sz="1400" dirty="0">
              <a:latin typeface="Calibri" panose="020F0502020204030204" pitchFamily="34" charset="0"/>
            </a:endParaRP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16</a:t>
            </a:fld>
            <a:endParaRPr lang="sl-SI"/>
          </a:p>
        </p:txBody>
      </p:sp>
    </p:spTree>
    <p:extLst>
      <p:ext uri="{BB962C8B-B14F-4D97-AF65-F5344CB8AC3E}">
        <p14:creationId xmlns:p14="http://schemas.microsoft.com/office/powerpoint/2010/main" val="1255162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27977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600" b="1" dirty="0">
              <a:latin typeface="Calibri" panose="020F0502020204030204" pitchFamily="34" charset="0"/>
            </a:endParaRPr>
          </a:p>
        </p:txBody>
      </p:sp>
      <p:sp>
        <p:nvSpPr>
          <p:cNvPr id="5" name="Naslov 1"/>
          <p:cNvSpPr txBox="1">
            <a:spLocks/>
          </p:cNvSpPr>
          <p:nvPr/>
        </p:nvSpPr>
        <p:spPr>
          <a:xfrm>
            <a:off x="729709" y="393749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PLAVALNI TEČAJ / LETNA ŠOLA V NARAVI  </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656629700"/>
              </p:ext>
            </p:extLst>
          </p:nvPr>
        </p:nvGraphicFramePr>
        <p:xfrm>
          <a:off x="958561" y="1433383"/>
          <a:ext cx="7580207" cy="1661160"/>
        </p:xfrm>
        <a:graphic>
          <a:graphicData uri="http://schemas.openxmlformats.org/drawingml/2006/table">
            <a:tbl>
              <a:tblPr firstRow="1" bandRow="1">
                <a:tableStyleId>{21E4AEA4-8DFA-4A89-87EB-49C32662AFE0}</a:tableStyleId>
              </a:tblPr>
              <a:tblGrid>
                <a:gridCol w="1528804"/>
                <a:gridCol w="1856892"/>
                <a:gridCol w="2518701"/>
                <a:gridCol w="1675810"/>
              </a:tblGrid>
              <a:tr h="262198">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VSEBINA</a:t>
                      </a:r>
                      <a:endParaRPr lang="sl-SI" sz="1300" dirty="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300" dirty="0" smtClean="0">
                          <a:latin typeface="Calibri" panose="020F0502020204030204" pitchFamily="34" charset="0"/>
                        </a:rPr>
                        <a:t>Dom</a:t>
                      </a:r>
                      <a:r>
                        <a:rPr lang="sl-SI" sz="1300" baseline="0" dirty="0" smtClean="0">
                          <a:latin typeface="Calibri" panose="020F0502020204030204" pitchFamily="34" charset="0"/>
                        </a:rPr>
                        <a:t> CŠOD</a:t>
                      </a:r>
                      <a:endParaRPr lang="sl-SI" sz="1300"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300" dirty="0" smtClean="0">
                          <a:latin typeface="Calibri" panose="020F0502020204030204" pitchFamily="34" charset="0"/>
                        </a:rPr>
                        <a:t>DATUM</a:t>
                      </a:r>
                    </a:p>
                  </a:txBody>
                  <a:tcPr/>
                </a:tc>
              </a:tr>
              <a:tr h="217931">
                <a:tc>
                  <a:txBody>
                    <a:bodyPr/>
                    <a:lstStyle/>
                    <a:p>
                      <a:pPr algn="ctr"/>
                      <a:r>
                        <a:rPr lang="sl-SI" sz="1200" dirty="0" smtClean="0">
                          <a:latin typeface="Calibri" panose="020F0502020204030204" pitchFamily="34" charset="0"/>
                        </a:rPr>
                        <a:t>2. a,  2. b,</a:t>
                      </a:r>
                      <a:r>
                        <a:rPr lang="sl-SI" sz="1200" baseline="0" dirty="0" smtClean="0">
                          <a:latin typeface="Calibri" panose="020F0502020204030204" pitchFamily="34" charset="0"/>
                        </a:rPr>
                        <a:t> </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Naravoslovni teden</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LIPA</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5. 2. – 7. 2. 2018</a:t>
                      </a:r>
                      <a:endParaRPr lang="sl-SI" sz="1200" dirty="0">
                        <a:solidFill>
                          <a:schemeClr val="tx1"/>
                        </a:solidFill>
                        <a:latin typeface="Calibri" panose="020F0502020204030204" pitchFamily="34" charset="0"/>
                      </a:endParaRPr>
                    </a:p>
                  </a:txBody>
                  <a:tcPr/>
                </a:tc>
              </a:tr>
              <a:tr h="217931">
                <a:tc>
                  <a:txBody>
                    <a:bodyPr/>
                    <a:lstStyle/>
                    <a:p>
                      <a:pPr algn="ctr"/>
                      <a:r>
                        <a:rPr lang="sl-SI" sz="1200" dirty="0" smtClean="0">
                          <a:latin typeface="Calibri" panose="020F0502020204030204" pitchFamily="34" charset="0"/>
                        </a:rPr>
                        <a:t>2. c</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Naravoslovni teden</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LIPA</a:t>
                      </a:r>
                      <a:endParaRPr lang="sl-SI" sz="1200" dirty="0">
                        <a:solidFill>
                          <a:schemeClr val="tx1"/>
                        </a:solidFill>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7. 2. – 9. 2. 2018</a:t>
                      </a:r>
                      <a:endParaRPr lang="sl-SI" sz="1200" dirty="0">
                        <a:solidFill>
                          <a:schemeClr val="tx1"/>
                        </a:solidFill>
                        <a:latin typeface="Calibri" panose="020F0502020204030204" pitchFamily="34" charset="0"/>
                      </a:endParaRPr>
                    </a:p>
                  </a:txBody>
                  <a:tcPr/>
                </a:tc>
              </a:tr>
              <a:tr h="217931">
                <a:tc>
                  <a:txBody>
                    <a:bodyPr/>
                    <a:lstStyle/>
                    <a:p>
                      <a:pPr algn="ctr"/>
                      <a:r>
                        <a:rPr lang="sl-SI" sz="1200" dirty="0" smtClean="0">
                          <a:latin typeface="Calibri" panose="020F0502020204030204" pitchFamily="34" charset="0"/>
                        </a:rPr>
                        <a:t>6. r</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Smučarski teki</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KAVKA</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29.  1.  –  2.  2. 2018</a:t>
                      </a:r>
                      <a:endParaRPr lang="sl-SI" sz="1200" dirty="0">
                        <a:solidFill>
                          <a:schemeClr val="tx1"/>
                        </a:solidFill>
                        <a:latin typeface="Calibri" panose="020F0502020204030204" pitchFamily="34" charset="0"/>
                      </a:endParaRPr>
                    </a:p>
                  </a:txBody>
                  <a:tcPr/>
                </a:tc>
              </a:tr>
              <a:tr h="217931">
                <a:tc>
                  <a:txBody>
                    <a:bodyPr/>
                    <a:lstStyle/>
                    <a:p>
                      <a:pPr algn="ctr"/>
                      <a:r>
                        <a:rPr lang="sl-SI" sz="1200" dirty="0" smtClean="0">
                          <a:latin typeface="Calibri" panose="020F0502020204030204" pitchFamily="34" charset="0"/>
                        </a:rPr>
                        <a:t>7. r</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Naravoslovni teden</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RADENCI</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4. 12. – 8. 12. 2017</a:t>
                      </a:r>
                      <a:endParaRPr lang="sl-SI" sz="1200" dirty="0">
                        <a:solidFill>
                          <a:schemeClr val="tx1"/>
                        </a:solidFill>
                        <a:latin typeface="Calibri" panose="020F0502020204030204" pitchFamily="34" charset="0"/>
                      </a:endParaRPr>
                    </a:p>
                  </a:txBody>
                  <a:tcPr/>
                </a:tc>
              </a:tr>
              <a:tr h="217931">
                <a:tc>
                  <a:txBody>
                    <a:bodyPr/>
                    <a:lstStyle/>
                    <a:p>
                      <a:pPr algn="ctr"/>
                      <a:r>
                        <a:rPr lang="sl-SI" sz="1200" dirty="0" smtClean="0">
                          <a:latin typeface="Calibri" panose="020F0502020204030204" pitchFamily="34" charset="0"/>
                        </a:rPr>
                        <a:t>8. R</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Naravoslovni teden</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PLANINKA</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2. 10. – 6. 10. 2017</a:t>
                      </a:r>
                      <a:endParaRPr lang="sl-SI" sz="1200" dirty="0">
                        <a:solidFill>
                          <a:schemeClr val="tx1"/>
                        </a:solidFill>
                        <a:latin typeface="Calibri" panose="020F0502020204030204" pitchFamily="34" charset="0"/>
                      </a:endParaRPr>
                    </a:p>
                  </a:txBody>
                  <a:tcPr/>
                </a:tc>
              </a:tr>
            </a:tbl>
          </a:graphicData>
        </a:graphic>
      </p:graphicFrame>
      <p:graphicFrame>
        <p:nvGraphicFramePr>
          <p:cNvPr id="9" name="Tabela 8"/>
          <p:cNvGraphicFramePr>
            <a:graphicFrameLocks noGrp="1"/>
          </p:cNvGraphicFramePr>
          <p:nvPr>
            <p:extLst>
              <p:ext uri="{D42A27DB-BD31-4B8C-83A1-F6EECF244321}">
                <p14:modId xmlns:p14="http://schemas.microsoft.com/office/powerpoint/2010/main" val="2056230856"/>
              </p:ext>
            </p:extLst>
          </p:nvPr>
        </p:nvGraphicFramePr>
        <p:xfrm>
          <a:off x="867045" y="4623759"/>
          <a:ext cx="7580207" cy="1112520"/>
        </p:xfrm>
        <a:graphic>
          <a:graphicData uri="http://schemas.openxmlformats.org/drawingml/2006/table">
            <a:tbl>
              <a:tblPr firstRow="1" bandRow="1">
                <a:tableStyleId>{21E4AEA4-8DFA-4A89-87EB-49C32662AFE0}</a:tableStyleId>
              </a:tblPr>
              <a:tblGrid>
                <a:gridCol w="3024336"/>
                <a:gridCol w="2398199"/>
                <a:gridCol w="2157672"/>
              </a:tblGrid>
              <a:tr h="217931">
                <a:tc>
                  <a:txBody>
                    <a:bodyPr/>
                    <a:lstStyle/>
                    <a:p>
                      <a:pPr algn="ctr"/>
                      <a:r>
                        <a:rPr lang="sl-SI" sz="1300" dirty="0" smtClean="0">
                          <a:latin typeface="Calibri" panose="020F0502020204030204" pitchFamily="34" charset="0"/>
                        </a:rPr>
                        <a:t>RAZRED </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VSEBINA / KRAJ IZVAJANJA</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DATUM</a:t>
                      </a:r>
                      <a:endParaRPr lang="sl-SI" sz="1300" dirty="0">
                        <a:latin typeface="Calibri" panose="020F0502020204030204" pitchFamily="34" charset="0"/>
                      </a:endParaRPr>
                    </a:p>
                  </a:txBody>
                  <a:tcPr/>
                </a:tc>
              </a:tr>
              <a:tr h="217931">
                <a:tc>
                  <a:txBody>
                    <a:bodyPr/>
                    <a:lstStyle/>
                    <a:p>
                      <a:pPr algn="ctr"/>
                      <a:r>
                        <a:rPr lang="sl-SI" sz="1200" dirty="0" smtClean="0">
                          <a:latin typeface="Calibri" panose="020F0502020204030204" pitchFamily="34" charset="0"/>
                        </a:rPr>
                        <a:t>3. </a:t>
                      </a:r>
                      <a:r>
                        <a:rPr lang="sl-SI" sz="1200" dirty="0" smtClean="0">
                          <a:latin typeface="Calibri" panose="020F0502020204030204" pitchFamily="34" charset="0"/>
                        </a:rPr>
                        <a:t>b,</a:t>
                      </a:r>
                      <a:r>
                        <a:rPr lang="sl-SI" sz="1200" baseline="0" dirty="0" smtClean="0">
                          <a:latin typeface="Calibri" panose="020F0502020204030204" pitchFamily="34" charset="0"/>
                        </a:rPr>
                        <a:t> c</a:t>
                      </a:r>
                      <a:endParaRPr lang="sl-SI" sz="1200" dirty="0">
                        <a:solidFill>
                          <a:schemeClr val="tx1"/>
                        </a:solidFill>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PLAVALNI</a:t>
                      </a:r>
                      <a:r>
                        <a:rPr lang="sl-SI" sz="1200" baseline="0" dirty="0" smtClean="0">
                          <a:latin typeface="Calibri" panose="020F0502020204030204" pitchFamily="34" charset="0"/>
                        </a:rPr>
                        <a:t> TEČAJ - LOGATEC</a:t>
                      </a:r>
                      <a:endParaRPr lang="sl-SI" sz="1200" dirty="0" smtClean="0">
                        <a:solidFill>
                          <a:schemeClr val="tx1"/>
                        </a:solidFill>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27. 11. – 1. 12. 2017</a:t>
                      </a:r>
                      <a:endParaRPr lang="sl-SI" sz="1200" dirty="0" smtClean="0">
                        <a:solidFill>
                          <a:schemeClr val="tx1"/>
                        </a:solidFill>
                        <a:latin typeface="Calibri" panose="020F0502020204030204" pitchFamily="34" charset="0"/>
                      </a:endParaRPr>
                    </a:p>
                  </a:txBody>
                  <a:tcPr/>
                </a:tc>
              </a:tr>
              <a:tr h="21793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3. </a:t>
                      </a:r>
                      <a:r>
                        <a:rPr lang="sl-SI" sz="1200" smtClean="0">
                          <a:latin typeface="Calibri" panose="020F0502020204030204" pitchFamily="34" charset="0"/>
                        </a:rPr>
                        <a:t>a </a:t>
                      </a:r>
                      <a:r>
                        <a:rPr lang="sl-SI" sz="1200" baseline="0" dirty="0" smtClean="0">
                          <a:latin typeface="Calibri" panose="020F0502020204030204" pitchFamily="34" charset="0"/>
                        </a:rPr>
                        <a:t>, 3. r -  Bukovje, Planina</a:t>
                      </a:r>
                      <a:endParaRPr lang="sl-SI" sz="1200"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PLAVALNI</a:t>
                      </a:r>
                      <a:r>
                        <a:rPr lang="sl-SI" sz="1200" baseline="0" dirty="0" smtClean="0">
                          <a:latin typeface="Calibri" panose="020F0502020204030204" pitchFamily="34" charset="0"/>
                        </a:rPr>
                        <a:t> TEČAJ - LOGATEC</a:t>
                      </a:r>
                      <a:endParaRPr lang="sl-SI" sz="1200"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11. 12. – 15. 12. 2017</a:t>
                      </a:r>
                    </a:p>
                  </a:txBody>
                  <a:tcPr/>
                </a:tc>
              </a:tr>
              <a:tr h="217931">
                <a:tc>
                  <a:txBody>
                    <a:bodyPr/>
                    <a:lstStyle/>
                    <a:p>
                      <a:pPr algn="ctr"/>
                      <a:r>
                        <a:rPr lang="sl-SI" sz="1200" dirty="0" smtClean="0">
                          <a:latin typeface="Calibri" panose="020F0502020204030204" pitchFamily="34" charset="0"/>
                        </a:rPr>
                        <a:t> 5.</a:t>
                      </a:r>
                      <a:r>
                        <a:rPr lang="sl-SI" sz="1200" baseline="0" dirty="0" smtClean="0">
                          <a:latin typeface="Calibri" panose="020F0502020204030204" pitchFamily="34" charset="0"/>
                        </a:rPr>
                        <a:t> a, 5. b, 5. r – Studeno, Planina</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LŠN -  ČATEŽ</a:t>
                      </a:r>
                      <a:endParaRPr lang="sl-SI" sz="1200" dirty="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28. 5. – 1. 6. 2018</a:t>
                      </a:r>
                    </a:p>
                  </a:txBody>
                  <a:tcPr/>
                </a:tc>
              </a:tr>
            </a:tbl>
          </a:graphicData>
        </a:graphic>
      </p:graphicFrame>
      <p:sp>
        <p:nvSpPr>
          <p:cNvPr id="10" name="Naslov 1"/>
          <p:cNvSpPr txBox="1">
            <a:spLocks/>
          </p:cNvSpPr>
          <p:nvPr/>
        </p:nvSpPr>
        <p:spPr>
          <a:xfrm>
            <a:off x="867045" y="787183"/>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ŠOLA V NARAVI IN NARAVOSLOVNI TABORI V CŠOD</a:t>
            </a:r>
            <a:endParaRPr lang="sl-SI" sz="1600" b="1" dirty="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17</a:t>
            </a:fld>
            <a:endParaRPr lang="sl-SI"/>
          </a:p>
        </p:txBody>
      </p:sp>
    </p:spTree>
    <p:extLst>
      <p:ext uri="{BB962C8B-B14F-4D97-AF65-F5344CB8AC3E}">
        <p14:creationId xmlns:p14="http://schemas.microsoft.com/office/powerpoint/2010/main" val="3935169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28650" y="90930"/>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600" b="1" dirty="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18</a:t>
            </a:fld>
            <a:endParaRPr lang="sl-SI"/>
          </a:p>
        </p:txBody>
      </p:sp>
      <p:sp>
        <p:nvSpPr>
          <p:cNvPr id="6" name="Naslov 1"/>
          <p:cNvSpPr txBox="1">
            <a:spLocks/>
          </p:cNvSpPr>
          <p:nvPr/>
        </p:nvSpPr>
        <p:spPr>
          <a:xfrm>
            <a:off x="628650" y="646099"/>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CŠOD – enodnevni programi</a:t>
            </a:r>
            <a:endParaRPr lang="sl-SI" sz="1600" b="1" dirty="0">
              <a:latin typeface="Calibri" panose="020F050202020403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1985711491"/>
              </p:ext>
            </p:extLst>
          </p:nvPr>
        </p:nvGraphicFramePr>
        <p:xfrm>
          <a:off x="1043608" y="1066694"/>
          <a:ext cx="7541670" cy="5049376"/>
        </p:xfrm>
        <a:graphic>
          <a:graphicData uri="http://schemas.openxmlformats.org/drawingml/2006/table">
            <a:tbl>
              <a:tblPr firstRow="1" bandRow="1">
                <a:tableStyleId>{21E4AEA4-8DFA-4A89-87EB-49C32662AFE0}</a:tableStyleId>
              </a:tblPr>
              <a:tblGrid>
                <a:gridCol w="2374184"/>
                <a:gridCol w="3528392"/>
                <a:gridCol w="1639094"/>
              </a:tblGrid>
              <a:tr h="288032">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VSEBINA, KRAJ</a:t>
                      </a:r>
                      <a:endParaRPr lang="sl-SI" sz="1300" dirty="0">
                        <a:latin typeface="Calibri" panose="020F0502020204030204" pitchFamily="34" charset="0"/>
                      </a:endParaRPr>
                    </a:p>
                  </a:txBody>
                  <a:tcPr/>
                </a:tc>
                <a:tc>
                  <a:txBody>
                    <a:bodyPr/>
                    <a:lstStyle/>
                    <a:p>
                      <a:pPr algn="ctr"/>
                      <a:r>
                        <a:rPr lang="sl-SI" sz="1300" baseline="0" dirty="0" smtClean="0">
                          <a:latin typeface="Calibri" panose="020F0502020204030204" pitchFamily="34" charset="0"/>
                        </a:rPr>
                        <a:t>DATUM</a:t>
                      </a:r>
                      <a:endParaRPr lang="sl-SI" sz="1300" dirty="0">
                        <a:latin typeface="Calibri" panose="020F0502020204030204" pitchFamily="34" charset="0"/>
                      </a:endParaRPr>
                    </a:p>
                  </a:txBody>
                  <a:tcPr/>
                </a:tc>
              </a:tr>
              <a:tr h="130600">
                <a:tc>
                  <a:txBody>
                    <a:bodyPr/>
                    <a:lstStyle/>
                    <a:p>
                      <a:pPr algn="ctr"/>
                      <a:r>
                        <a:rPr lang="sl-SI" sz="1600" b="1" dirty="0" smtClean="0">
                          <a:latin typeface="Calibri" panose="020F0502020204030204" pitchFamily="34" charset="0"/>
                        </a:rPr>
                        <a:t>1. – 3. r / podr. Planina</a:t>
                      </a:r>
                      <a:endParaRPr lang="sl-SI" sz="1600" b="1" dirty="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Krajinski park Strunjan</a:t>
                      </a:r>
                      <a:endParaRPr lang="sl-SI" sz="1600" dirty="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14. 2. 2018</a:t>
                      </a:r>
                      <a:endParaRPr lang="sl-SI" sz="1600" dirty="0">
                        <a:solidFill>
                          <a:schemeClr val="tx1"/>
                        </a:solidFill>
                        <a:latin typeface="Calibri" panose="020F0502020204030204" pitchFamily="34" charset="0"/>
                      </a:endParaRPr>
                    </a:p>
                  </a:txBody>
                  <a:tcPr/>
                </a:tc>
              </a:tr>
              <a:tr h="130600">
                <a:tc>
                  <a:txBody>
                    <a:bodyPr/>
                    <a:lstStyle/>
                    <a:p>
                      <a:pPr algn="ctr"/>
                      <a:r>
                        <a:rPr lang="sl-SI" sz="1600" b="1" dirty="0" smtClean="0">
                          <a:latin typeface="Calibri" panose="020F0502020204030204" pitchFamily="34" charset="0"/>
                        </a:rPr>
                        <a:t>4. – 6. r</a:t>
                      </a:r>
                      <a:r>
                        <a:rPr lang="sl-SI" sz="1600" b="1" baseline="0" dirty="0" smtClean="0">
                          <a:latin typeface="Calibri" panose="020F0502020204030204" pitchFamily="34" charset="0"/>
                        </a:rPr>
                        <a:t> / podr. Planina</a:t>
                      </a:r>
                      <a:endParaRPr lang="sl-SI" sz="1600" b="1" dirty="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Krajinski park Strunjan</a:t>
                      </a:r>
                      <a:endParaRPr lang="sl-SI" sz="1600" dirty="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28. 9. 2017</a:t>
                      </a:r>
                      <a:endParaRPr lang="sl-SI" sz="1600" dirty="0">
                        <a:solidFill>
                          <a:schemeClr val="tx1"/>
                        </a:solidFill>
                        <a:latin typeface="Calibri" panose="020F0502020204030204" pitchFamily="34" charset="0"/>
                      </a:endParaRPr>
                    </a:p>
                  </a:txBody>
                  <a:tcPr/>
                </a:tc>
              </a:tr>
              <a:tr h="340216">
                <a:tc>
                  <a:txBody>
                    <a:bodyPr/>
                    <a:lstStyle/>
                    <a:p>
                      <a:pPr marL="271463" marR="0" lvl="0" indent="-177800" algn="ctr" defTabSz="457200" rtl="0" eaLnBrk="1" fontAlgn="auto" latinLnBrk="0" hangingPunct="1">
                        <a:lnSpc>
                          <a:spcPct val="100000"/>
                        </a:lnSpc>
                        <a:spcBef>
                          <a:spcPts val="0"/>
                        </a:spcBef>
                        <a:spcAft>
                          <a:spcPts val="0"/>
                        </a:spcAft>
                        <a:buClrTx/>
                        <a:buSzTx/>
                        <a:buFontTx/>
                        <a:buNone/>
                        <a:tabLst/>
                        <a:defRPr/>
                      </a:pPr>
                      <a:r>
                        <a:rPr lang="sl-SI" sz="1600" b="1" dirty="0" smtClean="0">
                          <a:latin typeface="Calibri" panose="020F0502020204030204" pitchFamily="34" charset="0"/>
                        </a:rPr>
                        <a:t>1.</a:t>
                      </a:r>
                      <a:r>
                        <a:rPr lang="sl-SI" sz="1600" b="1" baseline="0" dirty="0" smtClean="0">
                          <a:latin typeface="Calibri" panose="020F0502020204030204" pitchFamily="34" charset="0"/>
                        </a:rPr>
                        <a:t> </a:t>
                      </a:r>
                      <a:r>
                        <a:rPr lang="sl-SI" sz="1600" b="1" dirty="0" smtClean="0">
                          <a:latin typeface="Calibri" panose="020F0502020204030204" pitchFamily="34" charset="0"/>
                        </a:rPr>
                        <a:t>– 5. r  / podr. Bukovje,</a:t>
                      </a:r>
                      <a:r>
                        <a:rPr lang="sl-SI" sz="1600" b="1" baseline="0" dirty="0" smtClean="0">
                          <a:latin typeface="Calibri" panose="020F0502020204030204" pitchFamily="34"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sl-SI" sz="1600" b="1" baseline="0" dirty="0" smtClean="0">
                          <a:latin typeface="Calibri" panose="020F0502020204030204" pitchFamily="34" charset="0"/>
                        </a:rPr>
                        <a:t>                                  Studeno</a:t>
                      </a:r>
                      <a:endParaRPr lang="sl-SI" sz="1600" b="1" dirty="0" smtClean="0">
                        <a:solidFill>
                          <a:schemeClr val="tx1"/>
                        </a:solidFill>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sz="1600" dirty="0" smtClean="0">
                          <a:latin typeface="Calibri" panose="020F0502020204030204" pitchFamily="34" charset="0"/>
                        </a:rPr>
                        <a:t>Krajinski park Strunjan</a:t>
                      </a:r>
                    </a:p>
                    <a:p>
                      <a:pPr algn="ct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   3. 4. 2018</a:t>
                      </a:r>
                      <a:endParaRPr lang="sl-SI" sz="1600" dirty="0">
                        <a:solidFill>
                          <a:schemeClr val="tx1"/>
                        </a:solidFill>
                        <a:latin typeface="Calibri" panose="020F0502020204030204" pitchFamily="34" charset="0"/>
                      </a:endParaRPr>
                    </a:p>
                  </a:txBody>
                  <a:tcPr/>
                </a:tc>
              </a:tr>
              <a:tr h="34021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600" b="1" dirty="0" smtClean="0">
                          <a:latin typeface="Calibri" panose="020F0502020204030204" pitchFamily="34" charset="0"/>
                        </a:rPr>
                        <a:t>5. – 7. r  /  nadarjeni </a:t>
                      </a:r>
                      <a:endParaRPr lang="sl-SI" sz="1600" b="1" dirty="0" smtClean="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Avstrijska Koroška</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14. 2. 2018</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6. r </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Arboretum Volčji potok</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12. 9. 2017</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6.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Arboretum Volčji potok</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13. 9. 2017</a:t>
                      </a:r>
                      <a:endParaRPr lang="sl-SI" sz="1600" dirty="0">
                        <a:solidFill>
                          <a:schemeClr val="tx1"/>
                        </a:solidFill>
                        <a:latin typeface="Calibri" panose="020F0502020204030204" pitchFamily="34" charset="0"/>
                      </a:endParaRPr>
                    </a:p>
                  </a:txBody>
                  <a:tcPr/>
                </a:tc>
              </a:tr>
              <a:tr h="22101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sz="1600" b="1" dirty="0" smtClean="0">
                          <a:latin typeface="Calibri" panose="020F0502020204030204" pitchFamily="34" charset="0"/>
                        </a:rPr>
                        <a:t>6. r</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sz="1600" dirty="0" smtClean="0">
                          <a:latin typeface="Calibri" panose="020F0502020204030204" pitchFamily="34" charset="0"/>
                        </a:rPr>
                        <a:t>Krajinski park Strunjan</a:t>
                      </a:r>
                      <a:endParaRPr lang="sl-SI" sz="1600" dirty="0" smtClean="0">
                        <a:solidFill>
                          <a:schemeClr val="tx1"/>
                        </a:solidFill>
                        <a:latin typeface="Calibri" panose="020F0502020204030204" pitchFamily="34" charset="0"/>
                      </a:endParaRPr>
                    </a:p>
                  </a:txBody>
                  <a:tcPr/>
                </a:tc>
                <a:tc>
                  <a:txBody>
                    <a:bodyPr/>
                    <a:lstStyle/>
                    <a:p>
                      <a:pPr algn="ctr"/>
                      <a:r>
                        <a:rPr lang="sl-SI" sz="1600" dirty="0" smtClean="0">
                          <a:latin typeface="Calibri" panose="020F0502020204030204" pitchFamily="34" charset="0"/>
                        </a:rPr>
                        <a:t>12. 4. 2018</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8.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Začetki slov. književnosti na Dolenjskem in Krka</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24. 11. 2017</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9.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Jama Dimnice in voda skozi Kras</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1. 12. 2017</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9.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Ljubljansko Barje</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10. 5. 2018</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9.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Mesto</a:t>
                      </a:r>
                      <a:r>
                        <a:rPr lang="sl-SI" sz="1600" baseline="0" dirty="0" smtClean="0">
                          <a:latin typeface="Calibri" panose="020F0502020204030204" pitchFamily="34" charset="0"/>
                        </a:rPr>
                        <a:t> Ljubljana – Plečnikovo mesto</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17. 11. 2017</a:t>
                      </a:r>
                      <a:endParaRPr lang="sl-SI" sz="1600" dirty="0">
                        <a:solidFill>
                          <a:schemeClr val="tx1"/>
                        </a:solidFill>
                        <a:latin typeface="Calibri" panose="020F0502020204030204" pitchFamily="34" charset="0"/>
                      </a:endParaRPr>
                    </a:p>
                  </a:txBody>
                  <a:tcPr/>
                </a:tc>
              </a:tr>
              <a:tr h="221015">
                <a:tc>
                  <a:txBody>
                    <a:bodyPr/>
                    <a:lstStyle/>
                    <a:p>
                      <a:pPr algn="ctr"/>
                      <a:r>
                        <a:rPr lang="sl-SI" sz="1600" b="1" dirty="0" smtClean="0">
                          <a:latin typeface="Calibri" panose="020F0502020204030204" pitchFamily="34" charset="0"/>
                        </a:rPr>
                        <a:t>9. r</a:t>
                      </a:r>
                      <a:endParaRPr lang="sl-SI" sz="1600" b="1"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Prekmurje</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18. 5. 2018</a:t>
                      </a:r>
                      <a:endParaRPr lang="sl-SI" sz="1600" dirty="0">
                        <a:solidFill>
                          <a:schemeClr val="tx1"/>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1466926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19</a:t>
            </a:fld>
            <a:endParaRPr lang="sl-SI"/>
          </a:p>
        </p:txBody>
      </p:sp>
      <p:graphicFrame>
        <p:nvGraphicFramePr>
          <p:cNvPr id="3" name="Tabela 2"/>
          <p:cNvGraphicFramePr>
            <a:graphicFrameLocks noGrp="1"/>
          </p:cNvGraphicFramePr>
          <p:nvPr>
            <p:extLst>
              <p:ext uri="{D42A27DB-BD31-4B8C-83A1-F6EECF244321}">
                <p14:modId xmlns:p14="http://schemas.microsoft.com/office/powerpoint/2010/main" val="1305517166"/>
              </p:ext>
            </p:extLst>
          </p:nvPr>
        </p:nvGraphicFramePr>
        <p:xfrm>
          <a:off x="1145130" y="1236290"/>
          <a:ext cx="7541670" cy="4572000"/>
        </p:xfrm>
        <a:graphic>
          <a:graphicData uri="http://schemas.openxmlformats.org/drawingml/2006/table">
            <a:tbl>
              <a:tblPr firstRow="1" bandRow="1">
                <a:tableStyleId>{21E4AEA4-8DFA-4A89-87EB-49C32662AFE0}</a:tableStyleId>
              </a:tblPr>
              <a:tblGrid>
                <a:gridCol w="2359010"/>
                <a:gridCol w="3022421"/>
                <a:gridCol w="2160239"/>
              </a:tblGrid>
              <a:tr h="232622">
                <a:tc>
                  <a:txBody>
                    <a:bodyPr/>
                    <a:lstStyle/>
                    <a:p>
                      <a:pPr algn="ctr"/>
                      <a:r>
                        <a:rPr lang="sl-SI" sz="1300" dirty="0" smtClean="0">
                          <a:latin typeface="Calibri" panose="020F0502020204030204" pitchFamily="34" charset="0"/>
                        </a:rPr>
                        <a:t>RAZRED</a:t>
                      </a:r>
                      <a:endParaRPr lang="sl-SI" sz="1300" dirty="0">
                        <a:latin typeface="Calibri" panose="020F0502020204030204" pitchFamily="34" charset="0"/>
                      </a:endParaRPr>
                    </a:p>
                  </a:txBody>
                  <a:tcPr/>
                </a:tc>
                <a:tc>
                  <a:txBody>
                    <a:bodyPr/>
                    <a:lstStyle/>
                    <a:p>
                      <a:pPr algn="ctr"/>
                      <a:r>
                        <a:rPr lang="sl-SI" sz="1300" dirty="0" smtClean="0">
                          <a:latin typeface="Calibri" panose="020F0502020204030204" pitchFamily="34" charset="0"/>
                        </a:rPr>
                        <a:t>RELACIJA</a:t>
                      </a:r>
                      <a:endParaRPr lang="sl-SI" sz="1300" dirty="0">
                        <a:latin typeface="Calibri" panose="020F0502020204030204" pitchFamily="34" charset="0"/>
                      </a:endParaRPr>
                    </a:p>
                  </a:txBody>
                  <a:tcPr/>
                </a:tc>
                <a:tc>
                  <a:txBody>
                    <a:bodyPr/>
                    <a:lstStyle/>
                    <a:p>
                      <a:pPr algn="ctr"/>
                      <a:r>
                        <a:rPr lang="sl-SI" sz="1300" baseline="0" dirty="0" smtClean="0">
                          <a:latin typeface="Calibri" panose="020F0502020204030204" pitchFamily="34" charset="0"/>
                        </a:rPr>
                        <a:t>DATUM</a:t>
                      </a:r>
                      <a:endParaRPr lang="sl-SI" sz="1300" dirty="0">
                        <a:latin typeface="Calibri" panose="020F0502020204030204" pitchFamily="34" charset="0"/>
                      </a:endParaRPr>
                    </a:p>
                  </a:txBody>
                  <a:tcPr/>
                </a:tc>
              </a:tr>
              <a:tr h="217931">
                <a:tc>
                  <a:txBody>
                    <a:bodyPr/>
                    <a:lstStyle/>
                    <a:p>
                      <a:pPr algn="ctr"/>
                      <a:r>
                        <a:rPr lang="sl-SI" b="1" dirty="0" smtClean="0">
                          <a:latin typeface="Calibri" panose="020F0502020204030204" pitchFamily="34" charset="0"/>
                        </a:rPr>
                        <a:t>6. r</a:t>
                      </a:r>
                      <a:endParaRPr lang="sl-SI" b="1" dirty="0">
                        <a:solidFill>
                          <a:schemeClr val="tx1"/>
                        </a:solidFill>
                        <a:latin typeface="Calibri" panose="020F0502020204030204" pitchFamily="34" charset="0"/>
                      </a:endParaRPr>
                    </a:p>
                  </a:txBody>
                  <a:tcPr/>
                </a:tc>
                <a:tc>
                  <a:txBody>
                    <a:bodyPr/>
                    <a:lstStyle/>
                    <a:p>
                      <a:pPr algn="ctr"/>
                      <a:r>
                        <a:rPr lang="sl-SI" dirty="0" smtClean="0">
                          <a:latin typeface="Calibri" panose="020F0502020204030204" pitchFamily="34" charset="0"/>
                        </a:rPr>
                        <a:t>Gorenjska</a:t>
                      </a:r>
                      <a:endParaRPr lang="sl-SI" dirty="0">
                        <a:solidFill>
                          <a:schemeClr val="tx1"/>
                        </a:solidFill>
                        <a:latin typeface="Calibri" panose="020F0502020204030204" pitchFamily="34" charset="0"/>
                      </a:endParaRPr>
                    </a:p>
                  </a:txBody>
                  <a:tcPr/>
                </a:tc>
                <a:tc>
                  <a:txBody>
                    <a:bodyPr/>
                    <a:lstStyle/>
                    <a:p>
                      <a:pPr algn="ctr"/>
                      <a:r>
                        <a:rPr lang="sl-SI" dirty="0" smtClean="0">
                          <a:latin typeface="Calibri" panose="020F0502020204030204" pitchFamily="34" charset="0"/>
                        </a:rPr>
                        <a:t>maj 2018</a:t>
                      </a:r>
                      <a:endParaRPr lang="sl-SI" dirty="0">
                        <a:solidFill>
                          <a:schemeClr val="tx1"/>
                        </a:solidFill>
                        <a:latin typeface="Calibri" panose="020F0502020204030204" pitchFamily="34" charset="0"/>
                      </a:endParaRPr>
                    </a:p>
                  </a:txBody>
                  <a:tcPr/>
                </a:tc>
              </a:tr>
              <a:tr h="217931">
                <a:tc>
                  <a:txBody>
                    <a:bodyPr/>
                    <a:lstStyle/>
                    <a:p>
                      <a:pPr algn="ctr"/>
                      <a:r>
                        <a:rPr lang="sl-SI" b="1" dirty="0" smtClean="0">
                          <a:latin typeface="Calibri" panose="020F0502020204030204" pitchFamily="34" charset="0"/>
                        </a:rPr>
                        <a:t>9. r </a:t>
                      </a:r>
                      <a:endParaRPr lang="sl-SI" b="1" dirty="0">
                        <a:solidFill>
                          <a:schemeClr val="tx1"/>
                        </a:solidFill>
                        <a:latin typeface="Calibri" panose="020F0502020204030204" pitchFamily="34" charset="0"/>
                      </a:endParaRPr>
                    </a:p>
                  </a:txBody>
                  <a:tcPr/>
                </a:tc>
                <a:tc>
                  <a:txBody>
                    <a:bodyPr/>
                    <a:lstStyle/>
                    <a:p>
                      <a:pPr algn="ctr"/>
                      <a:r>
                        <a:rPr lang="sl-SI" dirty="0" smtClean="0">
                          <a:latin typeface="Calibri" panose="020F0502020204030204" pitchFamily="34" charset="0"/>
                        </a:rPr>
                        <a:t>Posočje - Vršič</a:t>
                      </a:r>
                      <a:endParaRPr lang="sl-SI" dirty="0">
                        <a:solidFill>
                          <a:schemeClr val="tx1"/>
                        </a:solidFill>
                        <a:latin typeface="Calibri" panose="020F0502020204030204" pitchFamily="34" charset="0"/>
                      </a:endParaRPr>
                    </a:p>
                  </a:txBody>
                  <a:tcPr/>
                </a:tc>
                <a:tc>
                  <a:txBody>
                    <a:bodyPr/>
                    <a:lstStyle/>
                    <a:p>
                      <a:pPr algn="ctr"/>
                      <a:r>
                        <a:rPr lang="sl-SI" dirty="0" smtClean="0">
                          <a:latin typeface="Calibri" panose="020F0502020204030204" pitchFamily="34" charset="0"/>
                        </a:rPr>
                        <a:t>september 2017</a:t>
                      </a:r>
                      <a:endParaRPr lang="sl-SI" dirty="0">
                        <a:solidFill>
                          <a:schemeClr val="tx1"/>
                        </a:solidFill>
                        <a:latin typeface="Calibri" panose="020F0502020204030204" pitchFamily="34" charset="0"/>
                      </a:endParaRPr>
                    </a:p>
                  </a:txBody>
                  <a:tcPr/>
                </a:tc>
              </a:tr>
              <a:tr h="217931">
                <a:tc>
                  <a:txBody>
                    <a:bodyPr/>
                    <a:lstStyle/>
                    <a:p>
                      <a:pPr algn="ctr"/>
                      <a:r>
                        <a:rPr lang="sl-SI" sz="1400" b="1" dirty="0" smtClean="0">
                          <a:solidFill>
                            <a:schemeClr val="tx1"/>
                          </a:solidFill>
                          <a:latin typeface="Calibri" panose="020F0502020204030204" pitchFamily="34" charset="0"/>
                        </a:rPr>
                        <a:t>TURISTIČNA VZGOJA</a:t>
                      </a:r>
                      <a:endParaRPr lang="sl-SI" sz="1400" b="1" dirty="0">
                        <a:solidFill>
                          <a:schemeClr val="tx1"/>
                        </a:solidFill>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Lipica</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september</a:t>
                      </a:r>
                      <a:r>
                        <a:rPr lang="sl-SI" baseline="0" dirty="0" smtClean="0">
                          <a:latin typeface="Calibri" panose="020F0502020204030204" pitchFamily="34" charset="0"/>
                        </a:rPr>
                        <a:t> </a:t>
                      </a:r>
                      <a:r>
                        <a:rPr lang="sl-SI" dirty="0" smtClean="0">
                          <a:latin typeface="Calibri" panose="020F0502020204030204" pitchFamily="34" charset="0"/>
                        </a:rPr>
                        <a:t>2017</a:t>
                      </a:r>
                      <a:endParaRPr lang="sl-SI" dirty="0" smtClean="0">
                        <a:solidFill>
                          <a:schemeClr val="tx1"/>
                        </a:solidFill>
                        <a:latin typeface="Calibri" panose="020F0502020204030204" pitchFamily="34" charset="0"/>
                      </a:endParaRPr>
                    </a:p>
                  </a:txBody>
                  <a:tcPr/>
                </a:tc>
              </a:tr>
              <a:tr h="217931">
                <a:tc>
                  <a:txBody>
                    <a:bodyPr/>
                    <a:lstStyle/>
                    <a:p>
                      <a:pPr algn="ctr"/>
                      <a:r>
                        <a:rPr lang="sl-SI" sz="1400" b="1" dirty="0" smtClean="0">
                          <a:latin typeface="Calibri" panose="020F0502020204030204" pitchFamily="34" charset="0"/>
                        </a:rPr>
                        <a:t>IZBIRNI</a:t>
                      </a:r>
                      <a:r>
                        <a:rPr lang="sl-SI" sz="1400" b="1" baseline="0" dirty="0" smtClean="0">
                          <a:latin typeface="Calibri" panose="020F0502020204030204" pitchFamily="34" charset="0"/>
                        </a:rPr>
                        <a:t> PREDMET LIKOVNO SNOVANJE 1</a:t>
                      </a:r>
                    </a:p>
                    <a:p>
                      <a:pPr algn="ctr"/>
                      <a:endParaRPr lang="sl-SI" sz="500" b="1" dirty="0">
                        <a:latin typeface="Calibri" panose="020F0502020204030204" pitchFamily="34" charset="0"/>
                      </a:endParaRPr>
                    </a:p>
                  </a:txBody>
                  <a:tcPr/>
                </a:tc>
                <a:tc>
                  <a:txBody>
                    <a:bodyPr/>
                    <a:lstStyle/>
                    <a:p>
                      <a:pPr algn="ctr"/>
                      <a:r>
                        <a:rPr lang="sl-SI" dirty="0" smtClean="0">
                          <a:latin typeface="Calibri" panose="020F0502020204030204" pitchFamily="34" charset="0"/>
                        </a:rPr>
                        <a:t>Lipica</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september</a:t>
                      </a:r>
                      <a:r>
                        <a:rPr lang="sl-SI" baseline="0" dirty="0" smtClean="0">
                          <a:latin typeface="Calibri" panose="020F0502020204030204" pitchFamily="34" charset="0"/>
                        </a:rPr>
                        <a:t> </a:t>
                      </a:r>
                      <a:r>
                        <a:rPr lang="sl-SI" dirty="0" smtClean="0">
                          <a:latin typeface="Calibri" panose="020F0502020204030204" pitchFamily="34" charset="0"/>
                        </a:rPr>
                        <a:t>2017</a:t>
                      </a:r>
                      <a:endParaRPr lang="sl-SI" dirty="0">
                        <a:solidFill>
                          <a:schemeClr val="tx1"/>
                        </a:solidFill>
                        <a:latin typeface="Calibri" panose="020F0502020204030204" pitchFamily="34" charset="0"/>
                      </a:endParaRPr>
                    </a:p>
                  </a:txBody>
                  <a:tcPr/>
                </a:tc>
              </a:tr>
              <a:tr h="2179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IZBIRNI</a:t>
                      </a:r>
                      <a:r>
                        <a:rPr lang="sl-SI" sz="1400" b="1" baseline="0" dirty="0" smtClean="0">
                          <a:latin typeface="Calibri" panose="020F0502020204030204" pitchFamily="34" charset="0"/>
                        </a:rPr>
                        <a:t> PREDMET LIKOVNO SNOVANJE 2</a:t>
                      </a:r>
                      <a:endParaRPr lang="sl-SI" sz="1400" b="1" dirty="0" smtClean="0">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Ljubljana - Narodna</a:t>
                      </a:r>
                      <a:r>
                        <a:rPr lang="sl-SI" baseline="0" dirty="0" smtClean="0">
                          <a:latin typeface="Calibri" panose="020F0502020204030204" pitchFamily="34" charset="0"/>
                        </a:rPr>
                        <a:t> galerija</a:t>
                      </a:r>
                    </a:p>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Pivka – Hiša kulture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sl-SI" sz="500" dirty="0" smtClean="0">
                        <a:latin typeface="Calibri" panose="020F0502020204030204" pitchFamily="34" charset="0"/>
                      </a:endParaRPr>
                    </a:p>
                  </a:txBody>
                  <a:tcPr/>
                </a:tc>
                <a:tc>
                  <a:txBody>
                    <a:bodyPr/>
                    <a:lstStyle/>
                    <a:p>
                      <a:pPr algn="ctr"/>
                      <a:r>
                        <a:rPr lang="sl-SI" dirty="0" smtClean="0">
                          <a:solidFill>
                            <a:schemeClr val="tx1"/>
                          </a:solidFill>
                          <a:latin typeface="Calibri" panose="020F0502020204030204" pitchFamily="34" charset="0"/>
                        </a:rPr>
                        <a:t>Šol. l. 2017/2018</a:t>
                      </a:r>
                      <a:endParaRPr lang="sl-SI" dirty="0">
                        <a:solidFill>
                          <a:schemeClr val="tx1"/>
                        </a:solidFill>
                        <a:latin typeface="Calibri" panose="020F0502020204030204" pitchFamily="34" charset="0"/>
                      </a:endParaRPr>
                    </a:p>
                  </a:txBody>
                  <a:tcPr/>
                </a:tc>
              </a:tr>
              <a:tr h="217931">
                <a:tc>
                  <a:txBody>
                    <a:bodyPr/>
                    <a:lstStyle/>
                    <a:p>
                      <a:pPr algn="ctr"/>
                      <a:r>
                        <a:rPr lang="sl-SI" sz="1400" b="1" dirty="0" smtClean="0">
                          <a:latin typeface="Calibri" panose="020F0502020204030204" pitchFamily="34" charset="0"/>
                        </a:rPr>
                        <a:t>IZBIRNI</a:t>
                      </a:r>
                      <a:r>
                        <a:rPr lang="sl-SI" sz="1400" b="1" baseline="0" dirty="0" smtClean="0">
                          <a:latin typeface="Calibri" panose="020F0502020204030204" pitchFamily="34" charset="0"/>
                        </a:rPr>
                        <a:t> PREDMET LIKOVNO SNOVANJE 3</a:t>
                      </a:r>
                      <a:endParaRPr lang="sl-SI" sz="1400" b="1" dirty="0">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Ljubljana – Plečnikova hiša</a:t>
                      </a:r>
                    </a:p>
                    <a:p>
                      <a:pPr algn="ctr"/>
                      <a:r>
                        <a:rPr lang="sl-SI" dirty="0" smtClean="0">
                          <a:latin typeface="Calibri" panose="020F0502020204030204" pitchFamily="34" charset="0"/>
                        </a:rPr>
                        <a:t>Pivka – Hiša kulture</a:t>
                      </a:r>
                    </a:p>
                    <a:p>
                      <a:pPr algn="ctr"/>
                      <a:endParaRPr lang="sl-SI" sz="500" dirty="0">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solidFill>
                            <a:schemeClr val="tx1"/>
                          </a:solidFill>
                          <a:latin typeface="Calibri" panose="020F0502020204030204" pitchFamily="34" charset="0"/>
                        </a:rPr>
                        <a:t>Šol. l. 2017/2018</a:t>
                      </a:r>
                    </a:p>
                    <a:p>
                      <a:pPr algn="ctr"/>
                      <a:endParaRPr lang="sl-SI" dirty="0">
                        <a:solidFill>
                          <a:schemeClr val="tx1"/>
                        </a:solidFill>
                        <a:latin typeface="Calibri" panose="020F0502020204030204" pitchFamily="34" charset="0"/>
                      </a:endParaRPr>
                    </a:p>
                  </a:txBody>
                  <a:tcPr/>
                </a:tc>
              </a:tr>
              <a:tr h="217931">
                <a:tc>
                  <a:txBody>
                    <a:bodyPr/>
                    <a:lstStyle/>
                    <a:p>
                      <a:pPr algn="ctr"/>
                      <a:r>
                        <a:rPr lang="sl-SI" sz="1400" b="1" dirty="0" smtClean="0">
                          <a:latin typeface="Calibri" panose="020F0502020204030204" pitchFamily="34" charset="0"/>
                        </a:rPr>
                        <a:t>IZBIRNI PREDMET NEMŠČINA</a:t>
                      </a:r>
                    </a:p>
                    <a:p>
                      <a:pPr algn="ctr"/>
                      <a:r>
                        <a:rPr lang="sl-SI" sz="1400" b="1" dirty="0" smtClean="0">
                          <a:latin typeface="Calibri" panose="020F0502020204030204" pitchFamily="34" charset="0"/>
                        </a:rPr>
                        <a:t>1., 3.</a:t>
                      </a:r>
                      <a:endParaRPr lang="sl-SI" sz="1400" b="1" dirty="0">
                        <a:latin typeface="Calibri" panose="020F0502020204030204" pitchFamily="34" charset="0"/>
                      </a:endParaRPr>
                    </a:p>
                  </a:txBody>
                  <a:tcPr/>
                </a:tc>
                <a:tc>
                  <a:txBody>
                    <a:bodyPr/>
                    <a:lstStyle/>
                    <a:p>
                      <a:pPr algn="ctr"/>
                      <a:r>
                        <a:rPr lang="sl-SI" sz="1800" dirty="0" smtClean="0">
                          <a:latin typeface="Calibri" panose="020F0502020204030204" pitchFamily="34" charset="0"/>
                        </a:rPr>
                        <a:t>Gradec - Avstrija</a:t>
                      </a:r>
                      <a:endParaRPr lang="sl-SI" sz="1800" dirty="0">
                        <a:latin typeface="Calibri" panose="020F0502020204030204" pitchFamily="34" charset="0"/>
                      </a:endParaRPr>
                    </a:p>
                  </a:txBody>
                  <a:tcPr/>
                </a:tc>
                <a:tc>
                  <a:txBody>
                    <a:bodyPr/>
                    <a:lstStyle/>
                    <a:p>
                      <a:pPr algn="ctr"/>
                      <a:r>
                        <a:rPr lang="sl-SI" dirty="0" smtClean="0">
                          <a:solidFill>
                            <a:schemeClr val="tx1"/>
                          </a:solidFill>
                          <a:latin typeface="Calibri" panose="020F0502020204030204" pitchFamily="34" charset="0"/>
                        </a:rPr>
                        <a:t>december 2017</a:t>
                      </a:r>
                      <a:endParaRPr lang="sl-SI" dirty="0">
                        <a:solidFill>
                          <a:schemeClr val="tx1"/>
                        </a:solidFill>
                        <a:latin typeface="Calibri" panose="020F0502020204030204" pitchFamily="34" charset="0"/>
                      </a:endParaRPr>
                    </a:p>
                  </a:txBody>
                  <a:tcPr/>
                </a:tc>
              </a:tr>
              <a:tr h="21793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IZBIRNI PREDMET</a:t>
                      </a:r>
                      <a:r>
                        <a:rPr lang="sl-SI" sz="1400" b="1" baseline="0" dirty="0" smtClean="0">
                          <a:latin typeface="Calibri" panose="020F0502020204030204" pitchFamily="34" charset="0"/>
                        </a:rPr>
                        <a:t> </a:t>
                      </a:r>
                      <a:r>
                        <a:rPr lang="sl-SI" sz="1400" b="1" dirty="0" smtClean="0">
                          <a:latin typeface="Calibri" panose="020F0502020204030204" pitchFamily="34" charset="0"/>
                        </a:rPr>
                        <a:t> ITALIJANŠČINA</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Strokovna ekskurzija v Italijo</a:t>
                      </a:r>
                    </a:p>
                    <a:p>
                      <a:pPr algn="ctr"/>
                      <a:endParaRPr lang="sl-SI" dirty="0">
                        <a:latin typeface="Calibri" panose="020F0502020204030204" pitchFamily="34" charset="0"/>
                      </a:endParaRP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maj 2018</a:t>
                      </a:r>
                    </a:p>
                    <a:p>
                      <a:pPr algn="ctr"/>
                      <a:endParaRPr lang="sl-SI" dirty="0">
                        <a:solidFill>
                          <a:schemeClr val="tx1"/>
                        </a:solidFill>
                        <a:latin typeface="Calibri" panose="020F0502020204030204" pitchFamily="34" charset="0"/>
                      </a:endParaRPr>
                    </a:p>
                  </a:txBody>
                  <a:tcPr/>
                </a:tc>
              </a:tr>
            </a:tbl>
          </a:graphicData>
        </a:graphic>
      </p:graphicFrame>
      <p:sp>
        <p:nvSpPr>
          <p:cNvPr id="4" name="Naslov 1"/>
          <p:cNvSpPr txBox="1">
            <a:spLocks/>
          </p:cNvSpPr>
          <p:nvPr/>
        </p:nvSpPr>
        <p:spPr>
          <a:xfrm>
            <a:off x="971600" y="836712"/>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EKSKURZIJE</a:t>
            </a:r>
            <a:endParaRPr lang="sl-SI" sz="1600" b="1" dirty="0">
              <a:latin typeface="Calibri" panose="020F0502020204030204" pitchFamily="34" charset="0"/>
            </a:endParaRPr>
          </a:p>
        </p:txBody>
      </p:sp>
    </p:spTree>
    <p:extLst>
      <p:ext uri="{BB962C8B-B14F-4D97-AF65-F5344CB8AC3E}">
        <p14:creationId xmlns:p14="http://schemas.microsoft.com/office/powerpoint/2010/main" val="2953575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29841" y="365127"/>
            <a:ext cx="7886700" cy="687610"/>
          </a:xfrm>
        </p:spPr>
        <p:txBody>
          <a:bodyPr>
            <a:normAutofit fontScale="90000"/>
          </a:bodyPr>
          <a:lstStyle/>
          <a:p>
            <a:pPr algn="ctr"/>
            <a:r>
              <a:rPr lang="sl-SI" sz="2000" b="1" dirty="0" smtClean="0">
                <a:latin typeface="+mn-lt"/>
              </a:rPr>
              <a:t>OSNOVNA ŠOLA ANTONA GLOBOČNIKA POSTOJNA</a:t>
            </a:r>
            <a:br>
              <a:rPr lang="sl-SI" sz="2000" b="1" dirty="0" smtClean="0">
                <a:latin typeface="+mn-lt"/>
              </a:rPr>
            </a:br>
            <a:r>
              <a:rPr lang="sl-SI" sz="2000" b="1" dirty="0" smtClean="0">
                <a:latin typeface="+mn-lt"/>
              </a:rPr>
              <a:t>Cesta na Kremenco 2,    6230  Postojna</a:t>
            </a:r>
            <a:endParaRPr lang="sl-SI" sz="2000" b="1" dirty="0">
              <a:latin typeface="+mn-lt"/>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2</a:t>
            </a:fld>
            <a:endParaRPr lang="sl-SI"/>
          </a:p>
        </p:txBody>
      </p:sp>
      <p:sp>
        <p:nvSpPr>
          <p:cNvPr id="8" name="Naslov 1"/>
          <p:cNvSpPr txBox="1">
            <a:spLocks/>
          </p:cNvSpPr>
          <p:nvPr/>
        </p:nvSpPr>
        <p:spPr>
          <a:xfrm>
            <a:off x="1257300" y="1157551"/>
            <a:ext cx="7886700" cy="88339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dirty="0" smtClean="0">
                <a:latin typeface="+mn-lt"/>
              </a:rPr>
              <a:t>Ravnateljica: 	Sabina Ileršič</a:t>
            </a:r>
          </a:p>
          <a:p>
            <a:pPr algn="just">
              <a:tabLst>
                <a:tab pos="2868613" algn="l"/>
              </a:tabLst>
            </a:pPr>
            <a:r>
              <a:rPr lang="sl-SI" sz="1200" dirty="0" smtClean="0">
                <a:latin typeface="+mn-lt"/>
              </a:rPr>
              <a:t>Pomočnici ravnateljice:	Miranda Kristančič</a:t>
            </a:r>
          </a:p>
          <a:p>
            <a:pPr algn="just">
              <a:tabLst>
                <a:tab pos="2868613" algn="l"/>
              </a:tabLst>
            </a:pPr>
            <a:r>
              <a:rPr lang="sl-SI" sz="1200" dirty="0">
                <a:latin typeface="+mn-lt"/>
              </a:rPr>
              <a:t> </a:t>
            </a:r>
            <a:r>
              <a:rPr lang="sl-SI" sz="1200" dirty="0" smtClean="0">
                <a:latin typeface="+mn-lt"/>
              </a:rPr>
              <a:t>     	Martina Sedej-Filipčič</a:t>
            </a:r>
          </a:p>
          <a:p>
            <a:pPr algn="just">
              <a:tabLst>
                <a:tab pos="2868613" algn="l"/>
              </a:tabLst>
            </a:pPr>
            <a:r>
              <a:rPr lang="sl-SI" sz="1200" dirty="0" smtClean="0">
                <a:latin typeface="+mn-lt"/>
              </a:rPr>
              <a:t>Poslovna sekretarka:	Damijana Repe</a:t>
            </a:r>
          </a:p>
        </p:txBody>
      </p:sp>
      <p:sp>
        <p:nvSpPr>
          <p:cNvPr id="9" name="Naslov 1"/>
          <p:cNvSpPr txBox="1">
            <a:spLocks/>
          </p:cNvSpPr>
          <p:nvPr/>
        </p:nvSpPr>
        <p:spPr>
          <a:xfrm>
            <a:off x="1251182" y="2040947"/>
            <a:ext cx="7886700" cy="224823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dirty="0" smtClean="0">
                <a:latin typeface="+mn-lt"/>
              </a:rPr>
              <a:t>Telefon ravnateljica:	05 7000 311</a:t>
            </a:r>
          </a:p>
          <a:p>
            <a:pPr algn="just">
              <a:tabLst>
                <a:tab pos="2868613" algn="l"/>
              </a:tabLst>
            </a:pPr>
            <a:r>
              <a:rPr lang="sl-SI" sz="1200" dirty="0" smtClean="0">
                <a:latin typeface="+mn-lt"/>
              </a:rPr>
              <a:t>Telefon pomočnica ravnateljice:	05 7261 810</a:t>
            </a:r>
          </a:p>
          <a:p>
            <a:pPr algn="just">
              <a:tabLst>
                <a:tab pos="2868613" algn="l"/>
              </a:tabLst>
            </a:pPr>
            <a:r>
              <a:rPr lang="sl-SI" sz="1200" dirty="0" smtClean="0">
                <a:latin typeface="+mn-lt"/>
              </a:rPr>
              <a:t>Tajništvo:	05 7000 300</a:t>
            </a:r>
          </a:p>
          <a:p>
            <a:pPr algn="just">
              <a:tabLst>
                <a:tab pos="2868613" algn="l"/>
              </a:tabLst>
            </a:pPr>
            <a:r>
              <a:rPr lang="sl-SI" sz="1200" dirty="0" smtClean="0">
                <a:latin typeface="+mn-lt"/>
              </a:rPr>
              <a:t>Šolska svetovalna služba:	05 7000 315     pedagoginja</a:t>
            </a:r>
          </a:p>
          <a:p>
            <a:pPr algn="just">
              <a:tabLst>
                <a:tab pos="2868613" algn="l"/>
              </a:tabLst>
            </a:pPr>
            <a:r>
              <a:rPr lang="sl-SI" sz="1200" dirty="0">
                <a:latin typeface="+mn-lt"/>
              </a:rPr>
              <a:t>	</a:t>
            </a:r>
            <a:r>
              <a:rPr lang="sl-SI" sz="1200" dirty="0" smtClean="0">
                <a:latin typeface="+mn-lt"/>
              </a:rPr>
              <a:t>05 7000 319     psihologinja</a:t>
            </a:r>
          </a:p>
          <a:p>
            <a:pPr algn="just">
              <a:tabLst>
                <a:tab pos="2868613" algn="l"/>
              </a:tabLst>
            </a:pPr>
            <a:r>
              <a:rPr lang="sl-SI" sz="1200" dirty="0" smtClean="0">
                <a:latin typeface="+mn-lt"/>
              </a:rPr>
              <a:t>Šolska knjižnica:	05 7000 317</a:t>
            </a:r>
          </a:p>
          <a:p>
            <a:pPr algn="just">
              <a:tabLst>
                <a:tab pos="2868613" algn="l"/>
              </a:tabLst>
            </a:pPr>
            <a:r>
              <a:rPr lang="sl-SI" sz="1200" dirty="0" smtClean="0">
                <a:latin typeface="+mn-lt"/>
              </a:rPr>
              <a:t>Fax:	05 7000 314</a:t>
            </a:r>
          </a:p>
          <a:p>
            <a:pPr algn="just">
              <a:tabLst>
                <a:tab pos="2868613" algn="l"/>
              </a:tabLst>
            </a:pPr>
            <a:r>
              <a:rPr lang="sl-SI" sz="1200" dirty="0" smtClean="0">
                <a:latin typeface="+mn-lt"/>
              </a:rPr>
              <a:t>E-mail:	</a:t>
            </a:r>
            <a:r>
              <a:rPr lang="sl-SI" sz="1200" dirty="0" smtClean="0">
                <a:latin typeface="+mn-lt"/>
                <a:hlinkClick r:id="rId3"/>
              </a:rPr>
              <a:t>os.antona-globocnika-po@guest.arnes.si</a:t>
            </a:r>
            <a:endParaRPr lang="sl-SI" sz="1200" dirty="0" smtClean="0">
              <a:latin typeface="+mn-lt"/>
            </a:endParaRPr>
          </a:p>
          <a:p>
            <a:pPr algn="just">
              <a:tabLst>
                <a:tab pos="2868613" algn="l"/>
              </a:tabLst>
            </a:pPr>
            <a:r>
              <a:rPr lang="sl-SI" sz="1200" dirty="0" smtClean="0">
                <a:latin typeface="+mn-lt"/>
              </a:rPr>
              <a:t>E-mail ravnateljica:	</a:t>
            </a:r>
            <a:r>
              <a:rPr lang="sl-SI" sz="1200" dirty="0" smtClean="0">
                <a:latin typeface="+mn-lt"/>
                <a:hlinkClick r:id="rId4"/>
              </a:rPr>
              <a:t>sabina.ilersic@guest.arnes.si</a:t>
            </a:r>
            <a:endParaRPr lang="sl-SI" sz="1200" dirty="0" smtClean="0">
              <a:latin typeface="+mn-lt"/>
            </a:endParaRPr>
          </a:p>
          <a:p>
            <a:pPr algn="just">
              <a:tabLst>
                <a:tab pos="2868613" algn="l"/>
              </a:tabLst>
            </a:pPr>
            <a:r>
              <a:rPr lang="sl-SI" sz="1200" dirty="0" smtClean="0">
                <a:latin typeface="+mn-lt"/>
              </a:rPr>
              <a:t>Podračun pri UJP:	01294-6030675497</a:t>
            </a:r>
          </a:p>
          <a:p>
            <a:pPr algn="just">
              <a:tabLst>
                <a:tab pos="2868613" algn="l"/>
              </a:tabLst>
            </a:pPr>
            <a:r>
              <a:rPr lang="sl-SI" sz="1200" dirty="0" smtClean="0">
                <a:latin typeface="+mn-lt"/>
              </a:rPr>
              <a:t>Matična številka:	549 682 9000</a:t>
            </a:r>
          </a:p>
          <a:p>
            <a:pPr algn="just">
              <a:tabLst>
                <a:tab pos="2868613" algn="l"/>
              </a:tabLst>
            </a:pPr>
            <a:r>
              <a:rPr lang="sl-SI" sz="1200" dirty="0" smtClean="0">
                <a:latin typeface="+mn-lt"/>
              </a:rPr>
              <a:t>Davčna številka:	444 39407  </a:t>
            </a:r>
          </a:p>
        </p:txBody>
      </p:sp>
      <p:sp>
        <p:nvSpPr>
          <p:cNvPr id="6" name="Naslov 1"/>
          <p:cNvSpPr txBox="1">
            <a:spLocks/>
          </p:cNvSpPr>
          <p:nvPr/>
        </p:nvSpPr>
        <p:spPr>
          <a:xfrm>
            <a:off x="1279821" y="4222680"/>
            <a:ext cx="7886700" cy="199372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tabLst>
                <a:tab pos="2868613" algn="l"/>
              </a:tabLst>
            </a:pPr>
            <a:r>
              <a:rPr lang="sl-SI" sz="1200" b="1" dirty="0" smtClean="0">
                <a:latin typeface="+mn-lt"/>
              </a:rPr>
              <a:t>PODRUŽNICE:</a:t>
            </a:r>
          </a:p>
          <a:p>
            <a:pPr algn="just">
              <a:tabLst>
                <a:tab pos="2868613" algn="l"/>
              </a:tabLst>
            </a:pPr>
            <a:r>
              <a:rPr lang="sl-SI" sz="1200" b="1" dirty="0" smtClean="0">
                <a:latin typeface="+mn-lt"/>
              </a:rPr>
              <a:t>Podružnična šola Bukovje</a:t>
            </a:r>
            <a:r>
              <a:rPr lang="sl-SI" sz="1200" dirty="0" smtClean="0">
                <a:latin typeface="+mn-lt"/>
              </a:rPr>
              <a:t>		</a:t>
            </a:r>
          </a:p>
          <a:p>
            <a:pPr algn="just">
              <a:tabLst>
                <a:tab pos="2868613" algn="l"/>
              </a:tabLst>
            </a:pPr>
            <a:r>
              <a:rPr lang="sl-SI" sz="1200" dirty="0" smtClean="0">
                <a:latin typeface="+mn-lt"/>
              </a:rPr>
              <a:t>Bukovje 4, 6230 Postojna</a:t>
            </a:r>
          </a:p>
          <a:p>
            <a:pPr algn="just">
              <a:tabLst>
                <a:tab pos="2868613" algn="l"/>
                <a:tab pos="5741988" algn="l"/>
              </a:tabLst>
            </a:pPr>
            <a:r>
              <a:rPr lang="sl-SI" sz="1200" dirty="0">
                <a:latin typeface="+mn-lt"/>
              </a:rPr>
              <a:t>	vodja podružnice: Vilma </a:t>
            </a:r>
            <a:r>
              <a:rPr lang="sl-SI" sz="1200" dirty="0" smtClean="0">
                <a:latin typeface="+mn-lt"/>
              </a:rPr>
              <a:t>Kernel	05 751 51 26</a:t>
            </a:r>
          </a:p>
          <a:p>
            <a:pPr algn="just">
              <a:tabLst>
                <a:tab pos="2868613" algn="l"/>
              </a:tabLst>
            </a:pPr>
            <a:r>
              <a:rPr lang="sl-SI" sz="1200" dirty="0">
                <a:latin typeface="+mn-lt"/>
              </a:rPr>
              <a:t>	</a:t>
            </a:r>
            <a:endParaRPr lang="sl-SI" sz="1200" dirty="0" smtClean="0">
              <a:latin typeface="+mn-lt"/>
            </a:endParaRPr>
          </a:p>
          <a:p>
            <a:pPr algn="just">
              <a:tabLst>
                <a:tab pos="2868613" algn="l"/>
              </a:tabLst>
            </a:pPr>
            <a:r>
              <a:rPr lang="sl-SI" sz="1200" b="1" dirty="0" smtClean="0">
                <a:latin typeface="+mn-lt"/>
              </a:rPr>
              <a:t>Podružnična šola Planina</a:t>
            </a:r>
            <a:r>
              <a:rPr lang="sl-SI" sz="1200" dirty="0" smtClean="0">
                <a:latin typeface="+mn-lt"/>
              </a:rPr>
              <a:t>	</a:t>
            </a:r>
          </a:p>
          <a:p>
            <a:pPr algn="just">
              <a:tabLst>
                <a:tab pos="2868613" algn="l"/>
                <a:tab pos="5741988" algn="l"/>
              </a:tabLst>
            </a:pPr>
            <a:r>
              <a:rPr lang="sl-SI" sz="1200" dirty="0" smtClean="0">
                <a:latin typeface="+mn-lt"/>
              </a:rPr>
              <a:t>Planina 152, 6230 Postojna	vodja </a:t>
            </a:r>
            <a:r>
              <a:rPr lang="sl-SI" sz="1200" dirty="0">
                <a:latin typeface="+mn-lt"/>
              </a:rPr>
              <a:t>podružnice: Martina </a:t>
            </a:r>
            <a:r>
              <a:rPr lang="sl-SI" sz="1200" dirty="0" smtClean="0">
                <a:latin typeface="+mn-lt"/>
              </a:rPr>
              <a:t>Rebec	05 756 50 60			</a:t>
            </a:r>
          </a:p>
          <a:p>
            <a:pPr algn="just">
              <a:tabLst>
                <a:tab pos="2868613" algn="l"/>
              </a:tabLst>
            </a:pPr>
            <a:r>
              <a:rPr lang="sl-SI" sz="1200" dirty="0" smtClean="0">
                <a:latin typeface="+mn-lt"/>
              </a:rPr>
              <a:t>	</a:t>
            </a:r>
          </a:p>
          <a:p>
            <a:pPr algn="just">
              <a:tabLst>
                <a:tab pos="2868613" algn="l"/>
              </a:tabLst>
            </a:pPr>
            <a:r>
              <a:rPr lang="sl-SI" sz="1200" dirty="0" smtClean="0">
                <a:latin typeface="+mn-lt"/>
              </a:rPr>
              <a:t>Podružnična šola Studeno	</a:t>
            </a:r>
            <a:r>
              <a:rPr lang="sl-SI" sz="1200" dirty="0">
                <a:latin typeface="+mn-lt"/>
              </a:rPr>
              <a:t> </a:t>
            </a:r>
            <a:r>
              <a:rPr lang="sl-SI" sz="1200" dirty="0" smtClean="0">
                <a:latin typeface="+mn-lt"/>
              </a:rPr>
              <a:t>	</a:t>
            </a:r>
          </a:p>
          <a:p>
            <a:pPr algn="just">
              <a:tabLst>
                <a:tab pos="2868613" algn="l"/>
                <a:tab pos="5741988" algn="l"/>
              </a:tabLst>
            </a:pPr>
            <a:r>
              <a:rPr lang="sl-SI" sz="1200" dirty="0" smtClean="0">
                <a:latin typeface="+mn-lt"/>
              </a:rPr>
              <a:t>Studeno 68, 6230 Postojna	vodja </a:t>
            </a:r>
            <a:r>
              <a:rPr lang="sl-SI" sz="1200" dirty="0">
                <a:latin typeface="+mn-lt"/>
              </a:rPr>
              <a:t>podružnice: Tjaša Repnik </a:t>
            </a:r>
            <a:r>
              <a:rPr lang="sl-SI" sz="1200" dirty="0" smtClean="0">
                <a:latin typeface="+mn-lt"/>
              </a:rPr>
              <a:t>Kunilo	081 610 865   </a:t>
            </a:r>
          </a:p>
        </p:txBody>
      </p:sp>
    </p:spTree>
    <p:extLst>
      <p:ext uri="{BB962C8B-B14F-4D97-AF65-F5344CB8AC3E}">
        <p14:creationId xmlns:p14="http://schemas.microsoft.com/office/powerpoint/2010/main" val="1301754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txBox="1">
            <a:spLocks/>
          </p:cNvSpPr>
          <p:nvPr/>
        </p:nvSpPr>
        <p:spPr>
          <a:xfrm>
            <a:off x="827584" y="2168860"/>
            <a:ext cx="7742684" cy="19802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PODALJŠANO BIVANJE</a:t>
            </a:r>
          </a:p>
          <a:p>
            <a:pPr algn="just"/>
            <a:endParaRPr lang="sl-SI" sz="1200" b="1" dirty="0">
              <a:latin typeface="Calibri" panose="020F0502020204030204" pitchFamily="34" charset="0"/>
            </a:endParaRPr>
          </a:p>
          <a:p>
            <a:pPr algn="just"/>
            <a:r>
              <a:rPr lang="sl-SI" sz="1400" dirty="0" smtClean="0">
                <a:latin typeface="Calibri" panose="020F0502020204030204" pitchFamily="34" charset="0"/>
              </a:rPr>
              <a:t>Podaljšano bivanje je organizirano na matični šoli in vseh treh podružnicah. Učenci, ki obiskujejo podaljšano bivanje, kosijo v šoli. V času bivanja potekajo rekreativne dejavnosti, pisanje domačih nalog, samostojno učenje in usmerjene dejavnosti.</a:t>
            </a:r>
          </a:p>
          <a:p>
            <a:pPr algn="just"/>
            <a:endParaRPr lang="sl-SI" sz="1400" dirty="0">
              <a:latin typeface="Calibri" panose="020F0502020204030204" pitchFamily="34" charset="0"/>
            </a:endParaRPr>
          </a:p>
          <a:p>
            <a:pPr algn="just"/>
            <a:r>
              <a:rPr lang="sl-SI" sz="1400" dirty="0" smtClean="0">
                <a:latin typeface="Calibri" panose="020F0502020204030204" pitchFamily="34" charset="0"/>
              </a:rPr>
              <a:t>Zaradi varnosti otroka in odgovornosti šole, lahko učiteljica v podaljšanem bivanju predčasno spusti učenca iz šole samo s pisnim dovoljenjem staršev.</a:t>
            </a:r>
            <a:endParaRPr lang="sl-SI" sz="1400" dirty="0">
              <a:latin typeface="Calibri" panose="020F0502020204030204" pitchFamily="34" charset="0"/>
            </a:endParaRPr>
          </a:p>
        </p:txBody>
      </p:sp>
      <p:sp>
        <p:nvSpPr>
          <p:cNvPr id="5" name="Naslov 1"/>
          <p:cNvSpPr txBox="1">
            <a:spLocks/>
          </p:cNvSpPr>
          <p:nvPr/>
        </p:nvSpPr>
        <p:spPr>
          <a:xfrm>
            <a:off x="899592" y="656692"/>
            <a:ext cx="7483006" cy="151216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JUTRANJE VARSTVO</a:t>
            </a:r>
          </a:p>
          <a:p>
            <a:pPr algn="just"/>
            <a:endParaRPr lang="sl-SI" sz="1400" b="1" dirty="0">
              <a:latin typeface="Calibri" panose="020F0502020204030204" pitchFamily="34" charset="0"/>
            </a:endParaRPr>
          </a:p>
          <a:p>
            <a:pPr algn="just"/>
            <a:r>
              <a:rPr lang="sl-SI" sz="1400" dirty="0" smtClean="0">
                <a:latin typeface="Calibri" panose="020F0502020204030204" pitchFamily="34" charset="0"/>
              </a:rPr>
              <a:t>Na matični šoli je za učence 1. triade organizirano  od 6.00 do 8.00. </a:t>
            </a:r>
          </a:p>
          <a:p>
            <a:pPr algn="just"/>
            <a:r>
              <a:rPr lang="sl-SI" sz="1400" dirty="0" smtClean="0">
                <a:latin typeface="Calibri" panose="020F0502020204030204" pitchFamily="34" charset="0"/>
              </a:rPr>
              <a:t>V Planini poteka od 6.00 do 8.00, v Bukovju od 7.00 do 8.00, v Studenem od 7.15 do 8.00. </a:t>
            </a:r>
            <a:endParaRPr lang="sl-SI" sz="1400" dirty="0">
              <a:latin typeface="Calibri" panose="020F0502020204030204" pitchFamily="34" charset="0"/>
            </a:endParaRPr>
          </a:p>
        </p:txBody>
      </p:sp>
      <p:sp>
        <p:nvSpPr>
          <p:cNvPr id="6" name="Naslov 1"/>
          <p:cNvSpPr txBox="1">
            <a:spLocks/>
          </p:cNvSpPr>
          <p:nvPr/>
        </p:nvSpPr>
        <p:spPr>
          <a:xfrm>
            <a:off x="827584" y="4653136"/>
            <a:ext cx="7886700" cy="86409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VARSTVO VOZAČEV</a:t>
            </a:r>
          </a:p>
          <a:p>
            <a:pPr algn="just"/>
            <a:endParaRPr lang="sl-SI" sz="1200" dirty="0" smtClean="0">
              <a:latin typeface="Calibri" panose="020F0502020204030204" pitchFamily="34" charset="0"/>
            </a:endParaRPr>
          </a:p>
          <a:p>
            <a:pPr algn="just"/>
            <a:r>
              <a:rPr lang="sl-SI" sz="1400" dirty="0" smtClean="0">
                <a:latin typeface="Calibri" panose="020F0502020204030204" pitchFamily="34" charset="0"/>
              </a:rPr>
              <a:t>Za učence vozače je po pouku do odhoda šolskega avtobusa organizirano varstvo.</a:t>
            </a:r>
            <a:endParaRPr lang="sl-SI" sz="14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20</a:t>
            </a:fld>
            <a:endParaRPr lang="sl-SI"/>
          </a:p>
        </p:txBody>
      </p:sp>
    </p:spTree>
    <p:extLst>
      <p:ext uri="{BB962C8B-B14F-4D97-AF65-F5344CB8AC3E}">
        <p14:creationId xmlns:p14="http://schemas.microsoft.com/office/powerpoint/2010/main" val="1432857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55254" y="415000"/>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a:latin typeface="Calibri" panose="020F0502020204030204" pitchFamily="34" charset="0"/>
              </a:rPr>
              <a:t>ORGANIZACIJA </a:t>
            </a:r>
            <a:r>
              <a:rPr lang="sl-SI" sz="1600" b="1" dirty="0" smtClean="0">
                <a:latin typeface="Calibri" panose="020F0502020204030204" pitchFamily="34" charset="0"/>
              </a:rPr>
              <a:t>DELA  </a:t>
            </a:r>
            <a:r>
              <a:rPr lang="sl-SI" sz="1600" dirty="0" smtClean="0">
                <a:latin typeface="Calibri" panose="020F0502020204030204" pitchFamily="34" charset="0"/>
              </a:rPr>
              <a:t>- RAZREDNIŠTVO IN GOVORILNE URE NA MATIČNI ŠOLI</a:t>
            </a:r>
            <a:endParaRPr lang="sl-SI" sz="1600"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458081751"/>
              </p:ext>
            </p:extLst>
          </p:nvPr>
        </p:nvGraphicFramePr>
        <p:xfrm>
          <a:off x="1010853" y="841863"/>
          <a:ext cx="7262464" cy="5581658"/>
        </p:xfrm>
        <a:graphic>
          <a:graphicData uri="http://schemas.openxmlformats.org/drawingml/2006/table">
            <a:tbl>
              <a:tblPr firstRow="1" bandRow="1">
                <a:tableStyleId>{93296810-A885-4BE3-A3E7-6D5BEEA58F35}</a:tableStyleId>
              </a:tblPr>
              <a:tblGrid>
                <a:gridCol w="1152128"/>
                <a:gridCol w="3096344"/>
                <a:gridCol w="796201"/>
                <a:gridCol w="2217791"/>
              </a:tblGrid>
              <a:tr h="670206">
                <a:tc>
                  <a:txBody>
                    <a:bodyPr/>
                    <a:lstStyle/>
                    <a:p>
                      <a:pPr algn="ctr"/>
                      <a:r>
                        <a:rPr lang="sl-SI" sz="1400" dirty="0" smtClean="0">
                          <a:latin typeface="Calibri" panose="020F0502020204030204" pitchFamily="34" charset="0"/>
                        </a:rPr>
                        <a:t>ODDELKI</a:t>
                      </a:r>
                    </a:p>
                    <a:p>
                      <a:pPr algn="ctr"/>
                      <a:r>
                        <a:rPr lang="sl-SI" sz="1400" dirty="0" smtClean="0">
                          <a:latin typeface="Calibri" panose="020F0502020204030204" pitchFamily="34" charset="0"/>
                        </a:rPr>
                        <a:t>Št. učencev</a:t>
                      </a:r>
                      <a:endParaRPr lang="sl-SI" sz="1400" b="1" dirty="0">
                        <a:latin typeface="Calibri" panose="020F0502020204030204" pitchFamily="34" charset="0"/>
                      </a:endParaRPr>
                    </a:p>
                  </a:txBody>
                  <a:tcPr/>
                </a:tc>
                <a:tc>
                  <a:txBody>
                    <a:bodyPr/>
                    <a:lstStyle/>
                    <a:p>
                      <a:pPr algn="ctr"/>
                      <a:endParaRPr lang="sl-SI" sz="1400" dirty="0" smtClean="0">
                        <a:latin typeface="Calibri" panose="020F0502020204030204" pitchFamily="34" charset="0"/>
                      </a:endParaRPr>
                    </a:p>
                    <a:p>
                      <a:pPr algn="ctr"/>
                      <a:r>
                        <a:rPr lang="sl-SI" sz="1400" dirty="0" smtClean="0">
                          <a:latin typeface="Calibri" panose="020F0502020204030204" pitchFamily="34" charset="0"/>
                        </a:rPr>
                        <a:t>RAZREDNIK</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ŠT. UČIL.</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POGOVORNA URA</a:t>
                      </a:r>
                    </a:p>
                    <a:p>
                      <a:pPr algn="ctr"/>
                      <a:r>
                        <a:rPr lang="sl-SI" sz="1400" dirty="0" smtClean="0">
                          <a:latin typeface="Calibri" panose="020F0502020204030204" pitchFamily="34" charset="0"/>
                        </a:rPr>
                        <a:t>(dan, ura)</a:t>
                      </a:r>
                      <a:endParaRPr lang="sl-SI" sz="1400" dirty="0">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1.a</a:t>
                      </a:r>
                      <a:r>
                        <a:rPr lang="sl-SI" sz="1400" b="1" baseline="0" dirty="0" smtClean="0">
                          <a:latin typeface="Calibri" panose="020F0502020204030204" pitchFamily="34" charset="0"/>
                        </a:rPr>
                        <a:t> / 22</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Tina Primc / Nadja</a:t>
                      </a:r>
                      <a:r>
                        <a:rPr lang="sl-SI" sz="1400" baseline="0" dirty="0" smtClean="0">
                          <a:latin typeface="Calibri" panose="020F0502020204030204" pitchFamily="34" charset="0"/>
                        </a:rPr>
                        <a:t> Jurca</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12/58</a:t>
                      </a:r>
                      <a:endParaRPr lang="sl-SI" sz="1400" dirty="0">
                        <a:solidFill>
                          <a:schemeClr val="tx1"/>
                        </a:solidFill>
                        <a:latin typeface="Calibri" panose="020F0502020204030204" pitchFamily="34" charset="0"/>
                      </a:endParaRPr>
                    </a:p>
                  </a:txBody>
                  <a:tcPr/>
                </a:tc>
                <a:tc>
                  <a:txBody>
                    <a:bodyPr/>
                    <a:lstStyle/>
                    <a:p>
                      <a:pPr algn="l"/>
                      <a:r>
                        <a:rPr lang="sl-SI" sz="1400" baseline="0" dirty="0" smtClean="0">
                          <a:solidFill>
                            <a:schemeClr val="tx1"/>
                          </a:solidFill>
                          <a:latin typeface="Calibri" panose="020F0502020204030204" pitchFamily="34" charset="0"/>
                        </a:rPr>
                        <a:t>ponedeljek, 11.55 – 12. 40 </a:t>
                      </a:r>
                    </a:p>
                  </a:txBody>
                  <a:tcPr/>
                </a:tc>
              </a:tr>
              <a:tr h="350818">
                <a:tc>
                  <a:txBody>
                    <a:bodyPr/>
                    <a:lstStyle/>
                    <a:p>
                      <a:pPr algn="l"/>
                      <a:r>
                        <a:rPr lang="sl-SI" sz="1400" b="1" dirty="0" smtClean="0">
                          <a:latin typeface="Calibri" panose="020F0502020204030204" pitchFamily="34" charset="0"/>
                        </a:rPr>
                        <a:t>1.b</a:t>
                      </a:r>
                      <a:r>
                        <a:rPr lang="sl-SI" sz="1400" b="1" baseline="0" dirty="0" smtClean="0">
                          <a:latin typeface="Calibri" panose="020F0502020204030204" pitchFamily="34" charset="0"/>
                        </a:rPr>
                        <a:t> / 21</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Mateja Tomažinčič/ Nadja Jurca</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13</a:t>
                      </a:r>
                      <a:endParaRPr lang="sl-SI" sz="1400" dirty="0">
                        <a:solidFill>
                          <a:schemeClr val="tx1"/>
                        </a:solidFill>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ponedeljek, 11.55 – 12.40</a:t>
                      </a:r>
                    </a:p>
                  </a:txBody>
                  <a:tcPr/>
                </a:tc>
              </a:tr>
              <a:tr h="350818">
                <a:tc>
                  <a:txBody>
                    <a:bodyPr/>
                    <a:lstStyle/>
                    <a:p>
                      <a:pPr algn="l"/>
                      <a:r>
                        <a:rPr lang="sl-SI" sz="1400" b="1" dirty="0" smtClean="0">
                          <a:latin typeface="Calibri" panose="020F0502020204030204" pitchFamily="34" charset="0"/>
                        </a:rPr>
                        <a:t>1.c</a:t>
                      </a:r>
                      <a:r>
                        <a:rPr lang="sl-SI" sz="1400" b="1" baseline="0" dirty="0" smtClean="0">
                          <a:latin typeface="Calibri" panose="020F0502020204030204" pitchFamily="34" charset="0"/>
                        </a:rPr>
                        <a:t> / 23</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Vesna Mlakar Hor / Eva</a:t>
                      </a:r>
                      <a:r>
                        <a:rPr lang="sl-SI" sz="1400" baseline="0" dirty="0" smtClean="0">
                          <a:latin typeface="Calibri" panose="020F0502020204030204" pitchFamily="34" charset="0"/>
                        </a:rPr>
                        <a:t> Tomšič</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11/58</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11.55 – 12.40</a:t>
                      </a:r>
                    </a:p>
                  </a:txBody>
                  <a:tcPr/>
                </a:tc>
              </a:tr>
              <a:tr h="350818">
                <a:tc>
                  <a:txBody>
                    <a:bodyPr/>
                    <a:lstStyle/>
                    <a:p>
                      <a:pPr algn="l"/>
                      <a:r>
                        <a:rPr lang="sl-SI" sz="1400" b="1" dirty="0" smtClean="0">
                          <a:latin typeface="Calibri" panose="020F0502020204030204" pitchFamily="34" charset="0"/>
                        </a:rPr>
                        <a:t>2.a / 22</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Elizabeta</a:t>
                      </a:r>
                      <a:r>
                        <a:rPr lang="sl-SI" sz="1400" baseline="0" dirty="0" smtClean="0">
                          <a:latin typeface="Calibri" panose="020F0502020204030204" pitchFamily="34" charset="0"/>
                        </a:rPr>
                        <a:t> Kompara</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8</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sreda, 10.15 – 11.00</a:t>
                      </a:r>
                      <a:endParaRPr lang="sl-SI" sz="1400" dirty="0">
                        <a:solidFill>
                          <a:schemeClr val="tx1"/>
                        </a:solidFill>
                        <a:latin typeface="Calibri" panose="020F0502020204030204" pitchFamily="34" charset="0"/>
                      </a:endParaRPr>
                    </a:p>
                  </a:txBody>
                  <a:tcPr/>
                </a:tc>
              </a:tr>
              <a:tr h="3508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2.b / 24</a:t>
                      </a:r>
                    </a:p>
                  </a:txBody>
                  <a:tcPr/>
                </a:tc>
                <a:tc>
                  <a:txBody>
                    <a:bodyPr/>
                    <a:lstStyle/>
                    <a:p>
                      <a:pPr algn="l"/>
                      <a:r>
                        <a:rPr lang="sl-SI" sz="1400" dirty="0" smtClean="0">
                          <a:latin typeface="Calibri" panose="020F0502020204030204" pitchFamily="34" charset="0"/>
                        </a:rPr>
                        <a:t>Vladka Lavsegar</a:t>
                      </a:r>
                      <a:endParaRPr lang="sl-SI" sz="1400" dirty="0">
                        <a:latin typeface="Calibri" panose="020F0502020204030204" pitchFamily="34" charset="0"/>
                      </a:endParaRPr>
                    </a:p>
                  </a:txBody>
                  <a:tcPr/>
                </a:tc>
                <a:tc>
                  <a:txBody>
                    <a:bodyPr/>
                    <a:lstStyle/>
                    <a:p>
                      <a:pPr marL="0" algn="ctr" defTabSz="685800" rtl="0" eaLnBrk="1" latinLnBrk="0" hangingPunct="1"/>
                      <a:r>
                        <a:rPr lang="sl-SI" sz="1400" kern="1200" dirty="0" smtClean="0">
                          <a:latin typeface="Calibri" panose="020F0502020204030204" pitchFamily="34" charset="0"/>
                        </a:rPr>
                        <a:t>7</a:t>
                      </a:r>
                      <a:endParaRPr lang="sl-SI" sz="1400" kern="1200" dirty="0">
                        <a:solidFill>
                          <a:schemeClr val="tx1"/>
                        </a:solidFill>
                        <a:latin typeface="Calibri" panose="020F0502020204030204" pitchFamily="34" charset="0"/>
                        <a:ea typeface="+mn-ea"/>
                        <a:cs typeface="+mn-cs"/>
                      </a:endParaRPr>
                    </a:p>
                  </a:txBody>
                  <a:tcPr/>
                </a:tc>
                <a:tc>
                  <a:txBody>
                    <a:bodyPr/>
                    <a:lstStyle/>
                    <a:p>
                      <a:pPr algn="l"/>
                      <a:r>
                        <a:rPr lang="sl-SI" sz="1400" dirty="0" smtClean="0">
                          <a:solidFill>
                            <a:schemeClr val="tx1"/>
                          </a:solidFill>
                          <a:latin typeface="Calibri" panose="020F0502020204030204" pitchFamily="34" charset="0"/>
                        </a:rPr>
                        <a:t>sreda, 8.20 – 9.05</a:t>
                      </a:r>
                      <a:endParaRPr lang="sl-SI" sz="1400" dirty="0">
                        <a:solidFill>
                          <a:schemeClr val="tx1"/>
                        </a:solidFill>
                        <a:latin typeface="Calibri" panose="020F0502020204030204" pitchFamily="34" charset="0"/>
                      </a:endParaRPr>
                    </a:p>
                  </a:txBody>
                  <a:tcPr/>
                </a:tc>
              </a:tr>
              <a:tr h="3508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2.c / 23</a:t>
                      </a:r>
                    </a:p>
                  </a:txBody>
                  <a:tcPr/>
                </a:tc>
                <a:tc>
                  <a:txBody>
                    <a:bodyPr/>
                    <a:lstStyle/>
                    <a:p>
                      <a:pPr algn="l"/>
                      <a:r>
                        <a:rPr lang="sl-SI" sz="1400" dirty="0" smtClean="0">
                          <a:latin typeface="Calibri" panose="020F0502020204030204" pitchFamily="34" charset="0"/>
                        </a:rPr>
                        <a:t>Marija Škrlj</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14</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9.25 – 10.10</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3.a /  23</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Biljana Guša</a:t>
                      </a:r>
                      <a:endParaRPr lang="sl-SI" sz="1400" dirty="0">
                        <a:latin typeface="Calibri" panose="020F0502020204030204" pitchFamily="34" charset="0"/>
                      </a:endParaRPr>
                    </a:p>
                  </a:txBody>
                  <a:tcPr/>
                </a:tc>
                <a:tc>
                  <a:txBody>
                    <a:bodyPr/>
                    <a:lstStyle/>
                    <a:p>
                      <a:pPr algn="ctr"/>
                      <a:r>
                        <a:rPr lang="sl-SI" sz="1400" dirty="0" smtClean="0">
                          <a:solidFill>
                            <a:schemeClr val="dk1"/>
                          </a:solidFill>
                          <a:latin typeface="Calibri" panose="020F0502020204030204" pitchFamily="34" charset="0"/>
                        </a:rPr>
                        <a:t>9</a:t>
                      </a:r>
                      <a:endParaRPr lang="sl-SI" sz="1400" dirty="0">
                        <a:solidFill>
                          <a:srgbClr val="FF0000"/>
                        </a:solidFill>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petek, 9.10 – 9.55</a:t>
                      </a:r>
                    </a:p>
                  </a:txBody>
                  <a:tcPr/>
                </a:tc>
              </a:tr>
              <a:tr h="3508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3.b /  21</a:t>
                      </a:r>
                    </a:p>
                  </a:txBody>
                  <a:tcPr/>
                </a:tc>
                <a:tc>
                  <a:txBody>
                    <a:bodyPr/>
                    <a:lstStyle/>
                    <a:p>
                      <a:pPr algn="l"/>
                      <a:r>
                        <a:rPr lang="sl-SI" sz="1400" dirty="0" smtClean="0">
                          <a:latin typeface="Calibri" panose="020F0502020204030204" pitchFamily="34" charset="0"/>
                        </a:rPr>
                        <a:t>Milenka Požar</a:t>
                      </a:r>
                      <a:endParaRPr lang="sl-SI" sz="1400" dirty="0">
                        <a:latin typeface="Calibri" panose="020F0502020204030204" pitchFamily="34" charset="0"/>
                      </a:endParaRPr>
                    </a:p>
                  </a:txBody>
                  <a:tcPr/>
                </a:tc>
                <a:tc>
                  <a:txBody>
                    <a:bodyPr/>
                    <a:lstStyle/>
                    <a:p>
                      <a:pPr algn="ctr"/>
                      <a:r>
                        <a:rPr lang="sl-SI" sz="1400" dirty="0" smtClean="0">
                          <a:solidFill>
                            <a:schemeClr val="dk1"/>
                          </a:solidFill>
                          <a:latin typeface="Calibri" panose="020F0502020204030204" pitchFamily="34" charset="0"/>
                        </a:rPr>
                        <a:t>10</a:t>
                      </a:r>
                      <a:endParaRPr lang="sl-SI" sz="1400" dirty="0">
                        <a:solidFill>
                          <a:srgbClr val="FF0000"/>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8.20 – 9.05</a:t>
                      </a:r>
                      <a:endParaRPr lang="sl-SI" sz="1400" dirty="0">
                        <a:solidFill>
                          <a:schemeClr val="tx1"/>
                        </a:solidFill>
                        <a:latin typeface="Calibri" panose="020F0502020204030204" pitchFamily="34" charset="0"/>
                      </a:endParaRPr>
                    </a:p>
                  </a:txBody>
                  <a:tcPr/>
                </a:tc>
              </a:tr>
              <a:tr h="35081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3.c</a:t>
                      </a:r>
                      <a:r>
                        <a:rPr lang="sl-SI" sz="1400" b="1" baseline="0" dirty="0" smtClean="0">
                          <a:latin typeface="Calibri" panose="020F0502020204030204" pitchFamily="34" charset="0"/>
                        </a:rPr>
                        <a:t> / 23</a:t>
                      </a:r>
                      <a:endParaRPr lang="sl-SI" sz="1400" b="1" dirty="0" smtClean="0">
                        <a:latin typeface="Calibri" panose="020F0502020204030204" pitchFamily="34" charset="0"/>
                      </a:endParaRPr>
                    </a:p>
                  </a:txBody>
                  <a:tcPr/>
                </a:tc>
                <a:tc>
                  <a:txBody>
                    <a:bodyPr/>
                    <a:lstStyle/>
                    <a:p>
                      <a:pPr algn="l"/>
                      <a:r>
                        <a:rPr lang="sl-SI" sz="1400" dirty="0" smtClean="0">
                          <a:latin typeface="Calibri" panose="020F0502020204030204" pitchFamily="34" charset="0"/>
                        </a:rPr>
                        <a:t>Darija</a:t>
                      </a:r>
                      <a:r>
                        <a:rPr lang="sl-SI" sz="1400" baseline="0" dirty="0" smtClean="0">
                          <a:latin typeface="Calibri" panose="020F0502020204030204" pitchFamily="34" charset="0"/>
                        </a:rPr>
                        <a:t> Košir</a:t>
                      </a:r>
                      <a:endParaRPr lang="sl-SI" sz="1400" dirty="0">
                        <a:latin typeface="Calibri" panose="020F0502020204030204" pitchFamily="34" charset="0"/>
                      </a:endParaRPr>
                    </a:p>
                  </a:txBody>
                  <a:tcPr/>
                </a:tc>
                <a:tc>
                  <a:txBody>
                    <a:bodyPr/>
                    <a:lstStyle/>
                    <a:p>
                      <a:pPr algn="ctr"/>
                      <a:r>
                        <a:rPr lang="sl-SI" sz="1400" dirty="0" smtClean="0">
                          <a:solidFill>
                            <a:schemeClr val="dk1"/>
                          </a:solidFill>
                          <a:latin typeface="Calibri" panose="020F0502020204030204" pitchFamily="34" charset="0"/>
                        </a:rPr>
                        <a:t>6</a:t>
                      </a:r>
                      <a:endParaRPr lang="sl-SI" sz="1400" dirty="0">
                        <a:solidFill>
                          <a:srgbClr val="FF0000"/>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četrtek, 9.10</a:t>
                      </a:r>
                      <a:r>
                        <a:rPr lang="sl-SI" sz="1400" baseline="0" dirty="0" smtClean="0">
                          <a:solidFill>
                            <a:schemeClr val="tx1"/>
                          </a:solidFill>
                          <a:latin typeface="Calibri" panose="020F0502020204030204" pitchFamily="34" charset="0"/>
                        </a:rPr>
                        <a:t> – 9.55</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4.a /  23</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Kristina Živic</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5</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ponedeljek, 9.10 – 9.55</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4.b / 23</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Sonja Česnik</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3</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sreda, 11.55 – 12.40</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4.c/  22</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Andrej Filipčič</a:t>
                      </a:r>
                      <a:endParaRPr lang="sl-SI" sz="1400" dirty="0">
                        <a:latin typeface="Calibri" panose="020F0502020204030204" pitchFamily="34" charset="0"/>
                      </a:endParaRPr>
                    </a:p>
                  </a:txBody>
                  <a:tcPr/>
                </a:tc>
                <a:tc>
                  <a:txBody>
                    <a:bodyPr/>
                    <a:lstStyle/>
                    <a:p>
                      <a:pPr algn="ctr"/>
                      <a:r>
                        <a:rPr lang="sl-SI" sz="1400" dirty="0" smtClean="0">
                          <a:solidFill>
                            <a:schemeClr val="tx1"/>
                          </a:solidFill>
                          <a:latin typeface="Calibri" panose="020F0502020204030204" pitchFamily="34" charset="0"/>
                        </a:rPr>
                        <a:t>38/58</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četrtek, 11.05 – 11.50</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5.a / 24</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Tjaša Mahnič </a:t>
                      </a:r>
                    </a:p>
                  </a:txBody>
                  <a:tcPr/>
                </a:tc>
                <a:tc>
                  <a:txBody>
                    <a:bodyPr/>
                    <a:lstStyle/>
                    <a:p>
                      <a:pPr algn="ctr"/>
                      <a:r>
                        <a:rPr lang="sl-SI" sz="1400" dirty="0" smtClean="0">
                          <a:latin typeface="Calibri" panose="020F0502020204030204" pitchFamily="34" charset="0"/>
                        </a:rPr>
                        <a:t>37</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ponedeljek, 9.10</a:t>
                      </a:r>
                      <a:r>
                        <a:rPr lang="sl-SI" sz="1400" baseline="0" dirty="0" smtClean="0">
                          <a:solidFill>
                            <a:schemeClr val="tx1"/>
                          </a:solidFill>
                          <a:latin typeface="Calibri" panose="020F0502020204030204" pitchFamily="34" charset="0"/>
                        </a:rPr>
                        <a:t> – 9.55</a:t>
                      </a:r>
                      <a:endParaRPr lang="sl-SI" sz="1400" dirty="0">
                        <a:solidFill>
                          <a:schemeClr val="tx1"/>
                        </a:solidFill>
                        <a:latin typeface="Calibri" panose="020F0502020204030204" pitchFamily="34" charset="0"/>
                      </a:endParaRPr>
                    </a:p>
                  </a:txBody>
                  <a:tcPr/>
                </a:tc>
              </a:tr>
              <a:tr h="350818">
                <a:tc>
                  <a:txBody>
                    <a:bodyPr/>
                    <a:lstStyle/>
                    <a:p>
                      <a:pPr algn="l"/>
                      <a:r>
                        <a:rPr lang="sl-SI" sz="1400" b="1" dirty="0" smtClean="0">
                          <a:latin typeface="Calibri" panose="020F0502020204030204" pitchFamily="34" charset="0"/>
                        </a:rPr>
                        <a:t>5.b / 22</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Nevenka Trenta</a:t>
                      </a:r>
                      <a:endParaRPr lang="sl-SI" sz="1400" dirty="0">
                        <a:latin typeface="Calibri" panose="020F0502020204030204" pitchFamily="34" charset="0"/>
                      </a:endParaRPr>
                    </a:p>
                  </a:txBody>
                  <a:tcPr/>
                </a:tc>
                <a:tc>
                  <a:txBody>
                    <a:bodyPr/>
                    <a:lstStyle/>
                    <a:p>
                      <a:pPr algn="ctr"/>
                      <a:r>
                        <a:rPr lang="sl-SI" sz="1400" dirty="0" smtClean="0">
                          <a:solidFill>
                            <a:schemeClr val="dk1"/>
                          </a:solidFill>
                          <a:latin typeface="Calibri" panose="020F0502020204030204" pitchFamily="34" charset="0"/>
                        </a:rPr>
                        <a:t>16</a:t>
                      </a:r>
                      <a:endParaRPr lang="sl-SI" sz="1400" dirty="0">
                        <a:solidFill>
                          <a:schemeClr val="tx1"/>
                        </a:solidFill>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10.15 – 11.00</a:t>
                      </a:r>
                      <a:endParaRPr lang="sl-SI" sz="1400" dirty="0">
                        <a:solidFill>
                          <a:schemeClr val="tx1"/>
                        </a:solidFill>
                        <a:latin typeface="Calibri" panose="020F0502020204030204" pitchFamily="34" charset="0"/>
                      </a:endParaRPr>
                    </a:p>
                  </a:txBody>
                  <a:tcPr/>
                </a:tc>
              </a:tr>
            </a:tbl>
          </a:graphicData>
        </a:graphic>
      </p:graphicFrame>
      <p:pic>
        <p:nvPicPr>
          <p:cNvPr id="7" name="Picture 3" descr="C:\Users\msf9\AppData\Local\Microsoft\Windows\Temporary Internet Files\Content.IE5\G41TBH09\MC900300119[1].wmf"/>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8189051" y="623800"/>
            <a:ext cx="724241" cy="936948"/>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21</a:t>
            </a:fld>
            <a:endParaRPr lang="sl-SI"/>
          </a:p>
        </p:txBody>
      </p:sp>
      <p:sp>
        <p:nvSpPr>
          <p:cNvPr id="8" name="Naslov 1"/>
          <p:cNvSpPr txBox="1">
            <a:spLocks/>
          </p:cNvSpPr>
          <p:nvPr/>
        </p:nvSpPr>
        <p:spPr>
          <a:xfrm>
            <a:off x="1979712" y="6530007"/>
            <a:ext cx="2232248" cy="23646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sl-SI" sz="1000" dirty="0" smtClean="0">
                <a:latin typeface="Calibri" panose="020F0502020204030204" pitchFamily="34" charset="0"/>
              </a:rPr>
              <a:t>Op.: 58 – govorilnica za starše </a:t>
            </a:r>
            <a:endParaRPr lang="sl-SI" sz="1000" dirty="0">
              <a:latin typeface="Calibri" panose="020F0502020204030204" pitchFamily="34" charset="0"/>
            </a:endParaRPr>
          </a:p>
        </p:txBody>
      </p:sp>
    </p:spTree>
    <p:extLst>
      <p:ext uri="{BB962C8B-B14F-4D97-AF65-F5344CB8AC3E}">
        <p14:creationId xmlns:p14="http://schemas.microsoft.com/office/powerpoint/2010/main" val="18655301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957227311"/>
              </p:ext>
            </p:extLst>
          </p:nvPr>
        </p:nvGraphicFramePr>
        <p:xfrm>
          <a:off x="1057706" y="188641"/>
          <a:ext cx="7402726" cy="1440159"/>
        </p:xfrm>
        <a:graphic>
          <a:graphicData uri="http://schemas.openxmlformats.org/drawingml/2006/table">
            <a:tbl>
              <a:tblPr firstRow="1" bandRow="1">
                <a:tableStyleId>{5C22544A-7EE6-4342-B048-85BDC9FD1C3A}</a:tableStyleId>
              </a:tblPr>
              <a:tblGrid>
                <a:gridCol w="1117393"/>
                <a:gridCol w="3002993"/>
                <a:gridCol w="768207"/>
                <a:gridCol w="2514133"/>
              </a:tblGrid>
              <a:tr h="475617">
                <a:tc>
                  <a:txBody>
                    <a:bodyPr/>
                    <a:lstStyle/>
                    <a:p>
                      <a:r>
                        <a:rPr lang="sl-SI" sz="1400" b="1" dirty="0" smtClean="0">
                          <a:solidFill>
                            <a:schemeClr val="tx1"/>
                          </a:solidFill>
                          <a:latin typeface="Calibri" panose="020F0502020204030204" pitchFamily="34" charset="0"/>
                        </a:rPr>
                        <a:t>JV</a:t>
                      </a:r>
                      <a:r>
                        <a:rPr lang="sl-SI" sz="1400" b="1" baseline="0" dirty="0" smtClean="0">
                          <a:solidFill>
                            <a:schemeClr val="tx1"/>
                          </a:solidFill>
                          <a:latin typeface="Calibri" panose="020F0502020204030204" pitchFamily="34" charset="0"/>
                        </a:rPr>
                        <a:t> 1.r </a:t>
                      </a:r>
                      <a:endParaRPr lang="sl-SI" sz="1400" b="1" dirty="0">
                        <a:solidFill>
                          <a:srgbClr val="FF0000"/>
                        </a:solidFill>
                        <a:latin typeface="Calibri" panose="020F0502020204030204" pitchFamily="34" charset="0"/>
                      </a:endParaRPr>
                    </a:p>
                  </a:txBody>
                  <a:tcPr>
                    <a:solidFill>
                      <a:schemeClr val="accent6">
                        <a:lumMod val="20000"/>
                        <a:lumOff val="80000"/>
                      </a:schemeClr>
                    </a:solidFill>
                  </a:tcPr>
                </a:tc>
                <a:tc>
                  <a:txBody>
                    <a:bodyPr/>
                    <a:lstStyle/>
                    <a:p>
                      <a:r>
                        <a:rPr lang="sl-SI" sz="1400" b="0" dirty="0" smtClean="0">
                          <a:solidFill>
                            <a:schemeClr val="tx1"/>
                          </a:solidFill>
                          <a:latin typeface="Calibri" panose="020F0502020204030204" pitchFamily="34" charset="0"/>
                        </a:rPr>
                        <a:t>Eva Tomšič</a:t>
                      </a:r>
                      <a:endParaRPr lang="sl-SI" sz="1400" b="0" dirty="0">
                        <a:solidFill>
                          <a:schemeClr val="tx1"/>
                        </a:solidFill>
                        <a:latin typeface="Calibri" panose="020F0502020204030204" pitchFamily="34" charset="0"/>
                      </a:endParaRPr>
                    </a:p>
                  </a:txBody>
                  <a:tcPr>
                    <a:solidFill>
                      <a:schemeClr val="accent6">
                        <a:lumMod val="20000"/>
                        <a:lumOff val="80000"/>
                      </a:schemeClr>
                    </a:solidFill>
                  </a:tcPr>
                </a:tc>
                <a:tc>
                  <a:txBody>
                    <a:bodyPr/>
                    <a:lstStyle/>
                    <a:p>
                      <a:pPr algn="ctr"/>
                      <a:r>
                        <a:rPr lang="sl-SI" sz="1400" b="0" smtClean="0">
                          <a:solidFill>
                            <a:schemeClr val="tx1"/>
                          </a:solidFill>
                          <a:latin typeface="Calibri" panose="020F0502020204030204" pitchFamily="34" charset="0"/>
                        </a:rPr>
                        <a:t>13</a:t>
                      </a:r>
                      <a:endParaRPr lang="sl-SI" sz="1400" b="0" dirty="0">
                        <a:solidFill>
                          <a:schemeClr val="tx1"/>
                        </a:solidFill>
                        <a:latin typeface="Calibri" panose="020F0502020204030204" pitchFamily="34" charset="0"/>
                      </a:endParaRPr>
                    </a:p>
                  </a:txBody>
                  <a:tcPr>
                    <a:solidFill>
                      <a:schemeClr val="accent6">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0" dirty="0" smtClean="0">
                          <a:solidFill>
                            <a:schemeClr val="tx1"/>
                          </a:solidFill>
                          <a:latin typeface="Calibri" panose="020F0502020204030204" pitchFamily="34" charset="0"/>
                        </a:rPr>
                        <a:t>torek, 11.05-11.50</a:t>
                      </a:r>
                    </a:p>
                  </a:txBody>
                  <a:tcPr>
                    <a:solidFill>
                      <a:schemeClr val="accent6">
                        <a:lumMod val="20000"/>
                        <a:lumOff val="80000"/>
                      </a:schemeClr>
                    </a:solidFill>
                  </a:tcPr>
                </a:tc>
              </a:tr>
              <a:tr h="488925">
                <a:tc>
                  <a:txBody>
                    <a:bodyPr/>
                    <a:lstStyle/>
                    <a:p>
                      <a:r>
                        <a:rPr lang="sl-SI" sz="1400" b="1" dirty="0" smtClean="0">
                          <a:solidFill>
                            <a:schemeClr val="tx1"/>
                          </a:solidFill>
                          <a:latin typeface="Calibri" panose="020F0502020204030204" pitchFamily="34" charset="0"/>
                        </a:rPr>
                        <a:t>JV</a:t>
                      </a:r>
                      <a:r>
                        <a:rPr lang="sl-SI" sz="1400" b="1" baseline="0" dirty="0" smtClean="0">
                          <a:solidFill>
                            <a:schemeClr val="tx1"/>
                          </a:solidFill>
                          <a:latin typeface="Calibri" panose="020F0502020204030204" pitchFamily="34" charset="0"/>
                        </a:rPr>
                        <a:t> 2.r </a:t>
                      </a:r>
                      <a:endParaRPr lang="sl-SI" sz="1400" b="1" dirty="0">
                        <a:solidFill>
                          <a:srgbClr val="FF0000"/>
                        </a:solidFill>
                        <a:latin typeface="Calibri" panose="020F0502020204030204" pitchFamily="34" charset="0"/>
                      </a:endParaRPr>
                    </a:p>
                  </a:txBody>
                  <a:tcPr>
                    <a:solidFill>
                      <a:schemeClr val="accent6">
                        <a:lumMod val="40000"/>
                        <a:lumOff val="60000"/>
                      </a:schemeClr>
                    </a:solidFill>
                  </a:tcPr>
                </a:tc>
                <a:tc>
                  <a:txBody>
                    <a:bodyPr/>
                    <a:lstStyle/>
                    <a:p>
                      <a:r>
                        <a:rPr lang="sl-SI" sz="1400" dirty="0" smtClean="0">
                          <a:latin typeface="Calibri" panose="020F0502020204030204" pitchFamily="34" charset="0"/>
                        </a:rPr>
                        <a:t>učiteljice 1 – 4. r</a:t>
                      </a:r>
                      <a:endParaRPr lang="sl-SI" sz="1400" dirty="0">
                        <a:latin typeface="Calibri" panose="020F0502020204030204" pitchFamily="34" charset="0"/>
                      </a:endParaRPr>
                    </a:p>
                  </a:txBody>
                  <a:tcPr>
                    <a:solidFill>
                      <a:schemeClr val="accent6">
                        <a:lumMod val="40000"/>
                        <a:lumOff val="60000"/>
                      </a:schemeClr>
                    </a:solidFill>
                  </a:tcPr>
                </a:tc>
                <a:tc>
                  <a:txBody>
                    <a:bodyPr/>
                    <a:lstStyle/>
                    <a:p>
                      <a:pPr algn="ctr"/>
                      <a:r>
                        <a:rPr lang="sl-SI" sz="1400" dirty="0" smtClean="0">
                          <a:latin typeface="Calibri" panose="020F0502020204030204" pitchFamily="34" charset="0"/>
                        </a:rPr>
                        <a:t>7,</a:t>
                      </a:r>
                      <a:r>
                        <a:rPr lang="sl-SI" sz="1400" baseline="0" dirty="0" smtClean="0">
                          <a:latin typeface="Calibri" panose="020F0502020204030204" pitchFamily="34" charset="0"/>
                        </a:rPr>
                        <a:t> 8</a:t>
                      </a:r>
                      <a:endParaRPr lang="sl-SI" sz="1400" dirty="0">
                        <a:latin typeface="Calibri" panose="020F0502020204030204" pitchFamily="34" charset="0"/>
                      </a:endParaRPr>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glej RU razrednikov </a:t>
                      </a:r>
                    </a:p>
                  </a:txBody>
                  <a:tcPr>
                    <a:solidFill>
                      <a:schemeClr val="accent6">
                        <a:lumMod val="40000"/>
                        <a:lumOff val="60000"/>
                      </a:schemeClr>
                    </a:solidFill>
                  </a:tcPr>
                </a:tc>
              </a:tr>
              <a:tr h="4756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latin typeface="Calibri" panose="020F0502020204030204" pitchFamily="34" charset="0"/>
                        </a:rPr>
                        <a:t>JV</a:t>
                      </a:r>
                      <a:r>
                        <a:rPr lang="sl-SI" sz="1400" b="1" baseline="0" dirty="0" smtClean="0">
                          <a:solidFill>
                            <a:schemeClr val="tx1"/>
                          </a:solidFill>
                          <a:latin typeface="Calibri" panose="020F0502020204030204" pitchFamily="34" charset="0"/>
                        </a:rPr>
                        <a:t> 3.r  </a:t>
                      </a:r>
                      <a:endParaRPr lang="sl-SI" sz="1400" b="1" dirty="0" smtClean="0">
                        <a:solidFill>
                          <a:srgbClr val="FF0000"/>
                        </a:solidFill>
                        <a:latin typeface="Calibri" panose="020F0502020204030204" pitchFamily="34" charset="0"/>
                      </a:endParaRPr>
                    </a:p>
                  </a:txBody>
                  <a:tcPr>
                    <a:solidFill>
                      <a:schemeClr val="accent6">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učiteljice 1 – 4. r</a:t>
                      </a:r>
                    </a:p>
                  </a:txBody>
                  <a:tcPr>
                    <a:solidFill>
                      <a:schemeClr val="accent6">
                        <a:lumMod val="20000"/>
                        <a:lumOff val="80000"/>
                      </a:schemeClr>
                    </a:solidFill>
                  </a:tcPr>
                </a:tc>
                <a:tc>
                  <a:txBody>
                    <a:bodyPr/>
                    <a:lstStyle/>
                    <a:p>
                      <a:pPr algn="ctr"/>
                      <a:r>
                        <a:rPr lang="sl-SI" sz="1400" dirty="0" smtClean="0">
                          <a:latin typeface="Calibri" panose="020F0502020204030204" pitchFamily="34" charset="0"/>
                        </a:rPr>
                        <a:t>7, 8</a:t>
                      </a:r>
                      <a:endParaRPr lang="sl-SI" sz="1400" dirty="0">
                        <a:latin typeface="Calibri" panose="020F0502020204030204" pitchFamily="34" charset="0"/>
                      </a:endParaRPr>
                    </a:p>
                  </a:txBody>
                  <a:tcPr>
                    <a:solidFill>
                      <a:schemeClr val="accent6">
                        <a:lumMod val="20000"/>
                        <a:lumOff val="80000"/>
                      </a:schemeClr>
                    </a:solidFill>
                  </a:tcPr>
                </a:tc>
                <a:tc>
                  <a:txBody>
                    <a:bodyPr/>
                    <a:lstStyle/>
                    <a:p>
                      <a:r>
                        <a:rPr lang="sl-SI" sz="1400" dirty="0" smtClean="0">
                          <a:solidFill>
                            <a:schemeClr val="tx1"/>
                          </a:solidFill>
                          <a:latin typeface="Calibri" panose="020F0502020204030204" pitchFamily="34" charset="0"/>
                        </a:rPr>
                        <a:t>glej RU razrednikov </a:t>
                      </a:r>
                      <a:endParaRPr lang="sl-SI" sz="1400" dirty="0">
                        <a:solidFill>
                          <a:schemeClr val="tx1"/>
                        </a:solidFill>
                        <a:latin typeface="Calibri" panose="020F0502020204030204" pitchFamily="34" charset="0"/>
                      </a:endParaRPr>
                    </a:p>
                  </a:txBody>
                  <a:tcPr>
                    <a:solidFill>
                      <a:schemeClr val="accent6">
                        <a:lumMod val="20000"/>
                        <a:lumOff val="8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475646417"/>
              </p:ext>
            </p:extLst>
          </p:nvPr>
        </p:nvGraphicFramePr>
        <p:xfrm>
          <a:off x="1054524" y="1772817"/>
          <a:ext cx="7402726" cy="4968666"/>
        </p:xfrm>
        <a:graphic>
          <a:graphicData uri="http://schemas.openxmlformats.org/drawingml/2006/table">
            <a:tbl>
              <a:tblPr firstRow="1" bandRow="1">
                <a:tableStyleId>{5C22544A-7EE6-4342-B048-85BDC9FD1C3A}</a:tableStyleId>
              </a:tblPr>
              <a:tblGrid>
                <a:gridCol w="1117393"/>
                <a:gridCol w="3002993"/>
                <a:gridCol w="768207"/>
                <a:gridCol w="2514133"/>
              </a:tblGrid>
              <a:tr h="503736">
                <a:tc>
                  <a:txBody>
                    <a:bodyPr/>
                    <a:lstStyle/>
                    <a:p>
                      <a:r>
                        <a:rPr lang="sl-SI" sz="1400" b="1" dirty="0" smtClean="0">
                          <a:solidFill>
                            <a:schemeClr val="tx1"/>
                          </a:solidFill>
                        </a:rPr>
                        <a:t>PB 1.r  </a:t>
                      </a:r>
                    </a:p>
                    <a:p>
                      <a:r>
                        <a:rPr lang="sl-SI" sz="1000" b="0" dirty="0" smtClean="0">
                          <a:solidFill>
                            <a:schemeClr val="tx1"/>
                          </a:solidFill>
                        </a:rPr>
                        <a:t>1. skupina</a:t>
                      </a:r>
                      <a:endParaRPr lang="sl-SI" sz="1000" b="0" dirty="0">
                        <a:solidFill>
                          <a:schemeClr val="tx1"/>
                        </a:solidFill>
                      </a:endParaRPr>
                    </a:p>
                  </a:txBody>
                  <a:tcPr>
                    <a:solidFill>
                      <a:schemeClr val="accent6">
                        <a:lumMod val="20000"/>
                        <a:lumOff val="80000"/>
                      </a:schemeClr>
                    </a:solidFill>
                  </a:tcPr>
                </a:tc>
                <a:tc>
                  <a:txBody>
                    <a:bodyPr/>
                    <a:lstStyle/>
                    <a:p>
                      <a:r>
                        <a:rPr lang="sl-SI" sz="1400" b="0" dirty="0" smtClean="0">
                          <a:solidFill>
                            <a:schemeClr val="tx1"/>
                          </a:solidFill>
                        </a:rPr>
                        <a:t>Andreja</a:t>
                      </a:r>
                      <a:r>
                        <a:rPr lang="sl-SI" sz="1400" b="0" baseline="0" dirty="0" smtClean="0">
                          <a:solidFill>
                            <a:schemeClr val="tx1"/>
                          </a:solidFill>
                        </a:rPr>
                        <a:t> Penko, Eva Tomšič</a:t>
                      </a:r>
                      <a:endParaRPr lang="sl-SI" sz="1400" b="0" dirty="0">
                        <a:solidFill>
                          <a:schemeClr val="tx1"/>
                        </a:solidFill>
                      </a:endParaRPr>
                    </a:p>
                  </a:txBody>
                  <a:tcPr>
                    <a:solidFill>
                      <a:schemeClr val="accent6">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12</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kab. RS</a:t>
                      </a:r>
                    </a:p>
                  </a:txBody>
                  <a:tcPr>
                    <a:solidFill>
                      <a:schemeClr val="accent6">
                        <a:lumMod val="20000"/>
                        <a:lumOff val="80000"/>
                      </a:schemeClr>
                    </a:solidFill>
                  </a:tcPr>
                </a:tc>
                <a:tc>
                  <a:txBody>
                    <a:bodyPr/>
                    <a:lstStyle/>
                    <a:p>
                      <a:r>
                        <a:rPr lang="sl-SI" sz="1400" b="0" i="0" u="none" strike="noStrike" kern="1200" dirty="0" smtClean="0">
                          <a:solidFill>
                            <a:schemeClr val="tx1"/>
                          </a:solidFill>
                          <a:effectLst/>
                          <a:latin typeface="+mn-lt"/>
                          <a:ea typeface="+mn-ea"/>
                          <a:cs typeface="+mn-cs"/>
                        </a:rPr>
                        <a:t>petek,</a:t>
                      </a:r>
                      <a:r>
                        <a:rPr lang="sl-SI" sz="1400" b="0" i="0" u="none" strike="noStrike" kern="1200" baseline="0" dirty="0" smtClean="0">
                          <a:solidFill>
                            <a:schemeClr val="tx1"/>
                          </a:solidFill>
                          <a:effectLst/>
                          <a:latin typeface="+mn-lt"/>
                          <a:ea typeface="+mn-ea"/>
                          <a:cs typeface="+mn-cs"/>
                        </a:rPr>
                        <a:t> </a:t>
                      </a:r>
                      <a:r>
                        <a:rPr lang="sl-SI" sz="1400" b="0" i="0" u="none" strike="noStrike" kern="1200" dirty="0" smtClean="0">
                          <a:solidFill>
                            <a:schemeClr val="tx1"/>
                          </a:solidFill>
                          <a:effectLst/>
                          <a:latin typeface="+mn-lt"/>
                          <a:ea typeface="+mn-ea"/>
                          <a:cs typeface="+mn-cs"/>
                        </a:rPr>
                        <a:t>11.05 - 11.50</a:t>
                      </a:r>
                      <a:endParaRPr lang="sl-SI" sz="1400" b="0" dirty="0">
                        <a:solidFill>
                          <a:schemeClr val="tx1"/>
                        </a:solidFill>
                      </a:endParaRPr>
                    </a:p>
                  </a:txBody>
                  <a:tcPr>
                    <a:solidFill>
                      <a:schemeClr val="accent6">
                        <a:lumMod val="20000"/>
                        <a:lumOff val="80000"/>
                      </a:schemeClr>
                    </a:solidFill>
                  </a:tcPr>
                </a:tc>
              </a:tr>
              <a:tr h="50373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1.r </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2. skupina</a:t>
                      </a:r>
                    </a:p>
                  </a:txBody>
                  <a:tcPr>
                    <a:solidFill>
                      <a:schemeClr val="accent6">
                        <a:lumMod val="40000"/>
                        <a:lumOff val="60000"/>
                      </a:schemeClr>
                    </a:solidFill>
                  </a:tcPr>
                </a:tc>
                <a:tc>
                  <a:txBody>
                    <a:bodyPr/>
                    <a:lstStyle/>
                    <a:p>
                      <a:r>
                        <a:rPr lang="sl-SI" sz="1400" dirty="0" smtClean="0"/>
                        <a:t>Rebeka Centa</a:t>
                      </a:r>
                      <a:endParaRPr lang="sl-SI" sz="1400" dirty="0"/>
                    </a:p>
                  </a:txBody>
                  <a:tcPr>
                    <a:solidFill>
                      <a:schemeClr val="accent6">
                        <a:lumMod val="40000"/>
                        <a:lumOff val="60000"/>
                      </a:schemeClr>
                    </a:solidFill>
                  </a:tcPr>
                </a:tc>
                <a:tc>
                  <a:txBody>
                    <a:bodyPr/>
                    <a:lstStyle/>
                    <a:p>
                      <a:pPr algn="ctr"/>
                      <a:r>
                        <a:rPr lang="sl-SI" sz="1400" dirty="0" smtClean="0"/>
                        <a:t>11</a:t>
                      </a:r>
                    </a:p>
                    <a:p>
                      <a:pPr algn="ctr"/>
                      <a:r>
                        <a:rPr lang="sl-SI" sz="1400" dirty="0" smtClean="0"/>
                        <a:t>kab. RS</a:t>
                      </a:r>
                      <a:endParaRPr lang="sl-SI" sz="1400" dirty="0"/>
                    </a:p>
                  </a:txBody>
                  <a:tcPr>
                    <a:solidFill>
                      <a:schemeClr val="accent6">
                        <a:lumMod val="40000"/>
                        <a:lumOff val="60000"/>
                      </a:schemeClr>
                    </a:solidFill>
                  </a:tcPr>
                </a:tc>
                <a:tc>
                  <a:txBody>
                    <a:bodyPr/>
                    <a:lstStyle/>
                    <a:p>
                      <a:r>
                        <a:rPr lang="sl-SI" sz="1400" dirty="0" smtClean="0">
                          <a:solidFill>
                            <a:schemeClr val="tx1"/>
                          </a:solidFill>
                        </a:rPr>
                        <a:t>sreda, 11.05 – 11.50</a:t>
                      </a:r>
                      <a:endParaRPr lang="sl-SI" sz="1400" dirty="0">
                        <a:solidFill>
                          <a:schemeClr val="tx1"/>
                        </a:solidFill>
                      </a:endParaRPr>
                    </a:p>
                  </a:txBody>
                  <a:tcPr>
                    <a:solidFill>
                      <a:schemeClr val="accent6">
                        <a:lumMod val="40000"/>
                        <a:lumOff val="60000"/>
                      </a:schemeClr>
                    </a:solidFill>
                  </a:tcPr>
                </a:tc>
              </a:tr>
              <a:tr h="50373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2.r </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3. skupina</a:t>
                      </a:r>
                    </a:p>
                  </a:txBody>
                  <a:tcPr>
                    <a:solidFill>
                      <a:schemeClr val="accent6">
                        <a:lumMod val="20000"/>
                        <a:lumOff val="80000"/>
                      </a:schemeClr>
                    </a:solidFill>
                  </a:tcPr>
                </a:tc>
                <a:tc>
                  <a:txBody>
                    <a:bodyPr/>
                    <a:lstStyle/>
                    <a:p>
                      <a:r>
                        <a:rPr lang="sl-SI" sz="1400" dirty="0" smtClean="0"/>
                        <a:t>Suzana Morel</a:t>
                      </a:r>
                      <a:endParaRPr lang="sl-SI" sz="1400" dirty="0"/>
                    </a:p>
                  </a:txBody>
                  <a:tcPr>
                    <a:solidFill>
                      <a:schemeClr val="accent6">
                        <a:lumMod val="20000"/>
                        <a:lumOff val="8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8</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kab. RS</a:t>
                      </a:r>
                      <a:endParaRPr kumimoji="0" lang="sl-SI" sz="1400" b="0" i="0" u="none" strike="noStrike" kern="1200" cap="none" spc="0" normalizeH="0" baseline="0" noProof="0" dirty="0">
                        <a:ln>
                          <a:noFill/>
                        </a:ln>
                        <a:solidFill>
                          <a:prstClr val="black"/>
                        </a:solidFill>
                        <a:effectLst/>
                        <a:uLnTx/>
                        <a:uFillTx/>
                        <a:latin typeface="+mn-lt"/>
                      </a:endParaRPr>
                    </a:p>
                  </a:txBody>
                  <a:tcPr>
                    <a:solidFill>
                      <a:schemeClr val="accent6">
                        <a:lumMod val="20000"/>
                        <a:lumOff val="80000"/>
                      </a:schemeClr>
                    </a:solidFill>
                  </a:tcPr>
                </a:tc>
                <a:tc>
                  <a:txBody>
                    <a:bodyPr/>
                    <a:lstStyle/>
                    <a:p>
                      <a:r>
                        <a:rPr lang="sl-SI" sz="1400" dirty="0" smtClean="0">
                          <a:solidFill>
                            <a:schemeClr val="tx1"/>
                          </a:solidFill>
                        </a:rPr>
                        <a:t>petek, 11.05 – 11.50</a:t>
                      </a:r>
                      <a:endParaRPr lang="sl-SI" sz="1400" dirty="0">
                        <a:solidFill>
                          <a:schemeClr val="tx1"/>
                        </a:solidFill>
                      </a:endParaRPr>
                    </a:p>
                  </a:txBody>
                  <a:tcPr>
                    <a:solidFill>
                      <a:schemeClr val="accent6">
                        <a:lumMod val="20000"/>
                        <a:lumOff val="80000"/>
                      </a:schemeClr>
                    </a:solidFill>
                  </a:tcPr>
                </a:tc>
              </a:tr>
              <a:tr h="50373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2.r </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4. skupina</a:t>
                      </a:r>
                    </a:p>
                  </a:txBody>
                  <a:tcPr>
                    <a:solidFill>
                      <a:schemeClr val="accent6">
                        <a:lumMod val="40000"/>
                        <a:lumOff val="60000"/>
                      </a:schemeClr>
                    </a:solidFill>
                  </a:tcPr>
                </a:tc>
                <a:tc>
                  <a:txBody>
                    <a:bodyPr/>
                    <a:lstStyle/>
                    <a:p>
                      <a:r>
                        <a:rPr lang="sl-SI" sz="1400" dirty="0" smtClean="0"/>
                        <a:t>Greta Jadrič</a:t>
                      </a:r>
                      <a:endParaRPr lang="sl-SI" sz="1400" dirty="0"/>
                    </a:p>
                  </a:txBody>
                  <a:tcPr>
                    <a:solidFill>
                      <a:schemeClr val="accent6">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14</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kab. RS</a:t>
                      </a:r>
                      <a:endParaRPr kumimoji="0" lang="sl-SI" sz="1400" b="0" i="0" u="none" strike="noStrike" kern="1200" cap="none" spc="0" normalizeH="0" baseline="0" noProof="0" dirty="0">
                        <a:ln>
                          <a:noFill/>
                        </a:ln>
                        <a:solidFill>
                          <a:prstClr val="black"/>
                        </a:solidFill>
                        <a:effectLst/>
                        <a:uLnTx/>
                        <a:uFillTx/>
                        <a:latin typeface="+mn-lt"/>
                      </a:endParaRPr>
                    </a:p>
                  </a:txBody>
                  <a:tcPr>
                    <a:solidFill>
                      <a:schemeClr val="accent6">
                        <a:lumMod val="40000"/>
                        <a:lumOff val="60000"/>
                      </a:schemeClr>
                    </a:solidFill>
                  </a:tcPr>
                </a:tc>
                <a:tc>
                  <a:txBody>
                    <a:bodyPr/>
                    <a:lstStyle/>
                    <a:p>
                      <a:r>
                        <a:rPr lang="sl-SI" sz="1400" dirty="0" smtClean="0">
                          <a:solidFill>
                            <a:schemeClr val="tx1"/>
                          </a:solidFill>
                        </a:rPr>
                        <a:t>petek, 11.05 – 11.50</a:t>
                      </a:r>
                      <a:endParaRPr lang="sl-SI" sz="1400" dirty="0">
                        <a:solidFill>
                          <a:schemeClr val="tx1"/>
                        </a:solidFill>
                      </a:endParaRPr>
                    </a:p>
                  </a:txBody>
                  <a:tcPr>
                    <a:solidFill>
                      <a:schemeClr val="accent6">
                        <a:lumMod val="40000"/>
                        <a:lumOff val="60000"/>
                      </a:schemeClr>
                    </a:solidFill>
                  </a:tcPr>
                </a:tc>
              </a:tr>
              <a:tr h="46162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2.r </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5. skupina</a:t>
                      </a:r>
                    </a:p>
                  </a:txBody>
                  <a:tcPr>
                    <a:solidFill>
                      <a:schemeClr val="accent6">
                        <a:lumMod val="40000"/>
                        <a:lumOff val="60000"/>
                      </a:schemeClr>
                    </a:solidFill>
                  </a:tcPr>
                </a:tc>
                <a:tc>
                  <a:txBody>
                    <a:bodyPr/>
                    <a:lstStyle/>
                    <a:p>
                      <a:r>
                        <a:rPr lang="sl-SI" sz="1400" dirty="0" smtClean="0"/>
                        <a:t>Maja</a:t>
                      </a:r>
                      <a:r>
                        <a:rPr lang="sl-SI" sz="1400" baseline="0" dirty="0" smtClean="0"/>
                        <a:t> Širca</a:t>
                      </a:r>
                      <a:endParaRPr lang="sl-SI" sz="1400" dirty="0"/>
                    </a:p>
                  </a:txBody>
                  <a:tcPr>
                    <a:solidFill>
                      <a:schemeClr val="accent6">
                        <a:lumMod val="40000"/>
                        <a:lumOff val="60000"/>
                      </a:schemeClr>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sl-SI" sz="1400" b="0" i="0" u="none" strike="noStrike" kern="1200" cap="none" spc="0" normalizeH="0" baseline="0" noProof="0" dirty="0" smtClean="0">
                          <a:ln>
                            <a:noFill/>
                          </a:ln>
                          <a:solidFill>
                            <a:prstClr val="black"/>
                          </a:solidFill>
                          <a:effectLst/>
                          <a:uLnTx/>
                          <a:uFillTx/>
                          <a:latin typeface="+mn-lt"/>
                        </a:rPr>
                        <a:t>8</a:t>
                      </a:r>
                      <a:endParaRPr kumimoji="0" lang="sl-SI" sz="1400" b="0" i="0" u="none" strike="noStrike" kern="1200" cap="none" spc="0" normalizeH="0" baseline="0" noProof="0" dirty="0">
                        <a:ln>
                          <a:noFill/>
                        </a:ln>
                        <a:solidFill>
                          <a:prstClr val="black"/>
                        </a:solidFill>
                        <a:effectLst/>
                        <a:uLnTx/>
                        <a:uFillTx/>
                        <a:latin typeface="+mn-lt"/>
                      </a:endParaRPr>
                    </a:p>
                  </a:txBody>
                  <a:tcPr>
                    <a:solidFill>
                      <a:schemeClr val="accent6">
                        <a:lumMod val="40000"/>
                        <a:lumOff val="60000"/>
                      </a:schemeClr>
                    </a:solidFill>
                  </a:tcPr>
                </a:tc>
                <a:tc>
                  <a:txBody>
                    <a:bodyPr/>
                    <a:lstStyle/>
                    <a:p>
                      <a:r>
                        <a:rPr lang="sl-SI" sz="1400" dirty="0" smtClean="0">
                          <a:solidFill>
                            <a:schemeClr val="tx1"/>
                          </a:solidFill>
                        </a:rPr>
                        <a:t>torek, 11.05 – 11.50</a:t>
                      </a:r>
                      <a:endParaRPr lang="sl-SI" sz="1400" dirty="0">
                        <a:solidFill>
                          <a:schemeClr val="tx1"/>
                        </a:solidFill>
                      </a:endParaRPr>
                    </a:p>
                  </a:txBody>
                  <a:tcPr>
                    <a:solidFill>
                      <a:schemeClr val="accent6">
                        <a:lumMod val="40000"/>
                        <a:lumOff val="60000"/>
                      </a:schemeClr>
                    </a:solidFill>
                  </a:tcPr>
                </a:tc>
              </a:tr>
              <a:tr h="461623">
                <a:tc>
                  <a:txBody>
                    <a:bodyPr/>
                    <a:lstStyle/>
                    <a:p>
                      <a:r>
                        <a:rPr lang="sl-SI" sz="1400" b="1" dirty="0" smtClean="0">
                          <a:solidFill>
                            <a:schemeClr val="tx1"/>
                          </a:solidFill>
                        </a:rPr>
                        <a:t>PB 3.r </a:t>
                      </a:r>
                    </a:p>
                    <a:p>
                      <a:pPr marL="0" algn="l" defTabSz="457200" rtl="0" eaLnBrk="1" latinLnBrk="0" hangingPunct="1"/>
                      <a:r>
                        <a:rPr lang="sl-SI" sz="1000" b="0" kern="1200" dirty="0" smtClean="0">
                          <a:solidFill>
                            <a:schemeClr val="tx1"/>
                          </a:solidFill>
                          <a:latin typeface="+mn-lt"/>
                          <a:ea typeface="+mn-ea"/>
                          <a:cs typeface="+mn-cs"/>
                        </a:rPr>
                        <a:t>6. skupina</a:t>
                      </a:r>
                      <a:endParaRPr lang="sl-SI" sz="1000" b="0" kern="1200" dirty="0">
                        <a:solidFill>
                          <a:schemeClr val="tx1"/>
                        </a:solidFill>
                        <a:latin typeface="+mn-lt"/>
                        <a:ea typeface="+mn-ea"/>
                        <a:cs typeface="+mn-cs"/>
                      </a:endParaRPr>
                    </a:p>
                  </a:txBody>
                  <a:tcPr>
                    <a:solidFill>
                      <a:schemeClr val="accent6">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400" dirty="0" smtClean="0"/>
                        <a:t>Tjaša Mahnič</a:t>
                      </a:r>
                    </a:p>
                  </a:txBody>
                  <a:tcPr>
                    <a:solidFill>
                      <a:schemeClr val="accent6">
                        <a:lumMod val="20000"/>
                        <a:lumOff val="80000"/>
                      </a:schemeClr>
                    </a:solidFill>
                  </a:tcPr>
                </a:tc>
                <a:tc>
                  <a:txBody>
                    <a:bodyPr/>
                    <a:lstStyle/>
                    <a:p>
                      <a:pPr algn="ctr"/>
                      <a:r>
                        <a:rPr lang="sl-SI" sz="1400" dirty="0" smtClean="0"/>
                        <a:t>10</a:t>
                      </a:r>
                      <a:endParaRPr lang="sl-SI" sz="1400" dirty="0"/>
                    </a:p>
                  </a:txBody>
                  <a:tcPr>
                    <a:solidFill>
                      <a:schemeClr val="accent6">
                        <a:lumMod val="20000"/>
                        <a:lumOff val="80000"/>
                      </a:schemeClr>
                    </a:solidFill>
                  </a:tcPr>
                </a:tc>
                <a:tc>
                  <a:txBody>
                    <a:bodyPr/>
                    <a:lstStyle/>
                    <a:p>
                      <a:r>
                        <a:rPr lang="sl-SI" sz="1400" dirty="0" smtClean="0">
                          <a:solidFill>
                            <a:schemeClr val="tx1"/>
                          </a:solidFill>
                        </a:rPr>
                        <a:t>ponedeljek, 9.10 – 10.55</a:t>
                      </a:r>
                      <a:endParaRPr lang="sl-SI" sz="1400" dirty="0">
                        <a:solidFill>
                          <a:schemeClr val="tx1"/>
                        </a:solidFill>
                      </a:endParaRPr>
                    </a:p>
                  </a:txBody>
                  <a:tcPr>
                    <a:solidFill>
                      <a:schemeClr val="accent6">
                        <a:lumMod val="20000"/>
                        <a:lumOff val="80000"/>
                      </a:schemeClr>
                    </a:solidFill>
                  </a:tcPr>
                </a:tc>
              </a:tr>
              <a:tr h="46162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3.r </a:t>
                      </a:r>
                      <a:endParaRPr lang="sl-SI" sz="1200" b="0" kern="1200" dirty="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7. skupina</a:t>
                      </a:r>
                    </a:p>
                  </a:txBody>
                  <a:tcPr>
                    <a:solidFill>
                      <a:schemeClr val="accent6">
                        <a:lumMod val="40000"/>
                        <a:lumOff val="60000"/>
                      </a:schemeClr>
                    </a:solidFill>
                  </a:tcPr>
                </a:tc>
                <a:tc>
                  <a:txBody>
                    <a:bodyPr/>
                    <a:lstStyle/>
                    <a:p>
                      <a:r>
                        <a:rPr lang="sl-SI" sz="1400" dirty="0" smtClean="0"/>
                        <a:t>Nina Strohsack</a:t>
                      </a:r>
                      <a:endParaRPr lang="sl-SI" sz="1400" dirty="0"/>
                    </a:p>
                  </a:txBody>
                  <a:tcPr>
                    <a:solidFill>
                      <a:schemeClr val="accent6">
                        <a:lumMod val="40000"/>
                        <a:lumOff val="60000"/>
                      </a:schemeClr>
                    </a:solidFill>
                  </a:tcPr>
                </a:tc>
                <a:tc>
                  <a:txBody>
                    <a:bodyPr/>
                    <a:lstStyle/>
                    <a:p>
                      <a:pPr algn="ctr"/>
                      <a:r>
                        <a:rPr lang="sl-SI" sz="1400" dirty="0" smtClean="0"/>
                        <a:t>9</a:t>
                      </a:r>
                      <a:endParaRPr lang="sl-SI" sz="1400" dirty="0"/>
                    </a:p>
                  </a:txBody>
                  <a:tcPr>
                    <a:solidFill>
                      <a:schemeClr val="accent6">
                        <a:lumMod val="40000"/>
                        <a:lumOff val="60000"/>
                      </a:schemeClr>
                    </a:solidFill>
                  </a:tcPr>
                </a:tc>
                <a:tc>
                  <a:txBody>
                    <a:bodyPr/>
                    <a:lstStyle/>
                    <a:p>
                      <a:r>
                        <a:rPr lang="sl-SI" sz="1400" dirty="0" smtClean="0">
                          <a:solidFill>
                            <a:schemeClr val="tx1"/>
                          </a:solidFill>
                        </a:rPr>
                        <a:t>petek, 11.55 – 12.40</a:t>
                      </a:r>
                      <a:endParaRPr lang="sl-SI" sz="1400" dirty="0">
                        <a:solidFill>
                          <a:schemeClr val="tx1"/>
                        </a:solidFill>
                      </a:endParaRPr>
                    </a:p>
                  </a:txBody>
                  <a:tcPr>
                    <a:solidFill>
                      <a:schemeClr val="accent6">
                        <a:lumMod val="40000"/>
                        <a:lumOff val="60000"/>
                      </a:schemeClr>
                    </a:solidFill>
                  </a:tcPr>
                </a:tc>
              </a:tr>
              <a:tr h="50373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4.r</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8. skupina</a:t>
                      </a:r>
                    </a:p>
                  </a:txBody>
                  <a:tcPr>
                    <a:solidFill>
                      <a:schemeClr val="accent6">
                        <a:lumMod val="40000"/>
                        <a:lumOff val="60000"/>
                      </a:schemeClr>
                    </a:solidFill>
                  </a:tcPr>
                </a:tc>
                <a:tc>
                  <a:txBody>
                    <a:bodyPr/>
                    <a:lstStyle/>
                    <a:p>
                      <a:r>
                        <a:rPr lang="sl-SI" sz="1400" dirty="0" smtClean="0"/>
                        <a:t>Anja Batagelj J, Andrej</a:t>
                      </a:r>
                      <a:r>
                        <a:rPr lang="sl-SI" sz="1400" baseline="0" dirty="0" smtClean="0"/>
                        <a:t> Filipčič, Kristina Živic</a:t>
                      </a:r>
                      <a:endParaRPr lang="sl-SI" sz="1400" dirty="0" smtClean="0"/>
                    </a:p>
                  </a:txBody>
                  <a:tcPr>
                    <a:solidFill>
                      <a:schemeClr val="accent6">
                        <a:lumMod val="40000"/>
                        <a:lumOff val="60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3</a:t>
                      </a:r>
                    </a:p>
                    <a:p>
                      <a:pPr algn="ctr"/>
                      <a:endParaRPr lang="sl-SI" sz="1400" dirty="0"/>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rPr>
                        <a:t>glej RU razrednikov in drugih strokovnih delavcev</a:t>
                      </a:r>
                    </a:p>
                  </a:txBody>
                  <a:tcPr>
                    <a:solidFill>
                      <a:schemeClr val="accent6">
                        <a:lumMod val="40000"/>
                        <a:lumOff val="60000"/>
                      </a:schemeClr>
                    </a:solidFill>
                  </a:tcPr>
                </a:tc>
              </a:tr>
              <a:tr h="472815">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4.r</a:t>
                      </a:r>
                    </a:p>
                    <a:p>
                      <a:pPr marL="0" marR="0" lvl="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9. skupina</a:t>
                      </a:r>
                    </a:p>
                  </a:txBody>
                  <a:tcPr>
                    <a:solidFill>
                      <a:schemeClr val="accent6">
                        <a:lumMod val="40000"/>
                        <a:lumOff val="60000"/>
                      </a:schemeClr>
                    </a:solidFill>
                  </a:tcPr>
                </a:tc>
                <a:tc>
                  <a:txBody>
                    <a:bodyPr/>
                    <a:lstStyle/>
                    <a:p>
                      <a:r>
                        <a:rPr lang="sl-SI" sz="1400" dirty="0" smtClean="0"/>
                        <a:t>Miranda Kristančič, Helena Vekar</a:t>
                      </a:r>
                    </a:p>
                  </a:txBody>
                  <a:tcPr>
                    <a:solidFill>
                      <a:schemeClr val="accent6">
                        <a:lumMod val="40000"/>
                        <a:lumOff val="60000"/>
                      </a:schemeClr>
                    </a:solidFill>
                  </a:tcPr>
                </a:tc>
                <a:tc>
                  <a:txBody>
                    <a:bodyPr/>
                    <a:lstStyle/>
                    <a:p>
                      <a:pPr algn="ctr"/>
                      <a:r>
                        <a:rPr lang="sl-SI" sz="1400" dirty="0" smtClean="0"/>
                        <a:t>5</a:t>
                      </a:r>
                      <a:endParaRPr lang="sl-SI" sz="1400" dirty="0"/>
                    </a:p>
                  </a:txBody>
                  <a:tcP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rPr>
                        <a:t>ponedeljek, 11.55 – 12.40</a:t>
                      </a:r>
                    </a:p>
                  </a:txBody>
                  <a:tcPr>
                    <a:solidFill>
                      <a:schemeClr val="accent6">
                        <a:lumMod val="40000"/>
                        <a:lumOff val="60000"/>
                      </a:schemeClr>
                    </a:solidFill>
                  </a:tcPr>
                </a:tc>
              </a:tr>
              <a:tr h="5201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solidFill>
                            <a:schemeClr val="tx1"/>
                          </a:solidFill>
                        </a:rPr>
                        <a:t>PB  5.r</a:t>
                      </a:r>
                    </a:p>
                    <a:p>
                      <a:pPr marL="0" marR="0" indent="0" algn="l" defTabSz="457200" rtl="0" eaLnBrk="1" fontAlgn="auto" latinLnBrk="0" hangingPunct="1">
                        <a:lnSpc>
                          <a:spcPct val="100000"/>
                        </a:lnSpc>
                        <a:spcBef>
                          <a:spcPts val="0"/>
                        </a:spcBef>
                        <a:spcAft>
                          <a:spcPts val="0"/>
                        </a:spcAft>
                        <a:buClrTx/>
                        <a:buSzTx/>
                        <a:buFontTx/>
                        <a:buNone/>
                        <a:tabLst/>
                        <a:defRPr/>
                      </a:pPr>
                      <a:r>
                        <a:rPr lang="sl-SI" sz="1000" b="0" kern="1200" dirty="0" smtClean="0">
                          <a:solidFill>
                            <a:schemeClr val="tx1"/>
                          </a:solidFill>
                          <a:latin typeface="+mn-lt"/>
                          <a:ea typeface="+mn-ea"/>
                          <a:cs typeface="+mn-cs"/>
                        </a:rPr>
                        <a:t>10. skupina</a:t>
                      </a:r>
                    </a:p>
                  </a:txBody>
                  <a:tcPr>
                    <a:solidFill>
                      <a:schemeClr val="accent6">
                        <a:lumMod val="20000"/>
                        <a:lumOff val="80000"/>
                      </a:schemeClr>
                    </a:solidFill>
                  </a:tcPr>
                </a:tc>
                <a:tc>
                  <a:txBody>
                    <a:bodyPr/>
                    <a:lstStyle/>
                    <a:p>
                      <a:r>
                        <a:rPr lang="sl-SI" sz="1400" dirty="0" smtClean="0"/>
                        <a:t>Veronika Zabric</a:t>
                      </a:r>
                      <a:endParaRPr lang="sl-SI" sz="1400" dirty="0"/>
                    </a:p>
                  </a:txBody>
                  <a:tcPr>
                    <a:solidFill>
                      <a:schemeClr val="accent6">
                        <a:lumMod val="20000"/>
                        <a:lumOff val="80000"/>
                      </a:schemeClr>
                    </a:solidFill>
                  </a:tcPr>
                </a:tc>
                <a:tc>
                  <a:txBody>
                    <a:bodyPr/>
                    <a:lstStyle/>
                    <a:p>
                      <a:pPr algn="ctr"/>
                      <a:r>
                        <a:rPr lang="sl-SI" sz="1400" dirty="0" smtClean="0"/>
                        <a:t>16</a:t>
                      </a:r>
                      <a:endParaRPr lang="sl-SI" sz="1400" dirty="0"/>
                    </a:p>
                  </a:txBody>
                  <a:tcPr>
                    <a:solidFill>
                      <a:schemeClr val="accent6">
                        <a:lumMod val="20000"/>
                        <a:lumOff val="80000"/>
                      </a:schemeClr>
                    </a:solidFill>
                  </a:tcPr>
                </a:tc>
                <a:tc>
                  <a:txBody>
                    <a:bodyPr/>
                    <a:lstStyle/>
                    <a:p>
                      <a:r>
                        <a:rPr lang="sl-SI" sz="1400" dirty="0" smtClean="0">
                          <a:solidFill>
                            <a:schemeClr val="tx1"/>
                          </a:solidFill>
                        </a:rPr>
                        <a:t>ponedeljek, 11.55 – 12.40</a:t>
                      </a:r>
                      <a:endParaRPr lang="sl-SI" sz="1400" dirty="0">
                        <a:solidFill>
                          <a:schemeClr val="tx1"/>
                        </a:solidFill>
                      </a:endParaRPr>
                    </a:p>
                  </a:txBody>
                  <a:tcPr>
                    <a:solidFill>
                      <a:schemeClr val="accent6">
                        <a:lumMod val="20000"/>
                        <a:lumOff val="80000"/>
                      </a:schemeClr>
                    </a:solidFill>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22</a:t>
            </a:fld>
            <a:endParaRPr lang="sl-SI"/>
          </a:p>
        </p:txBody>
      </p:sp>
    </p:spTree>
    <p:extLst>
      <p:ext uri="{BB962C8B-B14F-4D97-AF65-F5344CB8AC3E}">
        <p14:creationId xmlns:p14="http://schemas.microsoft.com/office/powerpoint/2010/main" val="1005656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3451422268"/>
              </p:ext>
            </p:extLst>
          </p:nvPr>
        </p:nvGraphicFramePr>
        <p:xfrm>
          <a:off x="1259632" y="444200"/>
          <a:ext cx="7632848" cy="5736494"/>
        </p:xfrm>
        <a:graphic>
          <a:graphicData uri="http://schemas.openxmlformats.org/drawingml/2006/table">
            <a:tbl>
              <a:tblPr firstRow="1" bandRow="1">
                <a:tableStyleId>{93296810-A885-4BE3-A3E7-6D5BEEA58F35}</a:tableStyleId>
              </a:tblPr>
              <a:tblGrid>
                <a:gridCol w="1152128"/>
                <a:gridCol w="3096344"/>
                <a:gridCol w="796201"/>
                <a:gridCol w="2588175"/>
              </a:tblGrid>
              <a:tr h="599433">
                <a:tc>
                  <a:txBody>
                    <a:bodyPr/>
                    <a:lstStyle/>
                    <a:p>
                      <a:pPr algn="ctr"/>
                      <a:r>
                        <a:rPr lang="sl-SI" dirty="0" smtClean="0">
                          <a:latin typeface="Calibri" panose="020F0502020204030204" pitchFamily="34" charset="0"/>
                        </a:rPr>
                        <a:t>RAZRED</a:t>
                      </a:r>
                    </a:p>
                    <a:p>
                      <a:pPr algn="ctr"/>
                      <a:r>
                        <a:rPr lang="sl-SI" dirty="0" smtClean="0">
                          <a:latin typeface="Calibri" panose="020F0502020204030204" pitchFamily="34" charset="0"/>
                        </a:rPr>
                        <a:t>Št. učencev</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RAZREDNIK /</a:t>
                      </a:r>
                    </a:p>
                    <a:p>
                      <a:pPr algn="ctr"/>
                      <a:r>
                        <a:rPr lang="sl-SI" dirty="0" smtClean="0">
                          <a:latin typeface="Calibri" panose="020F0502020204030204" pitchFamily="34" charset="0"/>
                        </a:rPr>
                        <a:t>nadomestni</a:t>
                      </a:r>
                      <a:r>
                        <a:rPr lang="sl-SI" baseline="0" dirty="0" smtClean="0">
                          <a:latin typeface="Calibri" panose="020F0502020204030204" pitchFamily="34" charset="0"/>
                        </a:rPr>
                        <a:t> razrednik</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ŠT. UČIL.</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POGOVORNA URA</a:t>
                      </a:r>
                    </a:p>
                    <a:p>
                      <a:pPr algn="ctr"/>
                      <a:r>
                        <a:rPr lang="sl-SI" dirty="0" smtClean="0">
                          <a:latin typeface="Calibri" panose="020F0502020204030204" pitchFamily="34" charset="0"/>
                        </a:rPr>
                        <a:t>(dan, ura)</a:t>
                      </a:r>
                      <a:endParaRPr lang="sl-SI" dirty="0">
                        <a:latin typeface="Calibri" panose="020F0502020204030204" pitchFamily="34" charset="0"/>
                      </a:endParaRPr>
                    </a:p>
                  </a:txBody>
                  <a:tcPr/>
                </a:tc>
              </a:tr>
              <a:tr h="475747">
                <a:tc>
                  <a:txBody>
                    <a:bodyPr/>
                    <a:lstStyle/>
                    <a:p>
                      <a:pPr algn="l"/>
                      <a:r>
                        <a:rPr lang="sl-SI" sz="1200" dirty="0" smtClean="0">
                          <a:latin typeface="Calibri" panose="020F0502020204030204" pitchFamily="34" charset="0"/>
                        </a:rPr>
                        <a:t>6.a</a:t>
                      </a:r>
                      <a:r>
                        <a:rPr lang="sl-SI" sz="1200" baseline="0" dirty="0" smtClean="0">
                          <a:latin typeface="Calibri" panose="020F0502020204030204" pitchFamily="34" charset="0"/>
                        </a:rPr>
                        <a:t> </a:t>
                      </a:r>
                      <a:r>
                        <a:rPr lang="sl-SI" sz="1200" dirty="0" smtClean="0">
                          <a:latin typeface="Calibri" panose="020F0502020204030204" pitchFamily="34" charset="0"/>
                        </a:rPr>
                        <a:t>/   27</a:t>
                      </a:r>
                      <a:endParaRPr lang="sl-SI" sz="1200" b="1"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1" dirty="0" smtClean="0">
                          <a:latin typeface="Calibri" panose="020F0502020204030204" pitchFamily="34" charset="0"/>
                        </a:rPr>
                        <a:t>ROMANA HARMEL</a:t>
                      </a:r>
                    </a:p>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Lidija Križman</a:t>
                      </a:r>
                    </a:p>
                  </a:txBody>
                  <a:tcPr/>
                </a:tc>
                <a:tc>
                  <a:txBody>
                    <a:bodyPr/>
                    <a:lstStyle/>
                    <a:p>
                      <a:pPr algn="ctr"/>
                      <a:r>
                        <a:rPr lang="sl-SI" sz="1200" dirty="0" smtClean="0">
                          <a:latin typeface="Calibri" panose="020F0502020204030204" pitchFamily="34" charset="0"/>
                        </a:rPr>
                        <a:t>50</a:t>
                      </a:r>
                    </a:p>
                    <a:p>
                      <a:pPr algn="ctr"/>
                      <a:r>
                        <a:rPr lang="sl-SI" sz="1200" dirty="0" smtClean="0">
                          <a:solidFill>
                            <a:schemeClr val="tx1"/>
                          </a:solidFill>
                          <a:latin typeface="Calibri" panose="020F0502020204030204" pitchFamily="34" charset="0"/>
                        </a:rPr>
                        <a:t>39</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ponedeljek, 10.15 – 11.00</a:t>
                      </a:r>
                    </a:p>
                    <a:p>
                      <a:pPr algn="l"/>
                      <a:r>
                        <a:rPr lang="sl-SI" sz="1200" b="0" dirty="0" smtClean="0">
                          <a:solidFill>
                            <a:schemeClr val="tx1"/>
                          </a:solidFill>
                          <a:latin typeface="Calibri" panose="020F0502020204030204" pitchFamily="34" charset="0"/>
                        </a:rPr>
                        <a:t>četrtek, 11.05 – 11.50</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6.b /   26</a:t>
                      </a: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200" b="1" kern="1200" dirty="0" smtClean="0">
                          <a:solidFill>
                            <a:schemeClr val="dk1"/>
                          </a:solidFill>
                          <a:latin typeface="Calibri" panose="020F0502020204030204" pitchFamily="34" charset="0"/>
                          <a:ea typeface="+mn-ea"/>
                          <a:cs typeface="+mn-cs"/>
                        </a:rPr>
                        <a:t>BARBARA DOLGAN</a:t>
                      </a:r>
                    </a:p>
                    <a:p>
                      <a:pPr marL="0" algn="l" defTabSz="685800" rtl="0" eaLnBrk="1" latinLnBrk="0" hangingPunct="1"/>
                      <a:r>
                        <a:rPr lang="sl-SI" sz="1200" b="0" kern="1200" dirty="0" smtClean="0">
                          <a:solidFill>
                            <a:schemeClr val="dk1"/>
                          </a:solidFill>
                          <a:latin typeface="Calibri" panose="020F0502020204030204" pitchFamily="34" charset="0"/>
                          <a:ea typeface="+mn-ea"/>
                          <a:cs typeface="+mn-cs"/>
                        </a:rPr>
                        <a:t>Andreja Mlakar</a:t>
                      </a:r>
                      <a:endParaRPr lang="sl-SI" sz="1200" b="0" kern="1200" dirty="0">
                        <a:solidFill>
                          <a:schemeClr val="dk1"/>
                        </a:solidFill>
                        <a:latin typeface="Calibri" panose="020F0502020204030204" pitchFamily="34" charset="0"/>
                        <a:ea typeface="+mn-ea"/>
                        <a:cs typeface="+mn-cs"/>
                      </a:endParaRPr>
                    </a:p>
                  </a:txBody>
                  <a:tcPr/>
                </a:tc>
                <a:tc>
                  <a:txBody>
                    <a:bodyPr/>
                    <a:lstStyle/>
                    <a:p>
                      <a:pPr marL="0" algn="ctr" defTabSz="685800" rtl="0" eaLnBrk="1" latinLnBrk="0" hangingPunct="1"/>
                      <a:r>
                        <a:rPr lang="sl-SI" sz="1200" kern="1200" dirty="0" smtClean="0">
                          <a:latin typeface="Calibri" panose="020F0502020204030204" pitchFamily="34" charset="0"/>
                        </a:rPr>
                        <a:t>4</a:t>
                      </a:r>
                    </a:p>
                    <a:p>
                      <a:pPr algn="ctr"/>
                      <a:r>
                        <a:rPr lang="sl-SI" sz="1200" dirty="0" smtClean="0">
                          <a:solidFill>
                            <a:schemeClr val="dk1"/>
                          </a:solidFill>
                          <a:latin typeface="Calibri" panose="020F0502020204030204" pitchFamily="34" charset="0"/>
                        </a:rPr>
                        <a:t>35</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sreda, 11.05 – 11.50</a:t>
                      </a:r>
                    </a:p>
                    <a:p>
                      <a:pPr algn="l"/>
                      <a:r>
                        <a:rPr lang="sl-SI" sz="1200" b="1" dirty="0" smtClean="0">
                          <a:solidFill>
                            <a:schemeClr val="tx1"/>
                          </a:solidFill>
                          <a:latin typeface="Calibri" panose="020F0502020204030204" pitchFamily="34" charset="0"/>
                        </a:rPr>
                        <a:t>sreda,</a:t>
                      </a:r>
                      <a:r>
                        <a:rPr lang="sl-SI" sz="1200" b="1" baseline="0" dirty="0" smtClean="0">
                          <a:solidFill>
                            <a:schemeClr val="tx1"/>
                          </a:solidFill>
                          <a:latin typeface="Calibri" panose="020F0502020204030204" pitchFamily="34" charset="0"/>
                        </a:rPr>
                        <a:t> </a:t>
                      </a:r>
                      <a:r>
                        <a:rPr lang="sl-SI" sz="1200" b="1" dirty="0" smtClean="0">
                          <a:solidFill>
                            <a:schemeClr val="tx1"/>
                          </a:solidFill>
                          <a:latin typeface="Calibri" panose="020F0502020204030204" pitchFamily="34" charset="0"/>
                        </a:rPr>
                        <a:t>7.30</a:t>
                      </a:r>
                      <a:r>
                        <a:rPr lang="sl-SI" sz="1200" b="1" baseline="0" dirty="0" smtClean="0">
                          <a:solidFill>
                            <a:schemeClr val="tx1"/>
                          </a:solidFill>
                          <a:latin typeface="Calibri" panose="020F0502020204030204" pitchFamily="34" charset="0"/>
                        </a:rPr>
                        <a:t> – 8.15</a:t>
                      </a:r>
                      <a:endParaRPr lang="sl-SI" sz="1200" b="1" dirty="0" smtClean="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 /   17</a:t>
                      </a:r>
                      <a:endParaRPr lang="sl-SI" sz="1200" b="1" dirty="0" smtClean="0">
                        <a:latin typeface="Calibri" panose="020F0502020204030204" pitchFamily="34" charset="0"/>
                      </a:endParaRPr>
                    </a:p>
                  </a:txBody>
                  <a:tcPr/>
                </a:tc>
                <a:tc>
                  <a:txBody>
                    <a:bodyPr/>
                    <a:lstStyle/>
                    <a:p>
                      <a:pPr algn="l"/>
                      <a:r>
                        <a:rPr lang="sl-SI" sz="1200" b="1" dirty="0" smtClean="0">
                          <a:latin typeface="Calibri" panose="020F0502020204030204" pitchFamily="34" charset="0"/>
                        </a:rPr>
                        <a:t>TINE ŠČUKA</a:t>
                      </a:r>
                    </a:p>
                    <a:p>
                      <a:pPr algn="l"/>
                      <a:r>
                        <a:rPr lang="sl-SI" sz="1200" dirty="0" smtClean="0">
                          <a:latin typeface="Calibri" panose="020F0502020204030204" pitchFamily="34" charset="0"/>
                        </a:rPr>
                        <a:t>Karmen Marolt</a:t>
                      </a:r>
                    </a:p>
                  </a:txBody>
                  <a:tcPr/>
                </a:tc>
                <a:tc>
                  <a:txBody>
                    <a:bodyPr/>
                    <a:lstStyle/>
                    <a:p>
                      <a:pPr marL="0" algn="ctr" defTabSz="685800" rtl="0" eaLnBrk="1" latinLnBrk="0" hangingPunct="1"/>
                      <a:r>
                        <a:rPr lang="sl-SI" sz="1200" kern="1200" dirty="0" smtClean="0">
                          <a:latin typeface="Calibri" panose="020F0502020204030204" pitchFamily="34" charset="0"/>
                        </a:rPr>
                        <a:t>58</a:t>
                      </a:r>
                    </a:p>
                    <a:p>
                      <a:pPr marL="0" algn="ctr" defTabSz="685800" rtl="0" eaLnBrk="1" latinLnBrk="0" hangingPunct="1"/>
                      <a:r>
                        <a:rPr lang="sl-SI" sz="1200" kern="1200" dirty="0" smtClean="0">
                          <a:solidFill>
                            <a:schemeClr val="tx1"/>
                          </a:solidFill>
                          <a:latin typeface="Calibri" panose="020F0502020204030204" pitchFamily="34" charset="0"/>
                        </a:rPr>
                        <a:t>58</a:t>
                      </a:r>
                    </a:p>
                  </a:txBody>
                  <a:tcPr/>
                </a:tc>
                <a:tc>
                  <a:txBody>
                    <a:bodyPr/>
                    <a:lstStyle/>
                    <a:p>
                      <a:pPr algn="l"/>
                      <a:r>
                        <a:rPr lang="sl-SI" sz="1200" b="1" dirty="0" smtClean="0">
                          <a:solidFill>
                            <a:schemeClr val="tx1"/>
                          </a:solidFill>
                          <a:latin typeface="Calibri" panose="020F0502020204030204" pitchFamily="34" charset="0"/>
                        </a:rPr>
                        <a:t>četrtek, 10.15 – 11.00</a:t>
                      </a:r>
                    </a:p>
                    <a:p>
                      <a:pPr algn="l"/>
                      <a:r>
                        <a:rPr lang="sl-SI" sz="1200" b="0" dirty="0" smtClean="0">
                          <a:solidFill>
                            <a:schemeClr val="tx1"/>
                          </a:solidFill>
                          <a:latin typeface="Calibri" panose="020F0502020204030204" pitchFamily="34" charset="0"/>
                        </a:rPr>
                        <a:t>ponedeljek, 11.05 – 11.50</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7.b /   21</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1" kern="1200" dirty="0" smtClean="0">
                          <a:solidFill>
                            <a:schemeClr val="dk1"/>
                          </a:solidFill>
                          <a:latin typeface="Calibri" panose="020F0502020204030204" pitchFamily="34" charset="0"/>
                          <a:ea typeface="+mn-ea"/>
                          <a:cs typeface="+mn-cs"/>
                        </a:rPr>
                        <a:t>TAMARA PETROVČIČ DEBEVC</a:t>
                      </a:r>
                    </a:p>
                    <a:p>
                      <a:pPr marL="0" algn="l" defTabSz="685800" rtl="0" eaLnBrk="1" latinLnBrk="0" hangingPunct="1"/>
                      <a:r>
                        <a:rPr lang="sl-SI" sz="1200" b="0" kern="1200" dirty="0" smtClean="0">
                          <a:solidFill>
                            <a:schemeClr val="dk1"/>
                          </a:solidFill>
                          <a:latin typeface="Calibri" panose="020F0502020204030204" pitchFamily="34" charset="0"/>
                          <a:ea typeface="+mn-ea"/>
                          <a:cs typeface="+mn-cs"/>
                        </a:rPr>
                        <a:t>Nada Likon</a:t>
                      </a:r>
                    </a:p>
                  </a:txBody>
                  <a:tcPr/>
                </a:tc>
                <a:tc>
                  <a:txBody>
                    <a:bodyPr/>
                    <a:lstStyle/>
                    <a:p>
                      <a:pPr marL="0" algn="ctr" defTabSz="685800" rtl="0" eaLnBrk="1" latinLnBrk="0" hangingPunct="1"/>
                      <a:r>
                        <a:rPr lang="sl-SI" sz="1200" kern="1200" dirty="0" smtClean="0">
                          <a:latin typeface="Calibri" panose="020F0502020204030204" pitchFamily="34" charset="0"/>
                        </a:rPr>
                        <a:t>58</a:t>
                      </a:r>
                    </a:p>
                    <a:p>
                      <a:pPr marL="0" algn="ctr" defTabSz="685800" rtl="0" eaLnBrk="1" latinLnBrk="0" hangingPunct="1"/>
                      <a:r>
                        <a:rPr lang="sl-SI" sz="1200" kern="1200" dirty="0" smtClean="0">
                          <a:solidFill>
                            <a:schemeClr val="tx1"/>
                          </a:solidFill>
                          <a:latin typeface="Calibri" panose="020F0502020204030204" pitchFamily="34" charset="0"/>
                        </a:rPr>
                        <a:t>19</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sreda, 11.55 – 12.40</a:t>
                      </a:r>
                    </a:p>
                    <a:p>
                      <a:pPr algn="l"/>
                      <a:r>
                        <a:rPr lang="sl-SI" sz="1200" b="0" dirty="0" smtClean="0">
                          <a:solidFill>
                            <a:schemeClr val="tx1"/>
                          </a:solidFill>
                          <a:latin typeface="Calibri" panose="020F0502020204030204" pitchFamily="34" charset="0"/>
                        </a:rPr>
                        <a:t>ponedeljek, 10.15 – 11.00</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7.c /  19</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1" kern="1200" dirty="0" smtClean="0">
                          <a:solidFill>
                            <a:schemeClr val="dk1"/>
                          </a:solidFill>
                          <a:latin typeface="Calibri" panose="020F0502020204030204" pitchFamily="34" charset="0"/>
                          <a:ea typeface="+mn-ea"/>
                          <a:cs typeface="+mn-cs"/>
                        </a:rPr>
                        <a:t>JASNA KOŽAR</a:t>
                      </a:r>
                    </a:p>
                    <a:p>
                      <a:pPr marL="0" algn="l" defTabSz="685800" rtl="0" eaLnBrk="1" latinLnBrk="0" hangingPunct="1"/>
                      <a:r>
                        <a:rPr lang="sl-SI" sz="1200" dirty="0" smtClean="0">
                          <a:latin typeface="Calibri" panose="020F0502020204030204" pitchFamily="34" charset="0"/>
                        </a:rPr>
                        <a:t>Suzana Vidmar</a:t>
                      </a:r>
                    </a:p>
                  </a:txBody>
                  <a:tcPr/>
                </a:tc>
                <a:tc>
                  <a:txBody>
                    <a:bodyPr/>
                    <a:lstStyle/>
                    <a:p>
                      <a:pPr marL="0" algn="ctr" defTabSz="685800" rtl="0" eaLnBrk="1" latinLnBrk="0" hangingPunct="1"/>
                      <a:r>
                        <a:rPr lang="sl-SI" sz="1200" kern="1200" dirty="0" smtClean="0">
                          <a:latin typeface="Calibri" panose="020F0502020204030204" pitchFamily="34" charset="0"/>
                        </a:rPr>
                        <a:t>58</a:t>
                      </a:r>
                    </a:p>
                    <a:p>
                      <a:pPr marL="0" algn="ctr" defTabSz="685800" rtl="0" eaLnBrk="1" latinLnBrk="0" hangingPunct="1"/>
                      <a:r>
                        <a:rPr lang="sl-SI" sz="1200" kern="1200" dirty="0" smtClean="0">
                          <a:solidFill>
                            <a:schemeClr val="tx1"/>
                          </a:solidFill>
                          <a:latin typeface="Calibri" panose="020F0502020204030204" pitchFamily="34" charset="0"/>
                        </a:rPr>
                        <a:t>46</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četrtek, 9.10 – 9.55</a:t>
                      </a:r>
                    </a:p>
                    <a:p>
                      <a:pPr algn="l"/>
                      <a:r>
                        <a:rPr lang="sl-SI" sz="1200" b="0" dirty="0" smtClean="0">
                          <a:solidFill>
                            <a:schemeClr val="tx1"/>
                          </a:solidFill>
                          <a:latin typeface="Calibri" panose="020F0502020204030204" pitchFamily="34" charset="0"/>
                        </a:rPr>
                        <a:t>petek, 10.15 – 11.00</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8.a /   19</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1" kern="1200" dirty="0" smtClean="0">
                          <a:solidFill>
                            <a:schemeClr val="dk1"/>
                          </a:solidFill>
                          <a:latin typeface="Calibri" panose="020F0502020204030204" pitchFamily="34" charset="0"/>
                          <a:ea typeface="+mn-ea"/>
                          <a:cs typeface="+mn-cs"/>
                        </a:rPr>
                        <a:t>KLARA LUKAN ŽILAVEC</a:t>
                      </a:r>
                    </a:p>
                    <a:p>
                      <a:pPr marL="0" algn="l" defTabSz="685800" rtl="0" eaLnBrk="1" latinLnBrk="0" hangingPunct="1"/>
                      <a:r>
                        <a:rPr lang="sl-SI" sz="1200" b="0" kern="1200" dirty="0" smtClean="0">
                          <a:latin typeface="Calibri" panose="020F0502020204030204" pitchFamily="34" charset="0"/>
                        </a:rPr>
                        <a:t>Mojca Argenti</a:t>
                      </a:r>
                    </a:p>
                  </a:txBody>
                  <a:tcPr/>
                </a:tc>
                <a:tc>
                  <a:txBody>
                    <a:bodyPr/>
                    <a:lstStyle/>
                    <a:p>
                      <a:pPr marL="0" algn="ctr" defTabSz="685800" rtl="0" eaLnBrk="1" latinLnBrk="0" hangingPunct="1"/>
                      <a:r>
                        <a:rPr lang="sl-SI" sz="1200" kern="1200" dirty="0" smtClean="0">
                          <a:latin typeface="Calibri" panose="020F0502020204030204" pitchFamily="34" charset="0"/>
                        </a:rPr>
                        <a:t>58</a:t>
                      </a:r>
                    </a:p>
                    <a:p>
                      <a:pPr marL="0" algn="ctr" defTabSz="685800" rtl="0" eaLnBrk="1" latinLnBrk="0" hangingPunct="1"/>
                      <a:r>
                        <a:rPr lang="sl-SI" sz="1200" kern="1200" dirty="0" smtClean="0">
                          <a:solidFill>
                            <a:schemeClr val="tx1"/>
                          </a:solidFill>
                          <a:latin typeface="Calibri" panose="020F0502020204030204" pitchFamily="34" charset="0"/>
                        </a:rPr>
                        <a:t>58</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četrtek, 11.55 – 12.40</a:t>
                      </a:r>
                    </a:p>
                    <a:p>
                      <a:pPr algn="l"/>
                      <a:r>
                        <a:rPr lang="sl-SI" sz="1200" b="0" dirty="0" smtClean="0">
                          <a:solidFill>
                            <a:schemeClr val="tx1"/>
                          </a:solidFill>
                          <a:latin typeface="Calibri" panose="020F0502020204030204" pitchFamily="34" charset="0"/>
                        </a:rPr>
                        <a:t>četrtek, 8.20 – 9-05</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8.b /   20</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0" kern="1200" dirty="0" smtClean="0">
                          <a:latin typeface="Calibri" panose="020F0502020204030204" pitchFamily="34" charset="0"/>
                        </a:rPr>
                        <a:t>DAR</a:t>
                      </a:r>
                      <a:r>
                        <a:rPr lang="sl-SI" sz="1200" b="1" kern="1200" dirty="0" smtClean="0">
                          <a:solidFill>
                            <a:schemeClr val="dk1"/>
                          </a:solidFill>
                          <a:latin typeface="Calibri" panose="020F0502020204030204" pitchFamily="34" charset="0"/>
                          <a:ea typeface="+mn-ea"/>
                          <a:cs typeface="+mn-cs"/>
                        </a:rPr>
                        <a:t>JA GORUP</a:t>
                      </a:r>
                    </a:p>
                    <a:p>
                      <a:pPr marL="0" algn="l" defTabSz="685800" rtl="0" eaLnBrk="1" latinLnBrk="0" hangingPunct="1"/>
                      <a:r>
                        <a:rPr lang="sl-SI" sz="1200" b="0" kern="1200" dirty="0" smtClean="0">
                          <a:latin typeface="Calibri" panose="020F0502020204030204" pitchFamily="34" charset="0"/>
                        </a:rPr>
                        <a:t>Mirela Bubnič</a:t>
                      </a:r>
                    </a:p>
                  </a:txBody>
                  <a:tcPr/>
                </a:tc>
                <a:tc>
                  <a:txBody>
                    <a:bodyPr/>
                    <a:lstStyle/>
                    <a:p>
                      <a:pPr marL="0" algn="ctr" defTabSz="685800" rtl="0" eaLnBrk="1" latinLnBrk="0" hangingPunct="1"/>
                      <a:r>
                        <a:rPr lang="sl-SI" sz="1200" kern="1200" dirty="0" smtClean="0">
                          <a:latin typeface="Calibri" panose="020F0502020204030204" pitchFamily="34" charset="0"/>
                        </a:rPr>
                        <a:t>33</a:t>
                      </a:r>
                    </a:p>
                    <a:p>
                      <a:pPr algn="ctr"/>
                      <a:r>
                        <a:rPr lang="sl-SI" sz="1200" dirty="0" smtClean="0">
                          <a:latin typeface="Calibri" panose="020F0502020204030204" pitchFamily="34" charset="0"/>
                        </a:rPr>
                        <a:t>58</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četrtek, 9.10 – 9.55</a:t>
                      </a:r>
                    </a:p>
                    <a:p>
                      <a:pPr algn="l"/>
                      <a:r>
                        <a:rPr lang="sl-SI" sz="1200" b="0" dirty="0" smtClean="0">
                          <a:solidFill>
                            <a:schemeClr val="tx1"/>
                          </a:solidFill>
                          <a:latin typeface="Calibri" panose="020F0502020204030204" pitchFamily="34" charset="0"/>
                        </a:rPr>
                        <a:t>četrtek, 10.15 – 11.00</a:t>
                      </a:r>
                      <a:endParaRPr lang="sl-SI" sz="1200" b="0" dirty="0">
                        <a:solidFill>
                          <a:schemeClr val="tx1"/>
                        </a:solidFill>
                        <a:latin typeface="Calibri" panose="020F0502020204030204" pitchFamily="34" charset="0"/>
                      </a:endParaRPr>
                    </a:p>
                  </a:txBody>
                  <a:tcPr/>
                </a:tc>
              </a:tr>
              <a:tr h="54037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8.c /   21</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1" kern="1200" dirty="0" smtClean="0">
                          <a:solidFill>
                            <a:schemeClr val="dk1"/>
                          </a:solidFill>
                          <a:latin typeface="Calibri" panose="020F0502020204030204" pitchFamily="34" charset="0"/>
                          <a:ea typeface="+mn-ea"/>
                          <a:cs typeface="+mn-cs"/>
                        </a:rPr>
                        <a:t>MILENA ČRETNIK</a:t>
                      </a:r>
                    </a:p>
                    <a:p>
                      <a:pPr marL="0" algn="l" defTabSz="685800" rtl="0" eaLnBrk="1" latinLnBrk="0" hangingPunct="1"/>
                      <a:r>
                        <a:rPr lang="sl-SI" sz="1200" b="0" kern="1200" dirty="0" smtClean="0">
                          <a:latin typeface="Calibri" panose="020F0502020204030204" pitchFamily="34" charset="0"/>
                        </a:rPr>
                        <a:t>Magdalena Penko Šajn</a:t>
                      </a:r>
                    </a:p>
                  </a:txBody>
                  <a:tcPr/>
                </a:tc>
                <a:tc>
                  <a:txBody>
                    <a:bodyPr/>
                    <a:lstStyle/>
                    <a:p>
                      <a:pPr algn="ctr"/>
                      <a:r>
                        <a:rPr lang="sl-SI" sz="1200" dirty="0" smtClean="0">
                          <a:solidFill>
                            <a:schemeClr val="tx1"/>
                          </a:solidFill>
                          <a:latin typeface="Calibri" panose="020F0502020204030204" pitchFamily="34" charset="0"/>
                        </a:rPr>
                        <a:t>49</a:t>
                      </a:r>
                    </a:p>
                    <a:p>
                      <a:pPr algn="ctr"/>
                      <a:r>
                        <a:rPr lang="sl-SI" sz="1200" dirty="0" smtClean="0">
                          <a:solidFill>
                            <a:schemeClr val="tx1"/>
                          </a:solidFill>
                          <a:latin typeface="Calibri" panose="020F0502020204030204" pitchFamily="34" charset="0"/>
                        </a:rPr>
                        <a:t>58</a:t>
                      </a:r>
                      <a:endParaRPr lang="sl-SI" sz="1200" dirty="0">
                        <a:solidFill>
                          <a:schemeClr val="tx1"/>
                        </a:solidFill>
                        <a:latin typeface="Calibri" panose="020F0502020204030204" pitchFamily="34" charset="0"/>
                      </a:endParaRPr>
                    </a:p>
                  </a:txBody>
                  <a:tcPr/>
                </a:tc>
                <a:tc>
                  <a:txBody>
                    <a:bodyPr/>
                    <a:lstStyle/>
                    <a:p>
                      <a:pPr algn="l"/>
                      <a:r>
                        <a:rPr lang="sl-SI" sz="1200" b="1" dirty="0" smtClean="0">
                          <a:solidFill>
                            <a:schemeClr val="tx1"/>
                          </a:solidFill>
                          <a:latin typeface="Calibri" panose="020F0502020204030204" pitchFamily="34" charset="0"/>
                        </a:rPr>
                        <a:t>sreda, 10.15 – 11.00</a:t>
                      </a:r>
                    </a:p>
                    <a:p>
                      <a:pPr algn="l"/>
                      <a:r>
                        <a:rPr lang="sl-SI" sz="1200" b="0" dirty="0" smtClean="0">
                          <a:solidFill>
                            <a:schemeClr val="tx1"/>
                          </a:solidFill>
                          <a:latin typeface="Calibri" panose="020F0502020204030204" pitchFamily="34" charset="0"/>
                        </a:rPr>
                        <a:t>četrtek, 8.20 – 9.05</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9.a /   25</a:t>
                      </a:r>
                      <a:endParaRPr lang="sl-SI" sz="1200" b="1" dirty="0" smtClean="0">
                        <a:latin typeface="Calibri" panose="020F0502020204030204" pitchFamily="34" charset="0"/>
                      </a:endParaRPr>
                    </a:p>
                  </a:txBody>
                  <a:tcPr/>
                </a:tc>
                <a:tc>
                  <a:txBody>
                    <a:bodyPr/>
                    <a:lstStyle/>
                    <a:p>
                      <a:pPr marL="0" algn="l" defTabSz="457200" rtl="0" eaLnBrk="1" latinLnBrk="0" hangingPunct="1"/>
                      <a:r>
                        <a:rPr lang="sl-SI" sz="1200" b="1" kern="1200" dirty="0" smtClean="0">
                          <a:solidFill>
                            <a:schemeClr val="dk1"/>
                          </a:solidFill>
                          <a:latin typeface="Calibri" panose="020F0502020204030204" pitchFamily="34" charset="0"/>
                          <a:ea typeface="+mn-ea"/>
                          <a:cs typeface="+mn-cs"/>
                        </a:rPr>
                        <a:t>JANA ČELAN</a:t>
                      </a:r>
                    </a:p>
                    <a:p>
                      <a:pPr marL="0" algn="l" defTabSz="685800" rtl="0" eaLnBrk="1" latinLnBrk="0" hangingPunct="1"/>
                      <a:r>
                        <a:rPr lang="sl-SI" sz="1200" kern="1200" dirty="0" smtClean="0">
                          <a:latin typeface="Calibri" panose="020F0502020204030204" pitchFamily="34" charset="0"/>
                        </a:rPr>
                        <a:t>Mitja Muha</a:t>
                      </a:r>
                      <a:endParaRPr lang="sl-SI" sz="1200" b="0" kern="1200" dirty="0" smtClean="0">
                        <a:latin typeface="Calibri" panose="020F0502020204030204" pitchFamily="34" charset="0"/>
                      </a:endParaRPr>
                    </a:p>
                  </a:txBody>
                  <a:tcPr/>
                </a:tc>
                <a:tc>
                  <a:txBody>
                    <a:bodyPr/>
                    <a:lstStyle/>
                    <a:p>
                      <a:pPr marL="0" algn="ctr" defTabSz="685800" rtl="0" eaLnBrk="1" latinLnBrk="0" hangingPunct="1"/>
                      <a:r>
                        <a:rPr lang="sl-SI" sz="1200" kern="1200" dirty="0" smtClean="0">
                          <a:latin typeface="Calibri" panose="020F0502020204030204" pitchFamily="34" charset="0"/>
                        </a:rPr>
                        <a:t>58</a:t>
                      </a:r>
                    </a:p>
                    <a:p>
                      <a:pPr algn="ctr"/>
                      <a:r>
                        <a:rPr lang="sl-SI" sz="1200" b="0" dirty="0" smtClean="0">
                          <a:solidFill>
                            <a:schemeClr val="dk1"/>
                          </a:solidFill>
                          <a:latin typeface="Calibri" panose="020F0502020204030204" pitchFamily="34" charset="0"/>
                        </a:rPr>
                        <a:t>58</a:t>
                      </a:r>
                      <a:endParaRPr lang="sl-SI" sz="1200" b="0" dirty="0">
                        <a:solidFill>
                          <a:schemeClr val="tx1"/>
                        </a:solidFill>
                        <a:latin typeface="Calibri" panose="020F0502020204030204" pitchFamily="34" charset="0"/>
                      </a:endParaRPr>
                    </a:p>
                  </a:txBody>
                  <a:tcPr/>
                </a:tc>
                <a:tc>
                  <a:txBody>
                    <a:bodyPr/>
                    <a:lstStyle/>
                    <a:p>
                      <a:r>
                        <a:rPr lang="sl-SI" sz="1200" b="1" dirty="0" smtClean="0">
                          <a:solidFill>
                            <a:schemeClr val="tx1"/>
                          </a:solidFill>
                          <a:latin typeface="Calibri" panose="020F0502020204030204" pitchFamily="34" charset="0"/>
                        </a:rPr>
                        <a:t>sreda, 11.55 – 12.40</a:t>
                      </a:r>
                    </a:p>
                    <a:p>
                      <a:r>
                        <a:rPr lang="sl-SI" sz="1200" b="0" dirty="0" smtClean="0">
                          <a:solidFill>
                            <a:schemeClr val="tx1"/>
                          </a:solidFill>
                          <a:latin typeface="Calibri" panose="020F0502020204030204" pitchFamily="34" charset="0"/>
                        </a:rPr>
                        <a:t>sreda, 10.15 – 11.00</a:t>
                      </a:r>
                      <a:endParaRPr lang="sl-SI" sz="1200" b="0" dirty="0">
                        <a:solidFill>
                          <a:schemeClr val="tx1"/>
                        </a:solidFill>
                        <a:latin typeface="Calibri" panose="020F0502020204030204" pitchFamily="34" charset="0"/>
                      </a:endParaRPr>
                    </a:p>
                  </a:txBody>
                  <a:tcPr/>
                </a:tc>
              </a:tr>
              <a:tr h="47574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9.b /   26</a:t>
                      </a:r>
                      <a:endParaRPr lang="sl-SI" sz="1200" b="1" dirty="0" smtClean="0">
                        <a:latin typeface="Calibri" panose="020F050202020403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b="1" kern="1200" dirty="0" smtClean="0">
                          <a:solidFill>
                            <a:schemeClr val="dk1"/>
                          </a:solidFill>
                          <a:latin typeface="Calibri" panose="020F0502020204030204" pitchFamily="34" charset="0"/>
                          <a:ea typeface="+mn-ea"/>
                          <a:cs typeface="+mn-cs"/>
                        </a:rPr>
                        <a:t>ERIKA KOREN PLAHUTA</a:t>
                      </a:r>
                    </a:p>
                    <a:p>
                      <a:pPr marL="0" algn="l" defTabSz="685800" rtl="0" eaLnBrk="1" latinLnBrk="0" hangingPunct="1"/>
                      <a:r>
                        <a:rPr lang="sl-SI" sz="1200" dirty="0" smtClean="0">
                          <a:latin typeface="Calibri" panose="020F0502020204030204" pitchFamily="34" charset="0"/>
                        </a:rPr>
                        <a:t>Majda</a:t>
                      </a:r>
                      <a:r>
                        <a:rPr lang="sl-SI" sz="1200" baseline="0" dirty="0" smtClean="0">
                          <a:latin typeface="Calibri" panose="020F0502020204030204" pitchFamily="34" charset="0"/>
                        </a:rPr>
                        <a:t> Možina</a:t>
                      </a:r>
                      <a:endParaRPr lang="sl-SI" sz="1200" dirty="0">
                        <a:latin typeface="Calibri" panose="020F0502020204030204" pitchFamily="34" charset="0"/>
                      </a:endParaRPr>
                    </a:p>
                  </a:txBody>
                  <a:tcPr/>
                </a:tc>
                <a:tc>
                  <a:txBody>
                    <a:bodyPr/>
                    <a:lstStyle/>
                    <a:p>
                      <a:pPr marL="0" algn="ctr" defTabSz="685800" rtl="0" eaLnBrk="1" latinLnBrk="0" hangingPunct="1"/>
                      <a:r>
                        <a:rPr lang="sl-SI" sz="1200" kern="1200" dirty="0" smtClean="0">
                          <a:latin typeface="Calibri" panose="020F0502020204030204" pitchFamily="34" charset="0"/>
                        </a:rPr>
                        <a:t>40</a:t>
                      </a:r>
                    </a:p>
                    <a:p>
                      <a:pPr marL="0" algn="ctr" defTabSz="685800" rtl="0" eaLnBrk="1" latinLnBrk="0" hangingPunct="1"/>
                      <a:r>
                        <a:rPr lang="sl-SI" sz="1200" kern="1200" dirty="0" smtClean="0">
                          <a:latin typeface="Calibri" panose="020F0502020204030204" pitchFamily="34" charset="0"/>
                        </a:rPr>
                        <a:t>58</a:t>
                      </a:r>
                    </a:p>
                  </a:txBody>
                  <a:tcPr/>
                </a:tc>
                <a:tc>
                  <a:txBody>
                    <a:bodyPr/>
                    <a:lstStyle/>
                    <a:p>
                      <a:r>
                        <a:rPr lang="sl-SI" sz="1200" b="1" dirty="0" smtClean="0">
                          <a:solidFill>
                            <a:schemeClr val="tx1"/>
                          </a:solidFill>
                          <a:latin typeface="Calibri" panose="020F0502020204030204" pitchFamily="34" charset="0"/>
                        </a:rPr>
                        <a:t>sreda, 11.05 – 11.50</a:t>
                      </a:r>
                    </a:p>
                    <a:p>
                      <a:r>
                        <a:rPr lang="sl-SI" sz="1200" b="0" dirty="0" smtClean="0">
                          <a:solidFill>
                            <a:schemeClr val="tx1"/>
                          </a:solidFill>
                          <a:latin typeface="Calibri" panose="020F0502020204030204" pitchFamily="34" charset="0"/>
                        </a:rPr>
                        <a:t>sreda, 10.15 – 11.00</a:t>
                      </a:r>
                      <a:endParaRPr lang="sl-SI" sz="1200" b="0" dirty="0">
                        <a:solidFill>
                          <a:schemeClr val="tx1"/>
                        </a:solidFill>
                        <a:latin typeface="Calibri" panose="020F0502020204030204" pitchFamily="34" charset="0"/>
                      </a:endParaRPr>
                    </a:p>
                  </a:txBody>
                  <a:tcPr/>
                </a:tc>
              </a:tr>
            </a:tbl>
          </a:graphicData>
        </a:graphic>
      </p:graphicFrame>
      <p:sp>
        <p:nvSpPr>
          <p:cNvPr id="7" name="Naslov 1"/>
          <p:cNvSpPr txBox="1">
            <a:spLocks/>
          </p:cNvSpPr>
          <p:nvPr/>
        </p:nvSpPr>
        <p:spPr>
          <a:xfrm>
            <a:off x="1691680" y="6244729"/>
            <a:ext cx="2232248" cy="23646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r>
              <a:rPr lang="sl-SI" sz="1000" dirty="0" smtClean="0">
                <a:latin typeface="Calibri" panose="020F0502020204030204" pitchFamily="34" charset="0"/>
              </a:rPr>
              <a:t>Op.: 58 – govorilnica za starše </a:t>
            </a:r>
            <a:endParaRPr lang="sl-SI" sz="10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23</a:t>
            </a:fld>
            <a:endParaRPr lang="sl-SI"/>
          </a:p>
        </p:txBody>
      </p:sp>
    </p:spTree>
    <p:extLst>
      <p:ext uri="{BB962C8B-B14F-4D97-AF65-F5344CB8AC3E}">
        <p14:creationId xmlns:p14="http://schemas.microsoft.com/office/powerpoint/2010/main" val="88496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a 5"/>
          <p:cNvGraphicFramePr>
            <a:graphicFrameLocks noGrp="1"/>
          </p:cNvGraphicFramePr>
          <p:nvPr>
            <p:extLst>
              <p:ext uri="{D42A27DB-BD31-4B8C-83A1-F6EECF244321}">
                <p14:modId xmlns:p14="http://schemas.microsoft.com/office/powerpoint/2010/main" val="3630659910"/>
              </p:ext>
            </p:extLst>
          </p:nvPr>
        </p:nvGraphicFramePr>
        <p:xfrm>
          <a:off x="1104582" y="239248"/>
          <a:ext cx="7632848" cy="4329778"/>
        </p:xfrm>
        <a:graphic>
          <a:graphicData uri="http://schemas.openxmlformats.org/drawingml/2006/table">
            <a:tbl>
              <a:tblPr firstRow="1" bandRow="1">
                <a:tableStyleId>{93296810-A885-4BE3-A3E7-6D5BEEA58F35}</a:tableStyleId>
              </a:tblPr>
              <a:tblGrid>
                <a:gridCol w="1152128"/>
                <a:gridCol w="2825724"/>
                <a:gridCol w="1072607"/>
                <a:gridCol w="2582389"/>
              </a:tblGrid>
              <a:tr h="505691">
                <a:tc>
                  <a:txBody>
                    <a:bodyPr/>
                    <a:lstStyle/>
                    <a:p>
                      <a:pPr algn="ctr"/>
                      <a:r>
                        <a:rPr lang="sl-SI" sz="1600" dirty="0" smtClean="0">
                          <a:latin typeface="Calibri" panose="020F0502020204030204" pitchFamily="34" charset="0"/>
                        </a:rPr>
                        <a:t>RAZRED</a:t>
                      </a:r>
                    </a:p>
                    <a:p>
                      <a:pPr algn="ct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NERAZREDNIKI </a:t>
                      </a:r>
                    </a:p>
                  </a:txBody>
                  <a:tcPr/>
                </a:tc>
                <a:tc>
                  <a:txBody>
                    <a:bodyPr/>
                    <a:lstStyle/>
                    <a:p>
                      <a:pPr algn="ctr"/>
                      <a:r>
                        <a:rPr lang="sl-SI" sz="1600" dirty="0" smtClean="0">
                          <a:latin typeface="Calibri" panose="020F0502020204030204" pitchFamily="34" charset="0"/>
                        </a:rPr>
                        <a:t>ŠT. UČIL.</a:t>
                      </a:r>
                      <a:endParaRPr lang="sl-SI" sz="1600" dirty="0">
                        <a:latin typeface="Calibri" panose="020F0502020204030204" pitchFamily="34" charset="0"/>
                      </a:endParaRPr>
                    </a:p>
                  </a:txBody>
                  <a:tcPr/>
                </a:tc>
                <a:tc>
                  <a:txBody>
                    <a:bodyPr/>
                    <a:lstStyle/>
                    <a:p>
                      <a:pPr algn="ctr"/>
                      <a:r>
                        <a:rPr lang="sl-SI" sz="1600" dirty="0" smtClean="0">
                          <a:latin typeface="Calibri" panose="020F0502020204030204" pitchFamily="34" charset="0"/>
                        </a:rPr>
                        <a:t>POGOVORNA URA</a:t>
                      </a:r>
                    </a:p>
                    <a:p>
                      <a:pPr algn="ctr"/>
                      <a:r>
                        <a:rPr lang="sl-SI" sz="1600" dirty="0" smtClean="0">
                          <a:latin typeface="Calibri" panose="020F0502020204030204" pitchFamily="34" charset="0"/>
                        </a:rPr>
                        <a:t>(dan, ura)</a:t>
                      </a:r>
                      <a:endParaRPr lang="sl-SI" sz="1600" dirty="0">
                        <a:latin typeface="Calibri" panose="020F0502020204030204" pitchFamily="34" charset="0"/>
                      </a:endParaRPr>
                    </a:p>
                  </a:txBody>
                  <a:tcPr/>
                </a:tc>
              </a:tr>
              <a:tr h="390933">
                <a:tc>
                  <a:txBody>
                    <a:bodyPr/>
                    <a:lstStyle/>
                    <a:p>
                      <a:pPr algn="l"/>
                      <a:endParaRPr lang="sl-SI" sz="1200" b="1" dirty="0">
                        <a:latin typeface="Calibri" panose="020F0502020204030204" pitchFamily="34" charset="0"/>
                      </a:endParaRPr>
                    </a:p>
                  </a:txBody>
                  <a:tcPr/>
                </a:tc>
                <a:tc>
                  <a:txBody>
                    <a:bodyPr/>
                    <a:lstStyle/>
                    <a:p>
                      <a:pPr algn="l"/>
                      <a:r>
                        <a:rPr lang="sl-SI" sz="1400" b="0" dirty="0" smtClean="0">
                          <a:solidFill>
                            <a:schemeClr val="tx1"/>
                          </a:solidFill>
                          <a:latin typeface="Calibri" panose="020F0502020204030204" pitchFamily="34" charset="0"/>
                        </a:rPr>
                        <a:t>Miranda Kristančič</a:t>
                      </a:r>
                      <a:endParaRPr lang="sl-SI" sz="1400" b="0" dirty="0">
                        <a:solidFill>
                          <a:schemeClr val="tx1"/>
                        </a:solidFill>
                        <a:latin typeface="Calibri" panose="020F0502020204030204" pitchFamily="34" charset="0"/>
                      </a:endParaRPr>
                    </a:p>
                  </a:txBody>
                  <a:tcPr/>
                </a:tc>
                <a:tc>
                  <a:txBody>
                    <a:bodyPr/>
                    <a:lstStyle/>
                    <a:p>
                      <a:pPr algn="ctr"/>
                      <a:r>
                        <a:rPr lang="sl-SI" sz="1400" b="0" dirty="0" smtClean="0">
                          <a:solidFill>
                            <a:schemeClr val="tx1"/>
                          </a:solidFill>
                          <a:latin typeface="Calibri" panose="020F0502020204030204" pitchFamily="34" charset="0"/>
                        </a:rPr>
                        <a:t>pisarna 53</a:t>
                      </a:r>
                      <a:endParaRPr lang="sl-SI" sz="1400" b="0" dirty="0">
                        <a:solidFill>
                          <a:schemeClr val="tx1"/>
                        </a:solidFill>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ponedeljek, 11.55 – 12.40</a:t>
                      </a:r>
                      <a:endParaRPr lang="sl-SI" sz="1200" dirty="0">
                        <a:solidFill>
                          <a:schemeClr val="tx1"/>
                        </a:solidFill>
                        <a:latin typeface="Calibri" panose="020F0502020204030204" pitchFamily="34" charset="0"/>
                      </a:endParaRPr>
                    </a:p>
                  </a:txBody>
                  <a:tcPr/>
                </a:tc>
              </a:tr>
              <a:tr h="390933">
                <a:tc>
                  <a:txBody>
                    <a:bodyPr/>
                    <a:lstStyle/>
                    <a:p>
                      <a:pPr algn="l"/>
                      <a:endParaRPr lang="sl-SI" sz="1200" b="1" dirty="0">
                        <a:latin typeface="Calibri" panose="020F0502020204030204" pitchFamily="34" charset="0"/>
                      </a:endParaRPr>
                    </a:p>
                  </a:txBody>
                  <a:tcPr/>
                </a:tc>
                <a:tc>
                  <a:txBody>
                    <a:bodyPr/>
                    <a:lstStyle/>
                    <a:p>
                      <a:pPr algn="l"/>
                      <a:r>
                        <a:rPr lang="sl-SI" sz="1400" b="0" dirty="0" smtClean="0">
                          <a:solidFill>
                            <a:schemeClr val="tx1"/>
                          </a:solidFill>
                          <a:latin typeface="Calibri" panose="020F0502020204030204" pitchFamily="34" charset="0"/>
                        </a:rPr>
                        <a:t>Martina Sedej</a:t>
                      </a:r>
                      <a:r>
                        <a:rPr lang="sl-SI" sz="1400" b="0" baseline="0" dirty="0" smtClean="0">
                          <a:solidFill>
                            <a:schemeClr val="tx1"/>
                          </a:solidFill>
                          <a:latin typeface="Calibri" panose="020F0502020204030204" pitchFamily="34" charset="0"/>
                        </a:rPr>
                        <a:t>-Filipčič</a:t>
                      </a:r>
                      <a:endParaRPr lang="sl-SI" sz="1400" b="0" dirty="0">
                        <a:solidFill>
                          <a:schemeClr val="tx1"/>
                        </a:solidFill>
                        <a:latin typeface="Calibri" panose="020F0502020204030204" pitchFamily="34" charset="0"/>
                      </a:endParaRPr>
                    </a:p>
                  </a:txBody>
                  <a:tcPr/>
                </a:tc>
                <a:tc>
                  <a:txBody>
                    <a:bodyPr/>
                    <a:lstStyle/>
                    <a:p>
                      <a:pPr algn="ctr"/>
                      <a:r>
                        <a:rPr lang="sl-SI" sz="1400" b="0" dirty="0" smtClean="0">
                          <a:solidFill>
                            <a:schemeClr val="tx1"/>
                          </a:solidFill>
                          <a:latin typeface="Calibri" panose="020F0502020204030204" pitchFamily="34" charset="0"/>
                        </a:rPr>
                        <a:t>37</a:t>
                      </a:r>
                      <a:endParaRPr lang="sl-SI" sz="1400" b="0" dirty="0">
                        <a:solidFill>
                          <a:schemeClr val="tx1"/>
                        </a:solidFill>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ponedeljek, 9.10 – 9.55</a:t>
                      </a:r>
                      <a:endParaRPr lang="sl-SI" sz="1200" dirty="0">
                        <a:solidFill>
                          <a:schemeClr val="tx1"/>
                        </a:solidFill>
                        <a:latin typeface="Calibri" panose="020F0502020204030204" pitchFamily="34" charset="0"/>
                      </a:endParaRPr>
                    </a:p>
                  </a:txBody>
                  <a:tcPr/>
                </a:tc>
              </a:tr>
              <a:tr h="327736">
                <a:tc>
                  <a:txBody>
                    <a:bodyPr/>
                    <a:lstStyle/>
                    <a:p>
                      <a:pPr algn="l"/>
                      <a:endParaRPr lang="sl-SI" sz="1200" b="1" dirty="0">
                        <a:latin typeface="Calibri" panose="020F050202020403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400" b="0" dirty="0" smtClean="0">
                          <a:solidFill>
                            <a:schemeClr val="tx1"/>
                          </a:solidFill>
                          <a:latin typeface="Calibri" panose="020F0502020204030204" pitchFamily="34" charset="0"/>
                        </a:rPr>
                        <a:t>Anton Perenič</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400" b="0" dirty="0" smtClean="0">
                          <a:solidFill>
                            <a:schemeClr val="tx1"/>
                          </a:solidFill>
                          <a:latin typeface="Calibri" panose="020F0502020204030204" pitchFamily="34" charset="0"/>
                        </a:rPr>
                        <a:t>36</a:t>
                      </a:r>
                    </a:p>
                  </a:txBody>
                  <a:tcPr/>
                </a:tc>
                <a:tc>
                  <a:txBody>
                    <a:bodyPr/>
                    <a:lstStyle/>
                    <a:p>
                      <a:pPr algn="l"/>
                      <a:r>
                        <a:rPr lang="sl-SI" sz="1200" dirty="0" smtClean="0">
                          <a:solidFill>
                            <a:schemeClr val="tx1"/>
                          </a:solidFill>
                          <a:latin typeface="Calibri" panose="020F0502020204030204" pitchFamily="34" charset="0"/>
                        </a:rPr>
                        <a:t>torek, 8.20 – 9.05</a:t>
                      </a:r>
                    </a:p>
                  </a:txBody>
                  <a:tcPr/>
                </a:tc>
              </a:tr>
              <a:tr h="327736">
                <a:tc>
                  <a:txBody>
                    <a:bodyPr/>
                    <a:lstStyle/>
                    <a:p>
                      <a:pPr algn="l"/>
                      <a:endParaRPr lang="sl-SI" sz="1200" b="1" dirty="0">
                        <a:latin typeface="Calibri" panose="020F050202020403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400" b="0" dirty="0" smtClean="0">
                          <a:solidFill>
                            <a:schemeClr val="tx1"/>
                          </a:solidFill>
                          <a:latin typeface="Calibri" panose="020F0502020204030204" pitchFamily="34" charset="0"/>
                        </a:rPr>
                        <a:t>Ingrid Križaj</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400" b="0" dirty="0" smtClean="0">
                          <a:solidFill>
                            <a:schemeClr val="tx1"/>
                          </a:solidFill>
                          <a:latin typeface="Calibri" panose="020F0502020204030204" pitchFamily="34" charset="0"/>
                        </a:rPr>
                        <a:t>kabinet 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dirty="0" smtClean="0">
                          <a:solidFill>
                            <a:schemeClr val="tx1"/>
                          </a:solidFill>
                          <a:latin typeface="Calibri" panose="020F0502020204030204" pitchFamily="34" charset="0"/>
                        </a:rPr>
                        <a:t>po dogovoru</a:t>
                      </a:r>
                    </a:p>
                  </a:txBody>
                  <a:tcPr/>
                </a:tc>
              </a:tr>
              <a:tr h="40093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kern="1200" dirty="0" smtClean="0">
                          <a:solidFill>
                            <a:schemeClr val="tx1"/>
                          </a:solidFill>
                          <a:latin typeface="Calibri" panose="020F0502020204030204" pitchFamily="34" charset="0"/>
                          <a:ea typeface="+mn-ea"/>
                          <a:cs typeface="+mn-cs"/>
                        </a:rPr>
                        <a:t>Anja Batagelj Jurca</a:t>
                      </a:r>
                      <a:endParaRPr lang="sl-SI" sz="1400" b="0" kern="1200" dirty="0">
                        <a:solidFill>
                          <a:schemeClr val="tx1"/>
                        </a:solidFill>
                        <a:latin typeface="Calibri" panose="020F0502020204030204" pitchFamily="34" charset="0"/>
                        <a:ea typeface="+mn-ea"/>
                        <a:cs typeface="+mn-cs"/>
                      </a:endParaRPr>
                    </a:p>
                  </a:txBody>
                  <a:tcPr/>
                </a:tc>
                <a:tc>
                  <a:txBody>
                    <a:bodyPr/>
                    <a:lstStyle/>
                    <a:p>
                      <a:pPr marL="0" algn="ctr" defTabSz="685800" rtl="0" eaLnBrk="1" latinLnBrk="0" hangingPunct="1"/>
                      <a:r>
                        <a:rPr lang="sl-SI" sz="1400" b="0" dirty="0" smtClean="0">
                          <a:solidFill>
                            <a:schemeClr val="tx1"/>
                          </a:solidFill>
                          <a:latin typeface="Calibri" panose="020F0502020204030204" pitchFamily="34" charset="0"/>
                        </a:rPr>
                        <a:t>kabinet 13</a:t>
                      </a:r>
                      <a:endParaRPr lang="sl-SI" sz="1400" b="0" dirty="0">
                        <a:solidFill>
                          <a:schemeClr val="tx1"/>
                        </a:solidFill>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petek, 10.15 – 11.00</a:t>
                      </a:r>
                      <a:endParaRPr lang="sl-SI" sz="1200" dirty="0">
                        <a:solidFill>
                          <a:schemeClr val="tx1"/>
                        </a:solidFill>
                        <a:latin typeface="Calibri" panose="020F0502020204030204" pitchFamily="34" charset="0"/>
                      </a:endParaRPr>
                    </a:p>
                  </a:txBody>
                  <a:tcPr/>
                </a:tc>
              </a:tr>
              <a:tr h="42725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kern="1200" dirty="0" smtClean="0">
                          <a:solidFill>
                            <a:schemeClr val="tx1"/>
                          </a:solidFill>
                          <a:latin typeface="Calibri" panose="020F0502020204030204" pitchFamily="34" charset="0"/>
                          <a:ea typeface="+mn-ea"/>
                          <a:cs typeface="+mn-cs"/>
                        </a:rPr>
                        <a:t>Mojca Simičak</a:t>
                      </a:r>
                      <a:endParaRPr lang="sl-SI" sz="1400" b="0" kern="1200" dirty="0">
                        <a:solidFill>
                          <a:schemeClr val="tx1"/>
                        </a:solidFill>
                        <a:latin typeface="Calibri" panose="020F0502020204030204" pitchFamily="34" charset="0"/>
                        <a:ea typeface="+mn-ea"/>
                        <a:cs typeface="+mn-cs"/>
                      </a:endParaRPr>
                    </a:p>
                  </a:txBody>
                  <a:tcPr/>
                </a:tc>
                <a:tc>
                  <a:txBody>
                    <a:bodyPr/>
                    <a:lstStyle/>
                    <a:p>
                      <a:pPr marL="0" algn="ctr" defTabSz="685800" rtl="0" eaLnBrk="1" latinLnBrk="0" hangingPunct="1"/>
                      <a:r>
                        <a:rPr lang="sl-SI" sz="1400" b="0" dirty="0" smtClean="0">
                          <a:solidFill>
                            <a:schemeClr val="tx1"/>
                          </a:solidFill>
                          <a:latin typeface="Calibri" panose="020F0502020204030204" pitchFamily="34" charset="0"/>
                        </a:rPr>
                        <a:t>kabinet 1</a:t>
                      </a:r>
                      <a:endParaRPr lang="sl-SI" sz="1400" b="0" dirty="0">
                        <a:solidFill>
                          <a:schemeClr val="tx1"/>
                        </a:solidFill>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torek, 7.30 – 8.15</a:t>
                      </a:r>
                      <a:endParaRPr lang="sl-SI" sz="1200" dirty="0">
                        <a:solidFill>
                          <a:schemeClr val="tx1"/>
                        </a:solidFill>
                        <a:latin typeface="Calibri" panose="020F0502020204030204" pitchFamily="34" charset="0"/>
                      </a:endParaRPr>
                    </a:p>
                  </a:txBody>
                  <a:tcPr/>
                </a:tc>
              </a:tr>
              <a:tr h="414648">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dirty="0" smtClean="0">
                          <a:solidFill>
                            <a:schemeClr val="tx1"/>
                          </a:solidFill>
                          <a:latin typeface="Calibri" panose="020F0502020204030204" pitchFamily="34" charset="0"/>
                        </a:rPr>
                        <a:t>Martina Kuzman</a:t>
                      </a:r>
                      <a:endParaRPr lang="sl-SI" sz="1400" b="0" dirty="0">
                        <a:solidFill>
                          <a:schemeClr val="tx1"/>
                        </a:solidFill>
                        <a:latin typeface="Calibri" panose="020F0502020204030204" pitchFamily="34" charset="0"/>
                      </a:endParaRPr>
                    </a:p>
                  </a:txBody>
                  <a:tcPr/>
                </a:tc>
                <a:tc>
                  <a:txBody>
                    <a:bodyPr/>
                    <a:lstStyle/>
                    <a:p>
                      <a:pPr marL="0" algn="ctr" defTabSz="685800" rtl="0" eaLnBrk="1" latinLnBrk="0" hangingPunct="1"/>
                      <a:r>
                        <a:rPr lang="sl-SI" sz="1400" b="0" dirty="0" smtClean="0">
                          <a:solidFill>
                            <a:schemeClr val="tx1"/>
                          </a:solidFill>
                          <a:latin typeface="Calibri" panose="020F0502020204030204" pitchFamily="34" charset="0"/>
                        </a:rPr>
                        <a:t>kabinet 47</a:t>
                      </a:r>
                      <a:endParaRPr lang="sl-SI" sz="1400" b="0" dirty="0">
                        <a:solidFill>
                          <a:schemeClr val="tx1"/>
                        </a:solidFill>
                        <a:latin typeface="Calibri" panose="020F0502020204030204" pitchFamily="34" charset="0"/>
                      </a:endParaRPr>
                    </a:p>
                  </a:txBody>
                  <a:tcPr/>
                </a:tc>
                <a:tc>
                  <a:txBody>
                    <a:bodyPr/>
                    <a:lstStyle/>
                    <a:p>
                      <a:pPr algn="l"/>
                      <a:r>
                        <a:rPr lang="sl-SI" sz="1200" dirty="0" smtClean="0">
                          <a:solidFill>
                            <a:schemeClr val="tx1"/>
                          </a:solidFill>
                          <a:latin typeface="Calibri" panose="020F0502020204030204" pitchFamily="34" charset="0"/>
                        </a:rPr>
                        <a:t>petek, 8.20 – 9.05</a:t>
                      </a:r>
                      <a:endParaRPr lang="sl-SI" sz="1200" dirty="0">
                        <a:solidFill>
                          <a:schemeClr val="tx1"/>
                        </a:solidFill>
                        <a:latin typeface="Calibri" panose="020F0502020204030204" pitchFamily="34" charset="0"/>
                      </a:endParaRPr>
                    </a:p>
                  </a:txBody>
                  <a:tcPr/>
                </a:tc>
              </a:tr>
              <a:tr h="33645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dirty="0" smtClean="0">
                          <a:solidFill>
                            <a:schemeClr val="tx1"/>
                          </a:solidFill>
                          <a:latin typeface="Calibri" panose="020F0502020204030204" pitchFamily="34" charset="0"/>
                        </a:rPr>
                        <a:t>Petra Košnik</a:t>
                      </a:r>
                      <a:endParaRPr lang="sl-SI" sz="1400" b="0" dirty="0">
                        <a:solidFill>
                          <a:schemeClr val="tx1"/>
                        </a:solidFill>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kabinet 59</a:t>
                      </a:r>
                    </a:p>
                  </a:txBody>
                  <a:tcPr/>
                </a:tc>
                <a:tc>
                  <a:txBody>
                    <a:bodyPr/>
                    <a:lstStyle/>
                    <a:p>
                      <a:pPr algn="l"/>
                      <a:r>
                        <a:rPr lang="sl-SI" sz="1200" dirty="0" smtClean="0">
                          <a:solidFill>
                            <a:schemeClr val="tx1"/>
                          </a:solidFill>
                          <a:latin typeface="Calibri" panose="020F0502020204030204" pitchFamily="34" charset="0"/>
                        </a:rPr>
                        <a:t>sreda, 8.20 – 9.05</a:t>
                      </a:r>
                      <a:endParaRPr lang="sl-SI" sz="1200" dirty="0">
                        <a:solidFill>
                          <a:schemeClr val="tx1"/>
                        </a:solidFill>
                        <a:latin typeface="Calibri" panose="020F0502020204030204" pitchFamily="34" charset="0"/>
                      </a:endParaRPr>
                    </a:p>
                  </a:txBody>
                  <a:tcPr/>
                </a:tc>
              </a:tr>
              <a:tr h="36192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dirty="0" smtClean="0">
                          <a:solidFill>
                            <a:schemeClr val="tx1"/>
                          </a:solidFill>
                          <a:latin typeface="Calibri" panose="020F0502020204030204" pitchFamily="34" charset="0"/>
                        </a:rPr>
                        <a:t>Nevenka Mlinar</a:t>
                      </a:r>
                      <a:r>
                        <a:rPr lang="sl-SI" sz="1400" b="0" baseline="0" dirty="0" smtClean="0">
                          <a:solidFill>
                            <a:schemeClr val="tx1"/>
                          </a:solidFill>
                          <a:latin typeface="Calibri" panose="020F0502020204030204" pitchFamily="34" charset="0"/>
                        </a:rPr>
                        <a:t> / </a:t>
                      </a:r>
                      <a:r>
                        <a:rPr lang="sl-SI" sz="1400" b="0" dirty="0" smtClean="0">
                          <a:solidFill>
                            <a:schemeClr val="tx1"/>
                          </a:solidFill>
                          <a:latin typeface="Calibri" panose="020F0502020204030204" pitchFamily="34" charset="0"/>
                        </a:rPr>
                        <a:t>Cilka Blažon</a:t>
                      </a:r>
                      <a:endParaRPr lang="sl-SI" sz="1400" b="0" dirty="0">
                        <a:solidFill>
                          <a:schemeClr val="tx1"/>
                        </a:solidFill>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knjižnica</a:t>
                      </a:r>
                    </a:p>
                  </a:txBody>
                  <a:tcPr/>
                </a:tc>
                <a:tc>
                  <a:txBody>
                    <a:bodyPr/>
                    <a:lstStyle/>
                    <a:p>
                      <a:pPr algn="l"/>
                      <a:r>
                        <a:rPr lang="sl-SI" sz="1200" dirty="0" smtClean="0">
                          <a:solidFill>
                            <a:schemeClr val="tx1"/>
                          </a:solidFill>
                          <a:latin typeface="Calibri" panose="020F0502020204030204" pitchFamily="34" charset="0"/>
                        </a:rPr>
                        <a:t>po dogovoru</a:t>
                      </a:r>
                      <a:endParaRPr lang="sl-SI" sz="1200" dirty="0">
                        <a:solidFill>
                          <a:schemeClr val="tx1"/>
                        </a:solidFill>
                        <a:latin typeface="Calibri" panose="020F0502020204030204" pitchFamily="34" charset="0"/>
                      </a:endParaRPr>
                    </a:p>
                  </a:txBody>
                  <a:tcPr/>
                </a:tc>
              </a:tr>
              <a:tr h="372111">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latin typeface="Calibri" panose="020F0502020204030204" pitchFamily="34" charset="0"/>
                      </a:endParaRPr>
                    </a:p>
                  </a:txBody>
                  <a:tcPr/>
                </a:tc>
                <a:tc>
                  <a:txBody>
                    <a:bodyPr/>
                    <a:lstStyle/>
                    <a:p>
                      <a:pPr marL="0" algn="l" defTabSz="685800" rtl="0" eaLnBrk="1" latinLnBrk="0" hangingPunct="1"/>
                      <a:r>
                        <a:rPr lang="sl-SI" sz="1400" b="0" dirty="0" smtClean="0">
                          <a:solidFill>
                            <a:schemeClr val="tx1"/>
                          </a:solidFill>
                          <a:latin typeface="Calibri" panose="020F0502020204030204" pitchFamily="34" charset="0"/>
                        </a:rPr>
                        <a:t>Tanja Ivančič</a:t>
                      </a:r>
                      <a:endParaRPr lang="sl-SI" sz="1400" b="0" dirty="0">
                        <a:solidFill>
                          <a:schemeClr val="tx1"/>
                        </a:solidFill>
                        <a:latin typeface="Calibri" panose="020F0502020204030204" pitchFamily="34" charset="0"/>
                      </a:endParaRPr>
                    </a:p>
                  </a:txBody>
                  <a:tcPr/>
                </a:tc>
                <a:tc>
                  <a:txBody>
                    <a:bodyPr/>
                    <a:lstStyle/>
                    <a:p>
                      <a:pPr marL="0" algn="ctr" defTabSz="685800" rtl="0" eaLnBrk="1" latinLnBrk="0" hangingPunct="1"/>
                      <a:endParaRPr lang="sl-SI" sz="1400" b="0" dirty="0">
                        <a:solidFill>
                          <a:schemeClr val="tx1"/>
                        </a:solidFill>
                        <a:latin typeface="Calibri" panose="020F0502020204030204" pitchFamily="34" charset="0"/>
                      </a:endParaRPr>
                    </a:p>
                  </a:txBody>
                  <a:tcPr/>
                </a:tc>
                <a:tc>
                  <a:txBody>
                    <a:bodyPr/>
                    <a:lstStyle/>
                    <a:p>
                      <a:pPr algn="l"/>
                      <a:endParaRPr lang="sl-SI" sz="1200" dirty="0">
                        <a:solidFill>
                          <a:schemeClr val="tx1"/>
                        </a:solidFill>
                        <a:latin typeface="Calibri" panose="020F0502020204030204" pitchFamily="34" charset="0"/>
                      </a:endParaRPr>
                    </a:p>
                  </a:txBody>
                  <a:tcPr/>
                </a:tc>
              </a:tr>
            </a:tbl>
          </a:graphicData>
        </a:graphic>
      </p:graphicFrame>
      <p:graphicFrame>
        <p:nvGraphicFramePr>
          <p:cNvPr id="4" name="Tabela 3"/>
          <p:cNvGraphicFramePr>
            <a:graphicFrameLocks noGrp="1"/>
          </p:cNvGraphicFramePr>
          <p:nvPr>
            <p:extLst>
              <p:ext uri="{D42A27DB-BD31-4B8C-83A1-F6EECF244321}">
                <p14:modId xmlns:p14="http://schemas.microsoft.com/office/powerpoint/2010/main" val="2592500610"/>
              </p:ext>
            </p:extLst>
          </p:nvPr>
        </p:nvGraphicFramePr>
        <p:xfrm>
          <a:off x="1094750" y="4603214"/>
          <a:ext cx="7632848" cy="1877981"/>
        </p:xfrm>
        <a:graphic>
          <a:graphicData uri="http://schemas.openxmlformats.org/drawingml/2006/table">
            <a:tbl>
              <a:tblPr firstRow="1" bandRow="1">
                <a:tableStyleId>{93296810-A885-4BE3-A3E7-6D5BEEA58F35}</a:tableStyleId>
              </a:tblPr>
              <a:tblGrid>
                <a:gridCol w="1152128"/>
                <a:gridCol w="3096344"/>
                <a:gridCol w="1594075"/>
                <a:gridCol w="1790301"/>
              </a:tblGrid>
              <a:tr h="492886">
                <a:tc>
                  <a:txBody>
                    <a:bodyPr/>
                    <a:lstStyle/>
                    <a:p>
                      <a:pPr algn="ctr"/>
                      <a:r>
                        <a:rPr lang="sl-SI" sz="1400" dirty="0" smtClean="0"/>
                        <a:t>RAZRED</a:t>
                      </a:r>
                    </a:p>
                    <a:p>
                      <a:pPr algn="ctr"/>
                      <a:endParaRPr lang="sl-SI" sz="1400" dirty="0"/>
                    </a:p>
                  </a:txBody>
                  <a:tcPr/>
                </a:tc>
                <a:tc>
                  <a:txBody>
                    <a:bodyPr/>
                    <a:lstStyle/>
                    <a:p>
                      <a:pPr algn="ctr"/>
                      <a:r>
                        <a:rPr lang="sl-SI" sz="1400" dirty="0" smtClean="0"/>
                        <a:t>ZUNANJI </a:t>
                      </a:r>
                    </a:p>
                  </a:txBody>
                  <a:tcPr/>
                </a:tc>
                <a:tc>
                  <a:txBody>
                    <a:bodyPr/>
                    <a:lstStyle/>
                    <a:p>
                      <a:pPr algn="ctr"/>
                      <a:r>
                        <a:rPr lang="sl-SI" sz="1400" dirty="0" smtClean="0"/>
                        <a:t>ŠT. UČIL.</a:t>
                      </a:r>
                      <a:endParaRPr lang="sl-SI" sz="1400" dirty="0"/>
                    </a:p>
                  </a:txBody>
                  <a:tcPr/>
                </a:tc>
                <a:tc>
                  <a:txBody>
                    <a:bodyPr/>
                    <a:lstStyle/>
                    <a:p>
                      <a:pPr algn="ctr"/>
                      <a:r>
                        <a:rPr lang="sl-SI" sz="1400" dirty="0" smtClean="0"/>
                        <a:t>POGOVORNA URA</a:t>
                      </a:r>
                    </a:p>
                    <a:p>
                      <a:pPr algn="ctr"/>
                      <a:r>
                        <a:rPr lang="sl-SI" sz="1400" dirty="0" smtClean="0"/>
                        <a:t>(dan, ura)</a:t>
                      </a:r>
                      <a:endParaRPr lang="sl-SI" sz="1400" dirty="0"/>
                    </a:p>
                  </a:txBody>
                  <a:tcPr/>
                </a:tc>
              </a:tr>
              <a:tr h="289933">
                <a:tc>
                  <a:txBody>
                    <a:bodyPr/>
                    <a:lstStyle/>
                    <a:p>
                      <a:pPr algn="l"/>
                      <a:endParaRPr lang="sl-SI" sz="1200" b="1" dirty="0"/>
                    </a:p>
                  </a:txBody>
                  <a:tcPr/>
                </a:tc>
                <a:tc>
                  <a:txBody>
                    <a:bodyPr/>
                    <a:lstStyle/>
                    <a:p>
                      <a:r>
                        <a:rPr lang="sl-SI" sz="1400" dirty="0" smtClean="0"/>
                        <a:t>Anja Vidmar</a:t>
                      </a:r>
                      <a:endParaRPr lang="sl-SI" sz="1400" dirty="0"/>
                    </a:p>
                  </a:txBody>
                  <a:tcPr/>
                </a:tc>
                <a:tc>
                  <a:txBody>
                    <a:bodyPr/>
                    <a:lstStyle/>
                    <a:p>
                      <a:pPr algn="ctr"/>
                      <a:r>
                        <a:rPr lang="sl-SI" sz="1400" dirty="0" smtClean="0"/>
                        <a:t>kabinet knjižnice</a:t>
                      </a:r>
                      <a:endParaRPr lang="sl-SI" sz="1400" b="0" dirty="0" smtClean="0">
                        <a:solidFill>
                          <a:schemeClr val="tx1"/>
                        </a:solidFill>
                      </a:endParaRPr>
                    </a:p>
                  </a:txBody>
                  <a:tcPr/>
                </a:tc>
                <a:tc>
                  <a:txBody>
                    <a:bodyPr/>
                    <a:lstStyle/>
                    <a:p>
                      <a:pPr algn="l"/>
                      <a:r>
                        <a:rPr lang="sl-SI" sz="1400" dirty="0" smtClean="0"/>
                        <a:t>po dogovoru</a:t>
                      </a:r>
                      <a:endParaRPr lang="sl-SI" sz="1400" dirty="0"/>
                    </a:p>
                  </a:txBody>
                  <a:tcPr/>
                </a:tc>
              </a:tr>
              <a:tr h="28993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algn="l"/>
                      <a:r>
                        <a:rPr lang="sl-SI" sz="1400" dirty="0" smtClean="0"/>
                        <a:t>Marjeta Godeša</a:t>
                      </a:r>
                      <a:endParaRPr lang="sl-SI" sz="1400" b="0" dirty="0">
                        <a:solidFill>
                          <a:schemeClr val="tx1"/>
                        </a:solidFill>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kabinet knjižnice</a:t>
                      </a:r>
                      <a:endParaRPr lang="sl-SI" sz="1400" b="0" dirty="0" smtClean="0">
                        <a:solidFill>
                          <a:schemeClr val="tx1"/>
                        </a:solidFill>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t>po dogovoru</a:t>
                      </a:r>
                    </a:p>
                  </a:txBody>
                  <a:tcPr/>
                </a:tc>
              </a:tr>
              <a:tr h="33224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400" kern="1200" dirty="0" smtClean="0"/>
                        <a:t>Janja Urbanc</a:t>
                      </a:r>
                      <a:endParaRPr lang="sl-SI" sz="1400" b="0" kern="1200" dirty="0" smtClean="0">
                        <a:solidFill>
                          <a:schemeClr val="tx1"/>
                        </a:solidFill>
                        <a:latin typeface="+mn-lt"/>
                        <a:ea typeface="+mn-ea"/>
                        <a:cs typeface="+mn-cs"/>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t>kabinet knjižnice</a:t>
                      </a:r>
                      <a:endParaRPr lang="sl-SI" sz="1400" b="0" dirty="0" smtClean="0">
                        <a:solidFill>
                          <a:schemeClr val="tx1"/>
                        </a:solidFill>
                      </a:endParaRPr>
                    </a:p>
                  </a:txBody>
                  <a:tcPr/>
                </a:tc>
                <a:tc>
                  <a:txBody>
                    <a:bodyPr/>
                    <a:lstStyle/>
                    <a:p>
                      <a:pPr algn="l"/>
                      <a:r>
                        <a:rPr lang="sl-SI" sz="1400" dirty="0" smtClean="0"/>
                        <a:t>po dogovoru</a:t>
                      </a:r>
                      <a:endParaRPr lang="sl-SI" sz="1400" dirty="0"/>
                    </a:p>
                  </a:txBody>
                  <a:tcPr/>
                </a:tc>
              </a:tr>
              <a:tr h="41797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sl-SI" sz="1200" b="1" dirty="0" smtClean="0"/>
                    </a:p>
                  </a:txBody>
                  <a:tcPr/>
                </a:tc>
                <a:tc>
                  <a:txBody>
                    <a:bodyPr/>
                    <a:lstStyle/>
                    <a:p>
                      <a:pPr marL="0" algn="l" defTabSz="685800" rtl="0" eaLnBrk="1" latinLnBrk="0" hangingPunct="1"/>
                      <a:r>
                        <a:rPr lang="sl-SI" sz="1400" kern="1200" dirty="0" smtClean="0"/>
                        <a:t>Mirjam Košir</a:t>
                      </a:r>
                      <a:endParaRPr lang="sl-SI" sz="1400" b="0" kern="1200" dirty="0">
                        <a:solidFill>
                          <a:schemeClr val="tx1"/>
                        </a:solidFill>
                        <a:latin typeface="+mn-lt"/>
                        <a:ea typeface="+mn-ea"/>
                        <a:cs typeface="+mn-cs"/>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400" dirty="0" smtClean="0"/>
                        <a:t>kabinet knjižnice</a:t>
                      </a:r>
                      <a:endParaRPr lang="sl-SI" sz="1400" b="0" dirty="0" smtClean="0">
                        <a:solidFill>
                          <a:schemeClr val="tx1"/>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400" dirty="0" smtClean="0"/>
                        <a:t>po dogovoru</a:t>
                      </a:r>
                    </a:p>
                  </a:txBody>
                  <a:tcPr/>
                </a:tc>
              </a:tr>
            </a:tbl>
          </a:graphicData>
        </a:graphic>
      </p:graphicFrame>
      <p:sp>
        <p:nvSpPr>
          <p:cNvPr id="3" name="Označba mesta številke diapozitiva 2"/>
          <p:cNvSpPr>
            <a:spLocks noGrp="1"/>
          </p:cNvSpPr>
          <p:nvPr>
            <p:ph type="sldNum" sz="quarter" idx="12"/>
          </p:nvPr>
        </p:nvSpPr>
        <p:spPr/>
        <p:txBody>
          <a:bodyPr/>
          <a:lstStyle/>
          <a:p>
            <a:fld id="{C1098D97-D47F-4185-AB0A-1FBD1691CD49}" type="slidenum">
              <a:rPr lang="sl-SI" smtClean="0"/>
              <a:pPr/>
              <a:t>24</a:t>
            </a:fld>
            <a:endParaRPr lang="sl-SI"/>
          </a:p>
        </p:txBody>
      </p:sp>
    </p:spTree>
    <p:extLst>
      <p:ext uri="{BB962C8B-B14F-4D97-AF65-F5344CB8AC3E}">
        <p14:creationId xmlns:p14="http://schemas.microsoft.com/office/powerpoint/2010/main" val="11071398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891451" y="926191"/>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solidFill>
                  <a:prstClr val="black"/>
                </a:solidFill>
                <a:latin typeface="Calibri" panose="020F0502020204030204" pitchFamily="34" charset="0"/>
              </a:rPr>
              <a:t>RAZREDNIŠTVO IN GOVORILNE URE NA PODRUŽNIČNIH ŠOLAH</a:t>
            </a:r>
            <a:endParaRPr lang="sl-SI" sz="1600" b="1" dirty="0">
              <a:solidFill>
                <a:prstClr val="black"/>
              </a:solidFill>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1070853066"/>
              </p:ext>
            </p:extLst>
          </p:nvPr>
        </p:nvGraphicFramePr>
        <p:xfrm>
          <a:off x="1018377" y="1700808"/>
          <a:ext cx="7632848" cy="3627120"/>
        </p:xfrm>
        <a:graphic>
          <a:graphicData uri="http://schemas.openxmlformats.org/drawingml/2006/table">
            <a:tbl>
              <a:tblPr firstRow="1" bandRow="1">
                <a:tableStyleId>{93296810-A885-4BE3-A3E7-6D5BEEA58F35}</a:tableStyleId>
              </a:tblPr>
              <a:tblGrid>
                <a:gridCol w="1745282"/>
                <a:gridCol w="2672437"/>
                <a:gridCol w="999971"/>
                <a:gridCol w="2215158"/>
              </a:tblGrid>
              <a:tr h="408209">
                <a:tc>
                  <a:txBody>
                    <a:bodyPr/>
                    <a:lstStyle/>
                    <a:p>
                      <a:pPr algn="ctr"/>
                      <a:r>
                        <a:rPr lang="sl-SI" dirty="0" smtClean="0">
                          <a:latin typeface="Calibri" panose="020F0502020204030204" pitchFamily="34" charset="0"/>
                        </a:rPr>
                        <a:t>RAZRED</a:t>
                      </a:r>
                    </a:p>
                    <a:p>
                      <a:pPr algn="ctr"/>
                      <a:r>
                        <a:rPr lang="sl-SI" sz="1000" dirty="0" smtClean="0">
                          <a:latin typeface="Calibri" panose="020F0502020204030204" pitchFamily="34" charset="0"/>
                        </a:rPr>
                        <a:t>Št. uč. skupaj - 64</a:t>
                      </a:r>
                      <a:endParaRPr lang="sl-SI" sz="1000" dirty="0">
                        <a:latin typeface="Calibri" panose="020F0502020204030204" pitchFamily="34" charset="0"/>
                      </a:endParaRPr>
                    </a:p>
                  </a:txBody>
                  <a:tcPr/>
                </a:tc>
                <a:tc>
                  <a:txBody>
                    <a:bodyPr/>
                    <a:lstStyle/>
                    <a:p>
                      <a:pPr algn="ctr"/>
                      <a:r>
                        <a:rPr lang="sl-SI" sz="1800" dirty="0" smtClean="0">
                          <a:latin typeface="Calibri" panose="020F0502020204030204" pitchFamily="34" charset="0"/>
                        </a:rPr>
                        <a:t>PLANINA</a:t>
                      </a:r>
                      <a:endParaRPr lang="sl-SI" sz="1800" dirty="0">
                        <a:latin typeface="Calibri" panose="020F0502020204030204" pitchFamily="34" charset="0"/>
                      </a:endParaRPr>
                    </a:p>
                  </a:txBody>
                  <a:tcPr/>
                </a:tc>
                <a:tc>
                  <a:txBody>
                    <a:bodyPr/>
                    <a:lstStyle/>
                    <a:p>
                      <a:pPr algn="ctr"/>
                      <a:r>
                        <a:rPr lang="sl-SI" dirty="0" smtClean="0">
                          <a:latin typeface="Calibri" panose="020F0502020204030204" pitchFamily="34" charset="0"/>
                        </a:rPr>
                        <a:t>ŠT. UČIL.</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POGOVORNA URA</a:t>
                      </a:r>
                    </a:p>
                    <a:p>
                      <a:pPr algn="ctr"/>
                      <a:r>
                        <a:rPr lang="sl-SI" dirty="0" smtClean="0">
                          <a:latin typeface="Calibri" panose="020F0502020204030204" pitchFamily="34" charset="0"/>
                        </a:rPr>
                        <a:t>(dan, ura)</a:t>
                      </a:r>
                      <a:endParaRPr lang="sl-SI" dirty="0">
                        <a:latin typeface="Calibri" panose="020F0502020204030204" pitchFamily="34" charset="0"/>
                      </a:endParaRPr>
                    </a:p>
                  </a:txBody>
                  <a:tcPr/>
                </a:tc>
              </a:tr>
              <a:tr h="251647">
                <a:tc>
                  <a:txBody>
                    <a:bodyPr/>
                    <a:lstStyle/>
                    <a:p>
                      <a:pPr algn="l"/>
                      <a:r>
                        <a:rPr lang="sl-SI" sz="1400" dirty="0" smtClean="0">
                          <a:latin typeface="Calibri" panose="020F0502020204030204" pitchFamily="34" charset="0"/>
                        </a:rPr>
                        <a:t>1.</a:t>
                      </a:r>
                      <a:r>
                        <a:rPr lang="sl-SI" sz="1400" baseline="0" dirty="0" smtClean="0">
                          <a:latin typeface="Calibri" panose="020F0502020204030204" pitchFamily="34" charset="0"/>
                        </a:rPr>
                        <a:t> r/ 14</a:t>
                      </a:r>
                      <a:endParaRPr lang="sl-SI" sz="1400" b="0" dirty="0">
                        <a:latin typeface="Calibri" panose="020F0502020204030204" pitchFamily="34" charset="0"/>
                      </a:endParaRPr>
                    </a:p>
                  </a:txBody>
                  <a:tcPr/>
                </a:tc>
                <a:tc>
                  <a:txBody>
                    <a:bodyPr/>
                    <a:lstStyle/>
                    <a:p>
                      <a:pPr algn="l"/>
                      <a:r>
                        <a:rPr lang="sl-SI" sz="1400" dirty="0" smtClean="0">
                          <a:latin typeface="Calibri" panose="020F0502020204030204" pitchFamily="34" charset="0"/>
                        </a:rPr>
                        <a:t>Nives Kalister</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7.30</a:t>
                      </a:r>
                      <a:r>
                        <a:rPr lang="sl-SI" sz="1400" baseline="0" dirty="0" smtClean="0">
                          <a:solidFill>
                            <a:schemeClr val="tx1"/>
                          </a:solidFill>
                          <a:latin typeface="Calibri" panose="020F0502020204030204" pitchFamily="34" charset="0"/>
                        </a:rPr>
                        <a:t> – 8.15 </a:t>
                      </a:r>
                      <a:endParaRPr lang="sl-SI" sz="1400" dirty="0">
                        <a:solidFill>
                          <a:schemeClr val="tx1"/>
                        </a:solidFill>
                        <a:latin typeface="Calibri" panose="020F0502020204030204" pitchFamily="34" charset="0"/>
                      </a:endParaRPr>
                    </a:p>
                  </a:txBody>
                  <a:tcPr/>
                </a:tc>
              </a:tr>
              <a:tr h="251647">
                <a:tc>
                  <a:txBody>
                    <a:bodyPr/>
                    <a:lstStyle/>
                    <a:p>
                      <a:pPr algn="l"/>
                      <a:r>
                        <a:rPr lang="sl-SI" sz="1400" dirty="0" smtClean="0">
                          <a:latin typeface="Calibri" panose="020F0502020204030204" pitchFamily="34" charset="0"/>
                        </a:rPr>
                        <a:t>2., 3. r / 10/8</a:t>
                      </a:r>
                      <a:endParaRPr lang="sl-SI" sz="1400" b="0" dirty="0">
                        <a:latin typeface="Calibri" panose="020F0502020204030204" pitchFamily="34" charset="0"/>
                      </a:endParaRPr>
                    </a:p>
                  </a:txBody>
                  <a:tcPr/>
                </a:tc>
                <a:tc>
                  <a:txBody>
                    <a:bodyPr/>
                    <a:lstStyle/>
                    <a:p>
                      <a:pPr algn="l"/>
                      <a:r>
                        <a:rPr lang="sl-SI" sz="1400" dirty="0" smtClean="0">
                          <a:latin typeface="Calibri" panose="020F0502020204030204" pitchFamily="34" charset="0"/>
                        </a:rPr>
                        <a:t>Rebeka Škamperle</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ponedeljek, 10.15 – 11.00</a:t>
                      </a:r>
                      <a:endParaRPr lang="sl-SI" sz="1400" dirty="0">
                        <a:solidFill>
                          <a:schemeClr val="tx1"/>
                        </a:solidFill>
                        <a:latin typeface="Calibri" panose="020F0502020204030204" pitchFamily="34" charset="0"/>
                      </a:endParaRPr>
                    </a:p>
                  </a:txBody>
                  <a:tcPr/>
                </a:tc>
              </a:tr>
              <a:tr h="251647">
                <a:tc>
                  <a:txBody>
                    <a:bodyPr/>
                    <a:lstStyle/>
                    <a:p>
                      <a:pPr algn="l"/>
                      <a:r>
                        <a:rPr lang="sl-SI" sz="1400" kern="1200" dirty="0" smtClean="0">
                          <a:latin typeface="Calibri" panose="020F0502020204030204" pitchFamily="34" charset="0"/>
                        </a:rPr>
                        <a:t> 4. r /</a:t>
                      </a:r>
                      <a:r>
                        <a:rPr lang="sl-SI" sz="1400" baseline="0" dirty="0" smtClean="0">
                          <a:latin typeface="Calibri" panose="020F0502020204030204" pitchFamily="34" charset="0"/>
                        </a:rPr>
                        <a:t> 13</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Tanja Jarić Primc</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torek, 8.20 – 9.05</a:t>
                      </a:r>
                      <a:endParaRPr lang="sl-SI" sz="1400" dirty="0">
                        <a:solidFill>
                          <a:schemeClr val="tx1"/>
                        </a:solidFill>
                        <a:latin typeface="Calibri" panose="020F0502020204030204" pitchFamily="34" charset="0"/>
                      </a:endParaRPr>
                    </a:p>
                  </a:txBody>
                  <a:tcPr/>
                </a:tc>
              </a:tr>
              <a:tr h="251647">
                <a:tc>
                  <a:txBody>
                    <a:bodyPr/>
                    <a:lstStyle/>
                    <a:p>
                      <a:pPr algn="l"/>
                      <a:r>
                        <a:rPr lang="sl-SI" sz="1400" kern="1200" dirty="0" smtClean="0">
                          <a:latin typeface="Calibri" panose="020F0502020204030204" pitchFamily="34" charset="0"/>
                        </a:rPr>
                        <a:t>5., 6. r / 8 /</a:t>
                      </a:r>
                      <a:r>
                        <a:rPr lang="sl-SI" sz="1400" dirty="0" smtClean="0">
                          <a:latin typeface="Calibri" panose="020F0502020204030204" pitchFamily="34" charset="0"/>
                        </a:rPr>
                        <a:t>11</a:t>
                      </a:r>
                      <a:endParaRPr lang="sl-SI" sz="1400" b="0" dirty="0" smtClean="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Martina</a:t>
                      </a:r>
                      <a:r>
                        <a:rPr lang="sl-SI" sz="1400" baseline="0" dirty="0" smtClean="0">
                          <a:latin typeface="Calibri" panose="020F0502020204030204" pitchFamily="34" charset="0"/>
                        </a:rPr>
                        <a:t> Rebec</a:t>
                      </a:r>
                      <a:endParaRPr lang="sl-SI" sz="1400" dirty="0" smtClean="0">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ponedeljek, 8.20 – 9.05</a:t>
                      </a:r>
                      <a:endParaRPr lang="sl-SI" sz="1400" dirty="0">
                        <a:solidFill>
                          <a:schemeClr val="tx1"/>
                        </a:solidFill>
                        <a:latin typeface="Calibri" panose="020F0502020204030204" pitchFamily="34" charset="0"/>
                      </a:endParaRPr>
                    </a:p>
                  </a:txBody>
                  <a:tcPr/>
                </a:tc>
              </a:tr>
              <a:tr h="251647">
                <a:tc>
                  <a:txBody>
                    <a:bodyPr/>
                    <a:lstStyle/>
                    <a:p>
                      <a:pPr algn="l"/>
                      <a:r>
                        <a:rPr lang="sl-SI" sz="1400" kern="1200" dirty="0" smtClean="0">
                          <a:latin typeface="Calibri" panose="020F0502020204030204" pitchFamily="34" charset="0"/>
                        </a:rPr>
                        <a:t>JV </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Špela Švigelj, </a:t>
                      </a:r>
                    </a:p>
                    <a:p>
                      <a:pPr algn="l"/>
                      <a:endParaRPr lang="sl-SI" sz="1400" dirty="0" smtClean="0">
                        <a:latin typeface="Calibri" panose="020F0502020204030204" pitchFamily="34" charset="0"/>
                      </a:endParaRPr>
                    </a:p>
                    <a:p>
                      <a:pPr algn="l"/>
                      <a:r>
                        <a:rPr lang="sl-SI" sz="1400" dirty="0" smtClean="0">
                          <a:latin typeface="Calibri" panose="020F0502020204030204" pitchFamily="34" charset="0"/>
                        </a:rPr>
                        <a:t>Martina Rebec, Tanja Jarić Primc</a:t>
                      </a:r>
                      <a:endParaRPr lang="sl-SI" sz="1400" dirty="0">
                        <a:latin typeface="Calibri" panose="020F0502020204030204" pitchFamily="34" charset="0"/>
                      </a:endParaRPr>
                    </a:p>
                  </a:txBody>
                  <a:tcPr/>
                </a:tc>
                <a:tc>
                  <a:txBody>
                    <a:bodyPr/>
                    <a:lstStyle/>
                    <a:p>
                      <a:pPr algn="ctr"/>
                      <a:endParaRPr lang="sl-SI" sz="1400" dirty="0" smtClean="0">
                        <a:latin typeface="Calibri" panose="020F0502020204030204" pitchFamily="34" charset="0"/>
                      </a:endParaRPr>
                    </a:p>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endParaRPr lang="sl-SI" sz="1400" dirty="0" smtClean="0">
                        <a:solidFill>
                          <a:schemeClr val="tx1"/>
                        </a:solidFill>
                        <a:latin typeface="Calibri" panose="020F0502020204030204" pitchFamily="34" charset="0"/>
                      </a:endParaRPr>
                    </a:p>
                    <a:p>
                      <a:endParaRPr lang="sl-SI" sz="1400" dirty="0" smtClean="0">
                        <a:solidFill>
                          <a:schemeClr val="tx1"/>
                        </a:solidFill>
                        <a:latin typeface="Calibri" panose="020F0502020204030204" pitchFamily="34" charset="0"/>
                      </a:endParaRPr>
                    </a:p>
                    <a:p>
                      <a:r>
                        <a:rPr lang="sl-SI" sz="1400" dirty="0" smtClean="0">
                          <a:solidFill>
                            <a:schemeClr val="tx1"/>
                          </a:solidFill>
                          <a:latin typeface="Calibri" panose="020F0502020204030204" pitchFamily="34" charset="0"/>
                        </a:rPr>
                        <a:t>glej RU razrednikov</a:t>
                      </a:r>
                      <a:endParaRPr lang="sl-SI" sz="1400" dirty="0">
                        <a:solidFill>
                          <a:schemeClr val="tx1"/>
                        </a:solidFill>
                        <a:latin typeface="Calibri" panose="020F0502020204030204" pitchFamily="34" charset="0"/>
                      </a:endParaRPr>
                    </a:p>
                  </a:txBody>
                  <a:tcPr/>
                </a:tc>
              </a:tr>
              <a:tr h="41941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kern="1200" dirty="0" smtClean="0">
                          <a:latin typeface="Calibri" panose="020F0502020204030204" pitchFamily="34" charset="0"/>
                        </a:rPr>
                        <a:t>PB 1. odd.</a:t>
                      </a:r>
                    </a:p>
                    <a:p>
                      <a:pPr marL="0" marR="0" indent="0" algn="l" defTabSz="685800" rtl="0" eaLnBrk="1" fontAlgn="auto" latinLnBrk="0" hangingPunct="1">
                        <a:lnSpc>
                          <a:spcPct val="100000"/>
                        </a:lnSpc>
                        <a:spcBef>
                          <a:spcPts val="0"/>
                        </a:spcBef>
                        <a:spcAft>
                          <a:spcPts val="0"/>
                        </a:spcAft>
                        <a:buClrTx/>
                        <a:buSzTx/>
                        <a:buFontTx/>
                        <a:buNone/>
                        <a:tabLst/>
                        <a:defRPr/>
                      </a:pPr>
                      <a:r>
                        <a:rPr lang="sl-SI" sz="1400" kern="1200" dirty="0" smtClean="0">
                          <a:latin typeface="Calibri" panose="020F0502020204030204" pitchFamily="34" charset="0"/>
                        </a:rPr>
                        <a:t>1., 2. r </a:t>
                      </a:r>
                      <a:endParaRPr lang="sl-SI" sz="1400" b="1" dirty="0" smtClean="0">
                        <a:solidFill>
                          <a:srgbClr val="FF0000"/>
                        </a:solidFill>
                        <a:latin typeface="Calibri" panose="020F0502020204030204" pitchFamily="34" charset="0"/>
                      </a:endParaRPr>
                    </a:p>
                  </a:txBody>
                  <a:tcPr/>
                </a:tc>
                <a:tc>
                  <a:txBody>
                    <a:bodyPr/>
                    <a:lstStyle/>
                    <a:p>
                      <a:pPr algn="l"/>
                      <a:r>
                        <a:rPr lang="sl-SI" sz="1400" dirty="0" smtClean="0">
                          <a:latin typeface="Calibri" panose="020F0502020204030204" pitchFamily="34" charset="0"/>
                        </a:rPr>
                        <a:t>Andreja Milavec</a:t>
                      </a:r>
                      <a:endParaRPr lang="sl-SI" sz="1400"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torek, 12.45 – 13.30</a:t>
                      </a:r>
                    </a:p>
                    <a:p>
                      <a:pPr algn="l"/>
                      <a:endParaRPr lang="sl-SI" sz="1400" dirty="0">
                        <a:solidFill>
                          <a:srgbClr val="FF0000"/>
                        </a:solidFill>
                        <a:latin typeface="Calibri" panose="020F0502020204030204" pitchFamily="34" charset="0"/>
                      </a:endParaRPr>
                    </a:p>
                  </a:txBody>
                  <a:tcPr/>
                </a:tc>
              </a:tr>
              <a:tr h="41941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kern="1200" dirty="0" smtClean="0">
                          <a:latin typeface="Calibri" panose="020F0502020204030204" pitchFamily="34" charset="0"/>
                        </a:rPr>
                        <a:t>PB 2. odd.</a:t>
                      </a:r>
                    </a:p>
                    <a:p>
                      <a:pPr marL="0" marR="0" indent="0" algn="l" defTabSz="685800" rtl="0" eaLnBrk="1" fontAlgn="auto" latinLnBrk="0" hangingPunct="1">
                        <a:lnSpc>
                          <a:spcPct val="100000"/>
                        </a:lnSpc>
                        <a:spcBef>
                          <a:spcPts val="0"/>
                        </a:spcBef>
                        <a:spcAft>
                          <a:spcPts val="0"/>
                        </a:spcAft>
                        <a:buClrTx/>
                        <a:buSzTx/>
                        <a:buFontTx/>
                        <a:buNone/>
                        <a:tabLst/>
                        <a:defRPr/>
                      </a:pPr>
                      <a:r>
                        <a:rPr lang="sl-SI" sz="1400" kern="1200" dirty="0" smtClean="0">
                          <a:latin typeface="Calibri" panose="020F0502020204030204" pitchFamily="34" charset="0"/>
                        </a:rPr>
                        <a:t>3.,4.,5. r  </a:t>
                      </a:r>
                      <a:endParaRPr lang="sl-SI" sz="1400" b="0" dirty="0" smtClean="0">
                        <a:solidFill>
                          <a:srgbClr val="FF0000"/>
                        </a:solidFill>
                        <a:latin typeface="Calibri" panose="020F0502020204030204" pitchFamily="34" charset="0"/>
                      </a:endParaRPr>
                    </a:p>
                  </a:txBody>
                  <a:tcPr/>
                </a:tc>
                <a:tc>
                  <a:txBody>
                    <a:bodyPr/>
                    <a:lstStyle/>
                    <a:p>
                      <a:pPr algn="l"/>
                      <a:r>
                        <a:rPr lang="sl-SI" sz="1400" dirty="0" smtClean="0">
                          <a:latin typeface="Calibri" panose="020F0502020204030204" pitchFamily="34" charset="0"/>
                        </a:rPr>
                        <a:t>Milena Kumer</a:t>
                      </a:r>
                      <a:endParaRPr lang="sl-SI" sz="1400"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Planina</a:t>
                      </a:r>
                      <a:endParaRPr lang="sl-SI" sz="1400" dirty="0">
                        <a:latin typeface="Calibri" panose="020F0502020204030204" pitchFamily="34" charset="0"/>
                      </a:endParaRPr>
                    </a:p>
                  </a:txBody>
                  <a:tcPr/>
                </a:tc>
                <a:tc>
                  <a:txBody>
                    <a:bodyPr/>
                    <a:lstStyle/>
                    <a:p>
                      <a:pPr algn="l"/>
                      <a:r>
                        <a:rPr lang="sl-SI" sz="1400" dirty="0" smtClean="0">
                          <a:solidFill>
                            <a:schemeClr val="dk1"/>
                          </a:solidFill>
                          <a:latin typeface="Calibri" panose="020F0502020204030204" pitchFamily="34" charset="0"/>
                        </a:rPr>
                        <a:t>petek, 11.55 – 12.40</a:t>
                      </a:r>
                      <a:endParaRPr lang="sl-SI" sz="1400" dirty="0">
                        <a:solidFill>
                          <a:srgbClr val="FF0000"/>
                        </a:solidFill>
                        <a:latin typeface="Calibri" panose="020F0502020204030204" pitchFamily="34" charset="0"/>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25</a:t>
            </a:fld>
            <a:endParaRPr lang="sl-SI"/>
          </a:p>
        </p:txBody>
      </p:sp>
    </p:spTree>
    <p:extLst>
      <p:ext uri="{BB962C8B-B14F-4D97-AF65-F5344CB8AC3E}">
        <p14:creationId xmlns:p14="http://schemas.microsoft.com/office/powerpoint/2010/main" val="2206474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927026" y="360407"/>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solidFill>
                  <a:prstClr val="black"/>
                </a:solidFill>
                <a:latin typeface="Calibri" panose="020F0502020204030204" pitchFamily="34" charset="0"/>
              </a:rPr>
              <a:t>RAZREDNIŠTVO IN GOVORILNE URE NA PODRUŽNIČNIH ŠOLAH</a:t>
            </a:r>
            <a:endParaRPr lang="sl-SI" sz="1600" b="1" dirty="0">
              <a:solidFill>
                <a:prstClr val="black"/>
              </a:solidFill>
              <a:latin typeface="Calibri" panose="020F0502020204030204" pitchFamily="34" charset="0"/>
            </a:endParaRPr>
          </a:p>
        </p:txBody>
      </p:sp>
      <p:graphicFrame>
        <p:nvGraphicFramePr>
          <p:cNvPr id="7" name="Tabela 6"/>
          <p:cNvGraphicFramePr>
            <a:graphicFrameLocks noGrp="1"/>
          </p:cNvGraphicFramePr>
          <p:nvPr>
            <p:extLst>
              <p:ext uri="{D42A27DB-BD31-4B8C-83A1-F6EECF244321}">
                <p14:modId xmlns:p14="http://schemas.microsoft.com/office/powerpoint/2010/main" val="214605715"/>
              </p:ext>
            </p:extLst>
          </p:nvPr>
        </p:nvGraphicFramePr>
        <p:xfrm>
          <a:off x="1053952" y="759985"/>
          <a:ext cx="7632848" cy="3108960"/>
        </p:xfrm>
        <a:graphic>
          <a:graphicData uri="http://schemas.openxmlformats.org/drawingml/2006/table">
            <a:tbl>
              <a:tblPr firstRow="1" bandRow="1">
                <a:tableStyleId>{93296810-A885-4BE3-A3E7-6D5BEEA58F35}</a:tableStyleId>
              </a:tblPr>
              <a:tblGrid>
                <a:gridCol w="1357808"/>
                <a:gridCol w="2890664"/>
                <a:gridCol w="796201"/>
                <a:gridCol w="2588175"/>
              </a:tblGrid>
              <a:tr h="535701">
                <a:tc>
                  <a:txBody>
                    <a:bodyPr/>
                    <a:lstStyle/>
                    <a:p>
                      <a:pPr algn="ctr"/>
                      <a:r>
                        <a:rPr lang="sl-SI" dirty="0" smtClean="0">
                          <a:latin typeface="Calibri" panose="020F0502020204030204" pitchFamily="34" charset="0"/>
                        </a:rPr>
                        <a:t>RAZRED</a:t>
                      </a:r>
                    </a:p>
                    <a:p>
                      <a:pPr algn="ctr"/>
                      <a:r>
                        <a:rPr lang="sl-SI" sz="1000" dirty="0" smtClean="0">
                          <a:latin typeface="Calibri" panose="020F0502020204030204" pitchFamily="34" charset="0"/>
                        </a:rPr>
                        <a:t>Št. uč. skupaj – 36</a:t>
                      </a:r>
                    </a:p>
                  </a:txBody>
                  <a:tcPr/>
                </a:tc>
                <a:tc>
                  <a:txBody>
                    <a:bodyPr/>
                    <a:lstStyle/>
                    <a:p>
                      <a:pPr algn="ctr"/>
                      <a:r>
                        <a:rPr lang="sl-SI" sz="1800" dirty="0" smtClean="0">
                          <a:latin typeface="Calibri" panose="020F0502020204030204" pitchFamily="34" charset="0"/>
                        </a:rPr>
                        <a:t>BUKOVJE</a:t>
                      </a:r>
                      <a:endParaRPr lang="sl-SI" sz="1800" dirty="0">
                        <a:latin typeface="Calibri" panose="020F0502020204030204" pitchFamily="34" charset="0"/>
                      </a:endParaRPr>
                    </a:p>
                  </a:txBody>
                  <a:tcPr/>
                </a:tc>
                <a:tc>
                  <a:txBody>
                    <a:bodyPr/>
                    <a:lstStyle/>
                    <a:p>
                      <a:pPr algn="ctr"/>
                      <a:r>
                        <a:rPr lang="sl-SI" dirty="0" smtClean="0">
                          <a:latin typeface="Calibri" panose="020F0502020204030204" pitchFamily="34" charset="0"/>
                        </a:rPr>
                        <a:t>ŠT. UČIL.</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POGOVORNA URA</a:t>
                      </a:r>
                    </a:p>
                    <a:p>
                      <a:pPr algn="ctr"/>
                      <a:r>
                        <a:rPr lang="sl-SI" dirty="0" smtClean="0">
                          <a:latin typeface="Calibri" panose="020F0502020204030204" pitchFamily="34" charset="0"/>
                        </a:rPr>
                        <a:t>(dan, ura)</a:t>
                      </a:r>
                      <a:endParaRPr lang="sl-SI" dirty="0">
                        <a:latin typeface="Calibri" panose="020F0502020204030204" pitchFamily="34" charset="0"/>
                      </a:endParaRPr>
                    </a:p>
                  </a:txBody>
                  <a:tcPr/>
                </a:tc>
              </a:tr>
              <a:tr h="24411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400" b="1" kern="1200" dirty="0" smtClean="0">
                          <a:latin typeface="Calibri" panose="020F0502020204030204" pitchFamily="34" charset="0"/>
                        </a:rPr>
                        <a:t>1., 3.r / </a:t>
                      </a:r>
                      <a:r>
                        <a:rPr lang="sl-SI" sz="1400" kern="1200" dirty="0" smtClean="0">
                          <a:latin typeface="Calibri" panose="020F0502020204030204" pitchFamily="34" charset="0"/>
                        </a:rPr>
                        <a:t>8</a:t>
                      </a:r>
                      <a:r>
                        <a:rPr lang="sl-SI" sz="1400" dirty="0" smtClean="0">
                          <a:latin typeface="Calibri" panose="020F0502020204030204" pitchFamily="34" charset="0"/>
                        </a:rPr>
                        <a:t>/5</a:t>
                      </a:r>
                      <a:endParaRPr lang="sl-SI" sz="1400" b="1" dirty="0" smtClean="0">
                        <a:latin typeface="Calibri" panose="020F0502020204030204" pitchFamily="34" charset="0"/>
                      </a:endParaRPr>
                    </a:p>
                  </a:txBody>
                  <a:tcPr/>
                </a:tc>
                <a:tc>
                  <a:txBody>
                    <a:bodyPr/>
                    <a:lstStyle/>
                    <a:p>
                      <a:pPr algn="l"/>
                      <a:r>
                        <a:rPr lang="sl-SI" sz="1400" dirty="0" smtClean="0">
                          <a:latin typeface="Calibri" panose="020F0502020204030204" pitchFamily="34" charset="0"/>
                        </a:rPr>
                        <a:t>Ana Savič, Špela Švigelj</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sreda, 10.15</a:t>
                      </a:r>
                      <a:r>
                        <a:rPr lang="sl-SI" sz="1400" baseline="0" dirty="0" smtClean="0">
                          <a:solidFill>
                            <a:schemeClr val="tx1"/>
                          </a:solidFill>
                          <a:latin typeface="Calibri" panose="020F0502020204030204" pitchFamily="34" charset="0"/>
                        </a:rPr>
                        <a:t> – 11.00 </a:t>
                      </a:r>
                      <a:endParaRPr lang="sl-SI" sz="1400" dirty="0">
                        <a:solidFill>
                          <a:schemeClr val="tx1"/>
                        </a:solidFill>
                        <a:latin typeface="Calibri" panose="020F0502020204030204" pitchFamily="34" charset="0"/>
                      </a:endParaRPr>
                    </a:p>
                  </a:txBody>
                  <a:tcPr/>
                </a:tc>
              </a:tr>
              <a:tr h="244117">
                <a:tc>
                  <a:txBody>
                    <a:bodyPr/>
                    <a:lstStyle/>
                    <a:p>
                      <a:pPr algn="l"/>
                      <a:r>
                        <a:rPr lang="sl-SI" sz="1400" b="1" kern="1200" dirty="0" smtClean="0">
                          <a:latin typeface="Calibri" panose="020F0502020204030204" pitchFamily="34" charset="0"/>
                        </a:rPr>
                        <a:t>2.r / </a:t>
                      </a:r>
                      <a:r>
                        <a:rPr lang="sl-SI" sz="1400" baseline="0" dirty="0" smtClean="0">
                          <a:latin typeface="Calibri" panose="020F0502020204030204" pitchFamily="34" charset="0"/>
                        </a:rPr>
                        <a:t>11</a:t>
                      </a:r>
                      <a:endParaRPr lang="sl-SI" sz="1400" b="0" dirty="0">
                        <a:latin typeface="Calibri" panose="020F0502020204030204" pitchFamily="34" charset="0"/>
                      </a:endParaRPr>
                    </a:p>
                  </a:txBody>
                  <a:tcPr/>
                </a:tc>
                <a:tc>
                  <a:txBody>
                    <a:bodyPr/>
                    <a:lstStyle/>
                    <a:p>
                      <a:pPr algn="l"/>
                      <a:r>
                        <a:rPr lang="sl-SI" sz="1400" dirty="0" smtClean="0">
                          <a:latin typeface="Calibri" panose="020F0502020204030204" pitchFamily="34" charset="0"/>
                        </a:rPr>
                        <a:t>Vilma Kernel</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petek, 10.15 – 11.00</a:t>
                      </a:r>
                      <a:endParaRPr lang="sl-SI" sz="1400" dirty="0">
                        <a:solidFill>
                          <a:schemeClr val="tx1"/>
                        </a:solidFill>
                        <a:latin typeface="Calibri" panose="020F0502020204030204" pitchFamily="34" charset="0"/>
                      </a:endParaRPr>
                    </a:p>
                  </a:txBody>
                  <a:tcPr/>
                </a:tc>
              </a:tr>
              <a:tr h="244117">
                <a:tc>
                  <a:txBody>
                    <a:bodyPr/>
                    <a:lstStyle/>
                    <a:p>
                      <a:pPr algn="l"/>
                      <a:r>
                        <a:rPr lang="sl-SI" sz="1400" b="1" kern="1200" dirty="0" smtClean="0">
                          <a:latin typeface="Calibri" panose="020F0502020204030204" pitchFamily="34" charset="0"/>
                        </a:rPr>
                        <a:t>4., 5.r / </a:t>
                      </a:r>
                      <a:r>
                        <a:rPr lang="sl-SI" sz="1400" baseline="0" dirty="0" smtClean="0">
                          <a:latin typeface="Calibri" panose="020F0502020204030204" pitchFamily="34" charset="0"/>
                        </a:rPr>
                        <a:t>6/6</a:t>
                      </a:r>
                      <a:endParaRPr lang="sl-SI" sz="1400" b="1" dirty="0">
                        <a:latin typeface="Calibri" panose="020F0502020204030204" pitchFamily="34" charset="0"/>
                      </a:endParaRPr>
                    </a:p>
                  </a:txBody>
                  <a:tcPr/>
                </a:tc>
                <a:tc>
                  <a:txBody>
                    <a:bodyPr/>
                    <a:lstStyle/>
                    <a:p>
                      <a:pPr algn="l"/>
                      <a:r>
                        <a:rPr lang="sl-SI" sz="1400" dirty="0" smtClean="0">
                          <a:latin typeface="Calibri" panose="020F0502020204030204" pitchFamily="34" charset="0"/>
                        </a:rPr>
                        <a:t>Nataša Lulik</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ponedeljek, 10.15 – 11.00</a:t>
                      </a:r>
                      <a:endParaRPr lang="sl-SI" sz="1400" dirty="0">
                        <a:solidFill>
                          <a:schemeClr val="tx1"/>
                        </a:solidFill>
                        <a:latin typeface="Calibri" panose="020F0502020204030204" pitchFamily="34" charset="0"/>
                      </a:endParaRPr>
                    </a:p>
                  </a:txBody>
                  <a:tcPr/>
                </a:tc>
              </a:tr>
              <a:tr h="244117">
                <a:tc>
                  <a:txBody>
                    <a:bodyPr/>
                    <a:lstStyle/>
                    <a:p>
                      <a:pPr algn="l"/>
                      <a:r>
                        <a:rPr lang="sl-SI" sz="1400" b="1" kern="1200" dirty="0" smtClean="0">
                          <a:latin typeface="Calibri" panose="020F0502020204030204" pitchFamily="34" charset="0"/>
                        </a:rPr>
                        <a:t>JV </a:t>
                      </a:r>
                      <a:endParaRPr lang="sl-SI" sz="1400" b="1" dirty="0">
                        <a:solidFill>
                          <a:srgbClr val="FF0000"/>
                        </a:solidFill>
                        <a:latin typeface="Calibri" panose="020F0502020204030204" pitchFamily="34" charset="0"/>
                      </a:endParaRPr>
                    </a:p>
                  </a:txBody>
                  <a:tcPr/>
                </a:tc>
                <a:tc>
                  <a:txBody>
                    <a:bodyPr/>
                    <a:lstStyle/>
                    <a:p>
                      <a:pPr algn="l"/>
                      <a:r>
                        <a:rPr lang="sl-SI" sz="1400" dirty="0" smtClean="0">
                          <a:latin typeface="Calibri" panose="020F0502020204030204" pitchFamily="34" charset="0"/>
                        </a:rPr>
                        <a:t>Naja Vadnjal,</a:t>
                      </a:r>
                      <a:r>
                        <a:rPr lang="sl-SI" sz="1400" baseline="0" dirty="0" smtClean="0">
                          <a:latin typeface="Calibri" panose="020F0502020204030204" pitchFamily="34" charset="0"/>
                        </a:rPr>
                        <a:t> Ana Savič, Vilma Kernel, Sintia Klede</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r>
                        <a:rPr lang="sl-SI" sz="1400" dirty="0" smtClean="0">
                          <a:latin typeface="Calibri" panose="020F0502020204030204" pitchFamily="34" charset="0"/>
                        </a:rPr>
                        <a:t>glej RU razrednikov / učiteljev</a:t>
                      </a:r>
                      <a:endParaRPr lang="sl-SI" sz="1400" dirty="0">
                        <a:solidFill>
                          <a:srgbClr val="FF0000"/>
                        </a:solidFill>
                        <a:latin typeface="Calibri" panose="020F0502020204030204" pitchFamily="34" charset="0"/>
                      </a:endParaRPr>
                    </a:p>
                  </a:txBody>
                  <a:tcPr/>
                </a:tc>
              </a:tr>
              <a:tr h="2441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kern="1200" dirty="0" smtClean="0">
                          <a:latin typeface="Calibri" panose="020F0502020204030204" pitchFamily="34" charset="0"/>
                        </a:rPr>
                        <a:t>PB 1. odd.</a:t>
                      </a:r>
                    </a:p>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1., 2. r</a:t>
                      </a:r>
                      <a:endParaRPr lang="sl-SI" sz="1400" b="0" dirty="0" smtClean="0">
                        <a:solidFill>
                          <a:schemeClr val="tx1"/>
                        </a:solidFill>
                        <a:latin typeface="Calibri" panose="020F0502020204030204" pitchFamily="34" charset="0"/>
                      </a:endParaRPr>
                    </a:p>
                  </a:txBody>
                  <a:tcPr/>
                </a:tc>
                <a:tc>
                  <a:txBody>
                    <a:bodyPr/>
                    <a:lstStyle/>
                    <a:p>
                      <a:pPr algn="l"/>
                      <a:r>
                        <a:rPr lang="sl-SI" sz="1400" dirty="0" smtClean="0">
                          <a:latin typeface="Calibri" panose="020F0502020204030204" pitchFamily="34" charset="0"/>
                        </a:rPr>
                        <a:t>Sintia Klede</a:t>
                      </a:r>
                      <a:endParaRPr lang="sl-SI" sz="1400"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četrtek, 11.55 – 12.40</a:t>
                      </a:r>
                      <a:endParaRPr lang="sl-SI" sz="1400" dirty="0">
                        <a:solidFill>
                          <a:schemeClr val="tx1"/>
                        </a:solidFill>
                        <a:latin typeface="Calibri" panose="020F0502020204030204" pitchFamily="34" charset="0"/>
                      </a:endParaRPr>
                    </a:p>
                  </a:txBody>
                  <a:tcPr/>
                </a:tc>
              </a:tr>
              <a:tr h="24411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PB 2. odd. </a:t>
                      </a:r>
                    </a:p>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3., 4., 5. r</a:t>
                      </a:r>
                      <a:endParaRPr lang="sl-SI" sz="1400" b="0" dirty="0" smtClean="0">
                        <a:solidFill>
                          <a:schemeClr val="tx1"/>
                        </a:solidFill>
                        <a:latin typeface="Calibri" panose="020F0502020204030204" pitchFamily="34" charset="0"/>
                      </a:endParaRPr>
                    </a:p>
                  </a:txBody>
                  <a:tcPr/>
                </a:tc>
                <a:tc>
                  <a:txBody>
                    <a:bodyPr/>
                    <a:lstStyle/>
                    <a:p>
                      <a:pPr algn="l"/>
                      <a:r>
                        <a:rPr lang="sl-SI" sz="1400" dirty="0" smtClean="0">
                          <a:latin typeface="Calibri" panose="020F0502020204030204" pitchFamily="34" charset="0"/>
                        </a:rPr>
                        <a:t>Špela Švigelj</a:t>
                      </a:r>
                      <a:endParaRPr lang="sl-SI" sz="1400"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Bukovje</a:t>
                      </a:r>
                      <a:endParaRPr lang="sl-SI" sz="1400" dirty="0">
                        <a:latin typeface="Calibri" panose="020F0502020204030204" pitchFamily="34" charset="0"/>
                      </a:endParaRPr>
                    </a:p>
                  </a:txBody>
                  <a:tcPr/>
                </a:tc>
                <a:tc>
                  <a:txBody>
                    <a:bodyPr/>
                    <a:lstStyle/>
                    <a:p>
                      <a:pPr algn="l"/>
                      <a:r>
                        <a:rPr lang="sl-SI" sz="1400" dirty="0" smtClean="0">
                          <a:solidFill>
                            <a:schemeClr val="tx1"/>
                          </a:solidFill>
                          <a:latin typeface="Calibri" panose="020F0502020204030204" pitchFamily="34" charset="0"/>
                        </a:rPr>
                        <a:t>sreda, 10.15</a:t>
                      </a:r>
                      <a:r>
                        <a:rPr lang="sl-SI" sz="1400" baseline="0" dirty="0" smtClean="0">
                          <a:solidFill>
                            <a:schemeClr val="tx1"/>
                          </a:solidFill>
                          <a:latin typeface="Calibri" panose="020F0502020204030204" pitchFamily="34" charset="0"/>
                        </a:rPr>
                        <a:t> – 11.00 </a:t>
                      </a:r>
                      <a:endParaRPr lang="sl-SI" sz="1400" dirty="0">
                        <a:solidFill>
                          <a:schemeClr val="tx1"/>
                        </a:solidFill>
                        <a:latin typeface="Calibri" panose="020F0502020204030204" pitchFamily="34" charset="0"/>
                      </a:endParaRPr>
                    </a:p>
                  </a:txBody>
                  <a:tcPr/>
                </a:tc>
              </a:tr>
            </a:tbl>
          </a:graphicData>
        </a:graphic>
      </p:graphicFrame>
      <p:graphicFrame>
        <p:nvGraphicFramePr>
          <p:cNvPr id="8" name="Tabela 7"/>
          <p:cNvGraphicFramePr>
            <a:graphicFrameLocks noGrp="1"/>
          </p:cNvGraphicFramePr>
          <p:nvPr>
            <p:extLst>
              <p:ext uri="{D42A27DB-BD31-4B8C-83A1-F6EECF244321}">
                <p14:modId xmlns:p14="http://schemas.microsoft.com/office/powerpoint/2010/main" val="2320059619"/>
              </p:ext>
            </p:extLst>
          </p:nvPr>
        </p:nvGraphicFramePr>
        <p:xfrm>
          <a:off x="1053952" y="4256790"/>
          <a:ext cx="7632848" cy="1859280"/>
        </p:xfrm>
        <a:graphic>
          <a:graphicData uri="http://schemas.openxmlformats.org/drawingml/2006/table">
            <a:tbl>
              <a:tblPr firstRow="1" bandRow="1">
                <a:tableStyleId>{93296810-A885-4BE3-A3E7-6D5BEEA58F35}</a:tableStyleId>
              </a:tblPr>
              <a:tblGrid>
                <a:gridCol w="1152128"/>
                <a:gridCol w="3096344"/>
                <a:gridCol w="853752"/>
                <a:gridCol w="2530624"/>
              </a:tblGrid>
              <a:tr h="382836">
                <a:tc>
                  <a:txBody>
                    <a:bodyPr/>
                    <a:lstStyle/>
                    <a:p>
                      <a:pPr algn="ctr"/>
                      <a:r>
                        <a:rPr lang="sl-SI" sz="1200" kern="1200" dirty="0" smtClean="0">
                          <a:latin typeface="Calibri" panose="020F0502020204030204" pitchFamily="34" charset="0"/>
                        </a:rPr>
                        <a:t>RAZRED</a:t>
                      </a:r>
                    </a:p>
                    <a:p>
                      <a:pPr algn="ctr"/>
                      <a:r>
                        <a:rPr lang="sl-SI" sz="1200" kern="1200" dirty="0" smtClean="0">
                          <a:latin typeface="Calibri" panose="020F0502020204030204" pitchFamily="34" charset="0"/>
                        </a:rPr>
                        <a:t>Št. uč. skupaj - 13</a:t>
                      </a:r>
                      <a:endParaRPr lang="sl-SI" sz="1200" b="1" kern="1200" dirty="0" smtClean="0">
                        <a:solidFill>
                          <a:schemeClr val="dk1"/>
                        </a:solidFill>
                        <a:latin typeface="Calibri" panose="020F0502020204030204" pitchFamily="34" charset="0"/>
                        <a:ea typeface="+mn-ea"/>
                        <a:cs typeface="+mn-cs"/>
                      </a:endParaRPr>
                    </a:p>
                  </a:txBody>
                  <a:tcPr/>
                </a:tc>
                <a:tc>
                  <a:txBody>
                    <a:bodyPr/>
                    <a:lstStyle/>
                    <a:p>
                      <a:pPr algn="ctr"/>
                      <a:r>
                        <a:rPr lang="sl-SI" sz="1800" dirty="0" smtClean="0">
                          <a:latin typeface="Calibri" panose="020F0502020204030204" pitchFamily="34" charset="0"/>
                        </a:rPr>
                        <a:t>STUDENO</a:t>
                      </a:r>
                      <a:endParaRPr lang="sl-SI" sz="1800" dirty="0">
                        <a:latin typeface="Calibri" panose="020F0502020204030204" pitchFamily="34" charset="0"/>
                      </a:endParaRPr>
                    </a:p>
                  </a:txBody>
                  <a:tcPr/>
                </a:tc>
                <a:tc>
                  <a:txBody>
                    <a:bodyPr/>
                    <a:lstStyle/>
                    <a:p>
                      <a:pPr algn="ctr"/>
                      <a:r>
                        <a:rPr lang="sl-SI" dirty="0" smtClean="0">
                          <a:latin typeface="Calibri" panose="020F0502020204030204" pitchFamily="34" charset="0"/>
                        </a:rPr>
                        <a:t>ŠT. UČIL.</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POGOVORNA URA</a:t>
                      </a:r>
                    </a:p>
                    <a:p>
                      <a:pPr algn="ctr"/>
                      <a:r>
                        <a:rPr lang="sl-SI" dirty="0" smtClean="0">
                          <a:latin typeface="Calibri" panose="020F0502020204030204" pitchFamily="34" charset="0"/>
                        </a:rPr>
                        <a:t>(dan, ura)</a:t>
                      </a:r>
                      <a:endParaRPr lang="sl-SI" dirty="0">
                        <a:latin typeface="Calibri" panose="020F0502020204030204" pitchFamily="34" charset="0"/>
                      </a:endParaRPr>
                    </a:p>
                  </a:txBody>
                  <a:tcPr/>
                </a:tc>
              </a:tr>
              <a:tr h="240085">
                <a:tc>
                  <a:txBody>
                    <a:bodyPr/>
                    <a:lstStyle/>
                    <a:p>
                      <a:pPr algn="l"/>
                      <a:r>
                        <a:rPr lang="sl-SI" sz="1400" b="1" kern="1200" dirty="0" smtClean="0">
                          <a:latin typeface="Calibri" panose="020F0502020204030204" pitchFamily="34" charset="0"/>
                        </a:rPr>
                        <a:t>1., 5. r / </a:t>
                      </a:r>
                      <a:r>
                        <a:rPr lang="sl-SI" sz="1400" kern="1200" dirty="0" smtClean="0">
                          <a:latin typeface="Calibri" panose="020F0502020204030204" pitchFamily="34" charset="0"/>
                        </a:rPr>
                        <a:t>4/2</a:t>
                      </a:r>
                      <a:endParaRPr lang="sl-SI" sz="1400" b="0" kern="1200" dirty="0">
                        <a:solidFill>
                          <a:schemeClr val="dk1"/>
                        </a:solidFill>
                        <a:latin typeface="Calibri" panose="020F0502020204030204" pitchFamily="34" charset="0"/>
                        <a:ea typeface="+mn-ea"/>
                        <a:cs typeface="+mn-cs"/>
                      </a:endParaRPr>
                    </a:p>
                  </a:txBody>
                  <a:tcPr/>
                </a:tc>
                <a:tc>
                  <a:txBody>
                    <a:bodyPr/>
                    <a:lstStyle/>
                    <a:p>
                      <a:pPr algn="l"/>
                      <a:r>
                        <a:rPr lang="sl-SI" sz="1400" dirty="0" smtClean="0">
                          <a:latin typeface="Calibri" panose="020F0502020204030204" pitchFamily="34" charset="0"/>
                        </a:rPr>
                        <a:t>Tjaša Repnik Kunilo</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Studeno</a:t>
                      </a:r>
                      <a:endParaRPr lang="sl-SI" sz="1400" dirty="0">
                        <a:latin typeface="Calibri" panose="020F0502020204030204" pitchFamily="34" charset="0"/>
                      </a:endParaRPr>
                    </a:p>
                  </a:txBody>
                  <a:tcPr/>
                </a:tc>
                <a:tc>
                  <a:txBody>
                    <a:bodyPr/>
                    <a:lstStyle/>
                    <a:p>
                      <a:pPr algn="l"/>
                      <a:r>
                        <a:rPr lang="sl-SI" sz="1400" b="0" dirty="0" smtClean="0">
                          <a:solidFill>
                            <a:schemeClr val="tx1"/>
                          </a:solidFill>
                          <a:latin typeface="Calibri" panose="020F0502020204030204" pitchFamily="34" charset="0"/>
                        </a:rPr>
                        <a:t>sreda, 9.10 – 9.55</a:t>
                      </a:r>
                      <a:endParaRPr lang="sl-SI" sz="1400" b="0" dirty="0">
                        <a:solidFill>
                          <a:schemeClr val="tx1"/>
                        </a:solidFill>
                        <a:latin typeface="Calibri" panose="020F0502020204030204" pitchFamily="34" charset="0"/>
                      </a:endParaRPr>
                    </a:p>
                  </a:txBody>
                  <a:tcPr/>
                </a:tc>
              </a:tr>
              <a:tr h="240085">
                <a:tc>
                  <a:txBody>
                    <a:bodyPr/>
                    <a:lstStyle/>
                    <a:p>
                      <a:pPr algn="l"/>
                      <a:r>
                        <a:rPr lang="sl-SI" sz="1400" b="1" kern="1200" dirty="0" smtClean="0">
                          <a:latin typeface="Calibri" panose="020F0502020204030204" pitchFamily="34" charset="0"/>
                        </a:rPr>
                        <a:t>2.,4.r / </a:t>
                      </a:r>
                      <a:r>
                        <a:rPr lang="sl-SI" sz="1400" kern="1200" dirty="0" smtClean="0">
                          <a:latin typeface="Calibri" panose="020F0502020204030204" pitchFamily="34" charset="0"/>
                        </a:rPr>
                        <a:t>6/1/</a:t>
                      </a:r>
                      <a:endParaRPr lang="sl-SI" sz="1400" b="0" kern="1200" dirty="0">
                        <a:solidFill>
                          <a:schemeClr val="dk1"/>
                        </a:solidFill>
                        <a:latin typeface="Calibri" panose="020F0502020204030204" pitchFamily="34" charset="0"/>
                        <a:ea typeface="+mn-ea"/>
                        <a:cs typeface="+mn-cs"/>
                      </a:endParaRPr>
                    </a:p>
                  </a:txBody>
                  <a:tcPr/>
                </a:tc>
                <a:tc>
                  <a:txBody>
                    <a:bodyPr/>
                    <a:lstStyle/>
                    <a:p>
                      <a:pPr algn="l"/>
                      <a:r>
                        <a:rPr lang="sl-SI" sz="1400" dirty="0" smtClean="0">
                          <a:latin typeface="Calibri" panose="020F0502020204030204" pitchFamily="34" charset="0"/>
                        </a:rPr>
                        <a:t>Tamara Prudič</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Studeno</a:t>
                      </a:r>
                      <a:endParaRPr lang="sl-SI" sz="1400" dirty="0">
                        <a:latin typeface="Calibri" panose="020F0502020204030204" pitchFamily="34" charset="0"/>
                      </a:endParaRPr>
                    </a:p>
                  </a:txBody>
                  <a:tcPr/>
                </a:tc>
                <a:tc>
                  <a:txBody>
                    <a:bodyPr/>
                    <a:lstStyle/>
                    <a:p>
                      <a:pPr algn="l"/>
                      <a:r>
                        <a:rPr lang="sl-SI" sz="1400" b="0" dirty="0" smtClean="0">
                          <a:solidFill>
                            <a:schemeClr val="tx1"/>
                          </a:solidFill>
                          <a:latin typeface="Calibri" panose="020F0502020204030204" pitchFamily="34" charset="0"/>
                        </a:rPr>
                        <a:t>torek, 9.10 – 9.55</a:t>
                      </a:r>
                      <a:endParaRPr lang="sl-SI" sz="1400" b="0" dirty="0">
                        <a:solidFill>
                          <a:schemeClr val="tx1"/>
                        </a:solidFill>
                        <a:latin typeface="Calibri" panose="020F0502020204030204" pitchFamily="34" charset="0"/>
                      </a:endParaRPr>
                    </a:p>
                  </a:txBody>
                  <a:tcPr/>
                </a:tc>
              </a:tr>
              <a:tr h="240085">
                <a:tc>
                  <a:txBody>
                    <a:bodyPr/>
                    <a:lstStyle/>
                    <a:p>
                      <a:pPr algn="l"/>
                      <a:r>
                        <a:rPr lang="sl-SI" sz="1400" b="1" kern="1200" dirty="0" smtClean="0">
                          <a:latin typeface="Calibri" panose="020F0502020204030204" pitchFamily="34" charset="0"/>
                        </a:rPr>
                        <a:t>JV </a:t>
                      </a:r>
                      <a:endParaRPr lang="sl-SI" sz="1400" b="1" kern="1200" dirty="0">
                        <a:solidFill>
                          <a:schemeClr val="dk1"/>
                        </a:solidFill>
                        <a:latin typeface="Calibri" panose="020F0502020204030204" pitchFamily="34" charset="0"/>
                        <a:ea typeface="+mn-ea"/>
                        <a:cs typeface="+mn-cs"/>
                      </a:endParaRPr>
                    </a:p>
                  </a:txBody>
                  <a:tcPr/>
                </a:tc>
                <a:tc>
                  <a:txBody>
                    <a:bodyPr/>
                    <a:lstStyle/>
                    <a:p>
                      <a:pPr algn="l"/>
                      <a:r>
                        <a:rPr lang="sl-SI" sz="1400" dirty="0" smtClean="0">
                          <a:latin typeface="Calibri" panose="020F0502020204030204" pitchFamily="34" charset="0"/>
                        </a:rPr>
                        <a:t>T. Repnik Kunilo, T. Prudič, T. Ščuka</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Studeno</a:t>
                      </a:r>
                      <a:endParaRPr lang="sl-SI" sz="1400" dirty="0">
                        <a:latin typeface="Calibri" panose="020F0502020204030204" pitchFamily="34" charset="0"/>
                      </a:endParaRPr>
                    </a:p>
                  </a:txBody>
                  <a:tcPr/>
                </a:tc>
                <a:tc>
                  <a:txBody>
                    <a:bodyPr/>
                    <a:lstStyle/>
                    <a:p>
                      <a:r>
                        <a:rPr lang="sl-SI" sz="1400" b="0" dirty="0" smtClean="0">
                          <a:solidFill>
                            <a:schemeClr val="tx1"/>
                          </a:solidFill>
                          <a:latin typeface="Calibri" panose="020F0502020204030204" pitchFamily="34" charset="0"/>
                        </a:rPr>
                        <a:t>glej RU razrednikov </a:t>
                      </a:r>
                      <a:endParaRPr lang="sl-SI" sz="1400" b="0" dirty="0">
                        <a:solidFill>
                          <a:schemeClr val="tx1"/>
                        </a:solidFill>
                        <a:latin typeface="Calibri" panose="020F0502020204030204" pitchFamily="34" charset="0"/>
                      </a:endParaRPr>
                    </a:p>
                  </a:txBody>
                  <a:tcPr/>
                </a:tc>
              </a:tr>
              <a:tr h="24008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kern="1200" dirty="0" smtClean="0">
                          <a:latin typeface="Calibri" panose="020F0502020204030204" pitchFamily="34" charset="0"/>
                        </a:rPr>
                        <a:t>PB </a:t>
                      </a:r>
                      <a:endParaRPr lang="sl-SI" sz="1400" b="1" kern="1200" dirty="0" smtClean="0">
                        <a:solidFill>
                          <a:schemeClr val="dk1"/>
                        </a:solidFill>
                        <a:latin typeface="Calibri" panose="020F0502020204030204" pitchFamily="34" charset="0"/>
                        <a:ea typeface="+mn-ea"/>
                        <a:cs typeface="+mn-cs"/>
                      </a:endParaRPr>
                    </a:p>
                  </a:txBody>
                  <a:tcPr/>
                </a:tc>
                <a:tc>
                  <a:txBody>
                    <a:bodyPr/>
                    <a:lstStyle/>
                    <a:p>
                      <a:pPr algn="l"/>
                      <a:r>
                        <a:rPr lang="sl-SI" sz="1400" dirty="0" smtClean="0">
                          <a:latin typeface="Calibri" panose="020F0502020204030204" pitchFamily="34" charset="0"/>
                        </a:rPr>
                        <a:t>Naja Vadnjal</a:t>
                      </a:r>
                      <a:endParaRPr lang="sl-SI" sz="1400"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Studeno</a:t>
                      </a:r>
                      <a:endParaRPr lang="sl-SI" sz="1400" dirty="0">
                        <a:latin typeface="Calibri" panose="020F0502020204030204" pitchFamily="34" charset="0"/>
                      </a:endParaRPr>
                    </a:p>
                  </a:txBody>
                  <a:tcPr/>
                </a:tc>
                <a:tc>
                  <a:txBody>
                    <a:bodyPr/>
                    <a:lstStyle/>
                    <a:p>
                      <a:r>
                        <a:rPr lang="sl-SI" sz="1400" b="0" dirty="0" smtClean="0">
                          <a:solidFill>
                            <a:schemeClr val="tx1"/>
                          </a:solidFill>
                          <a:latin typeface="Calibri" panose="020F0502020204030204" pitchFamily="34" charset="0"/>
                        </a:rPr>
                        <a:t>torek, 12.45</a:t>
                      </a:r>
                      <a:r>
                        <a:rPr lang="sl-SI" sz="1400" b="0" baseline="0" dirty="0" smtClean="0">
                          <a:solidFill>
                            <a:schemeClr val="tx1"/>
                          </a:solidFill>
                          <a:latin typeface="Calibri" panose="020F0502020204030204" pitchFamily="34" charset="0"/>
                        </a:rPr>
                        <a:t> – 13.30</a:t>
                      </a:r>
                      <a:endParaRPr lang="sl-SI" sz="1400" b="0" dirty="0">
                        <a:solidFill>
                          <a:schemeClr val="tx1"/>
                        </a:solidFill>
                        <a:latin typeface="Calibri" panose="020F0502020204030204" pitchFamily="34" charset="0"/>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26</a:t>
            </a:fld>
            <a:endParaRPr lang="sl-SI"/>
          </a:p>
        </p:txBody>
      </p:sp>
    </p:spTree>
    <p:extLst>
      <p:ext uri="{BB962C8B-B14F-4D97-AF65-F5344CB8AC3E}">
        <p14:creationId xmlns:p14="http://schemas.microsoft.com/office/powerpoint/2010/main" val="11397849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800100" y="548680"/>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OSTALI DELAVCI ŠOLE</a:t>
            </a:r>
          </a:p>
          <a:p>
            <a:pPr algn="just"/>
            <a:endParaRPr lang="sl-SI" sz="1600" b="1" dirty="0" smtClean="0">
              <a:latin typeface="Calibri" panose="020F0502020204030204" pitchFamily="34" charset="0"/>
            </a:endParaRPr>
          </a:p>
          <a:p>
            <a:pPr algn="just"/>
            <a:r>
              <a:rPr lang="sl-SI" sz="1600" b="1" dirty="0" smtClean="0">
                <a:solidFill>
                  <a:srgbClr val="002060"/>
                </a:solidFill>
                <a:latin typeface="Calibri" panose="020F0502020204030204" pitchFamily="34" charset="0"/>
              </a:rPr>
              <a:t>Tajništvo:</a:t>
            </a:r>
          </a:p>
          <a:p>
            <a:pPr algn="just"/>
            <a:endParaRPr lang="sl-SI" sz="800" b="1" u="sng" dirty="0" smtClean="0">
              <a:latin typeface="Calibri" panose="020F0502020204030204" pitchFamily="34" charset="0"/>
            </a:endParaRPr>
          </a:p>
          <a:p>
            <a:pPr algn="just"/>
            <a:r>
              <a:rPr lang="sl-SI" sz="1300" b="1" dirty="0" smtClean="0">
                <a:latin typeface="Calibri" panose="020F0502020204030204" pitchFamily="34" charset="0"/>
              </a:rPr>
              <a:t>Damijana Repe </a:t>
            </a:r>
            <a:r>
              <a:rPr lang="sl-SI" sz="1300" dirty="0" smtClean="0">
                <a:latin typeface="Calibri" panose="020F0502020204030204" pitchFamily="34" charset="0"/>
              </a:rPr>
              <a:t>– tajnik VIZ VI</a:t>
            </a:r>
          </a:p>
          <a:p>
            <a:pPr algn="just"/>
            <a:r>
              <a:rPr lang="sl-SI" sz="1300" dirty="0" smtClean="0">
                <a:latin typeface="Calibri" panose="020F0502020204030204" pitchFamily="34" charset="0"/>
              </a:rPr>
              <a:t>Tu lahko urejate vse administrativne zadeve – potrdila o šolanju, vpisi in izpisi otrok ( tel.: 05 700 310)</a:t>
            </a:r>
          </a:p>
          <a:p>
            <a:pPr algn="just"/>
            <a:endParaRPr lang="sl-SI" sz="1300" dirty="0">
              <a:latin typeface="Calibri" panose="020F0502020204030204" pitchFamily="34" charset="0"/>
            </a:endParaRPr>
          </a:p>
          <a:p>
            <a:pPr algn="just"/>
            <a:r>
              <a:rPr lang="sl-SI" sz="1600" b="1" dirty="0" smtClean="0">
                <a:solidFill>
                  <a:srgbClr val="002060"/>
                </a:solidFill>
                <a:latin typeface="Calibri" panose="020F0502020204030204" pitchFamily="34" charset="0"/>
              </a:rPr>
              <a:t>Računovodstvo:</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Marina Vidmar </a:t>
            </a:r>
            <a:r>
              <a:rPr lang="sl-SI" sz="1300" dirty="0" smtClean="0">
                <a:latin typeface="Calibri" panose="020F0502020204030204" pitchFamily="34" charset="0"/>
              </a:rPr>
              <a:t>– računovodkinja        </a:t>
            </a:r>
          </a:p>
          <a:p>
            <a:pPr algn="just"/>
            <a:r>
              <a:rPr lang="sl-SI" sz="1300" b="1" dirty="0" smtClean="0">
                <a:latin typeface="Calibri" panose="020F0502020204030204" pitchFamily="34" charset="0"/>
              </a:rPr>
              <a:t>Anja Zemljič </a:t>
            </a:r>
            <a:r>
              <a:rPr lang="sl-SI" sz="1300" dirty="0" smtClean="0">
                <a:latin typeface="Calibri" panose="020F0502020204030204" pitchFamily="34" charset="0"/>
              </a:rPr>
              <a:t>– knjigovodkinja</a:t>
            </a:r>
          </a:p>
          <a:p>
            <a:pPr algn="just"/>
            <a:r>
              <a:rPr lang="sl-SI" sz="1300" dirty="0" smtClean="0">
                <a:latin typeface="Calibri" panose="020F0502020204030204" pitchFamily="34" charset="0"/>
              </a:rPr>
              <a:t>Tu lahko urejate vse finančne zadeve: plačila malic in drugih stroškov, potrdila za nezgodna zavarovanja, </a:t>
            </a:r>
          </a:p>
          <a:p>
            <a:pPr algn="just"/>
            <a:r>
              <a:rPr lang="sl-SI" sz="1300" dirty="0" smtClean="0">
                <a:latin typeface="Calibri" panose="020F0502020204030204" pitchFamily="34" charset="0"/>
              </a:rPr>
              <a:t>prijave in odjave malic in kosil (tel.: 05 7000 313   05 7000 310 ali pa</a:t>
            </a:r>
            <a:r>
              <a:rPr lang="sl-SI" sz="1400" dirty="0" smtClean="0"/>
              <a:t>  po </a:t>
            </a:r>
            <a:r>
              <a:rPr lang="sl-SI" sz="1400" dirty="0"/>
              <a:t>elektronski pošti </a:t>
            </a:r>
            <a:r>
              <a:rPr lang="sl-SI" sz="1400" dirty="0">
                <a:hlinkClick r:id="rId2"/>
              </a:rPr>
              <a:t>projekt5.osagpo@guest.arnes.si</a:t>
            </a:r>
            <a:r>
              <a:rPr lang="sl-SI" sz="1400" dirty="0"/>
              <a:t> </a:t>
            </a:r>
            <a:endParaRPr lang="sl-SI" sz="1400" dirty="0" smtClean="0"/>
          </a:p>
          <a:p>
            <a:pPr algn="just"/>
            <a:r>
              <a:rPr lang="sl-SI" sz="1300" b="1" dirty="0" smtClean="0">
                <a:latin typeface="+mn-lt"/>
              </a:rPr>
              <a:t>Špela Anzeljc </a:t>
            </a:r>
            <a:r>
              <a:rPr lang="sl-SI" sz="1400" dirty="0" smtClean="0">
                <a:latin typeface="+mn-lt"/>
              </a:rPr>
              <a:t>– knjigovodkinja / administratorka</a:t>
            </a:r>
          </a:p>
          <a:p>
            <a:pPr algn="just"/>
            <a:endParaRPr lang="sl-SI" sz="1300" dirty="0">
              <a:solidFill>
                <a:srgbClr val="00206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Tehnični delavci:</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Matej Šantelj  </a:t>
            </a:r>
            <a:r>
              <a:rPr lang="sl-SI" sz="1300" dirty="0" smtClean="0">
                <a:latin typeface="Calibri" panose="020F0502020204030204" pitchFamily="34" charset="0"/>
              </a:rPr>
              <a:t>– </a:t>
            </a:r>
            <a:r>
              <a:rPr lang="sl-SI" sz="1300" dirty="0">
                <a:latin typeface="Calibri" panose="020F0502020204030204" pitchFamily="34" charset="0"/>
              </a:rPr>
              <a:t>hišnik / vzdrževalec</a:t>
            </a:r>
          </a:p>
          <a:p>
            <a:pPr algn="just"/>
            <a:r>
              <a:rPr lang="sl-SI" sz="1300" b="1" dirty="0" smtClean="0">
                <a:latin typeface="Calibri" panose="020F0502020204030204" pitchFamily="34" charset="0"/>
              </a:rPr>
              <a:t>Miroslav Gerželj </a:t>
            </a:r>
            <a:r>
              <a:rPr lang="sl-SI" sz="1300" dirty="0" smtClean="0">
                <a:latin typeface="Calibri" panose="020F0502020204030204" pitchFamily="34" charset="0"/>
              </a:rPr>
              <a:t>– hišnik / vzdrževalec</a:t>
            </a:r>
          </a:p>
          <a:p>
            <a:pPr algn="just"/>
            <a:r>
              <a:rPr lang="sl-SI" sz="1300" dirty="0" smtClean="0">
                <a:latin typeface="Calibri" panose="020F0502020204030204" pitchFamily="34" charset="0"/>
              </a:rPr>
              <a:t>Vzdrževanja vseh objektov in naprav, prevoz kosil na podružnični šoli in prevoz otrok na tekmovanja …</a:t>
            </a:r>
          </a:p>
          <a:p>
            <a:pPr algn="just"/>
            <a:endParaRPr lang="sl-SI" sz="1300" b="1" dirty="0">
              <a:latin typeface="Calibri" panose="020F0502020204030204" pitchFamily="34" charset="0"/>
            </a:endParaRPr>
          </a:p>
          <a:p>
            <a:pPr algn="just"/>
            <a:r>
              <a:rPr lang="sl-SI" sz="1300" b="1" dirty="0" smtClean="0">
                <a:latin typeface="Calibri" panose="020F0502020204030204" pitchFamily="34" charset="0"/>
              </a:rPr>
              <a:t>Alije Bajramovska, Mojca Furlan, Sadina Hafizović, Ivanica Marušič , Mira Mršič, Vilma Morel</a:t>
            </a:r>
            <a:r>
              <a:rPr lang="sl-SI" sz="1300" dirty="0" smtClean="0">
                <a:latin typeface="Calibri" panose="020F0502020204030204" pitchFamily="34" charset="0"/>
              </a:rPr>
              <a:t> – čistilke </a:t>
            </a:r>
            <a:r>
              <a:rPr lang="sl-SI" sz="1300" b="1" dirty="0" smtClean="0">
                <a:latin typeface="Calibri" panose="020F0502020204030204" pitchFamily="34" charset="0"/>
              </a:rPr>
              <a:t> </a:t>
            </a:r>
          </a:p>
          <a:p>
            <a:pPr algn="just"/>
            <a:endParaRPr lang="sl-SI" sz="1300" u="sng" dirty="0">
              <a:latin typeface="Calibri" panose="020F0502020204030204" pitchFamily="34" charset="0"/>
            </a:endParaRPr>
          </a:p>
          <a:p>
            <a:pPr algn="just"/>
            <a:r>
              <a:rPr lang="sl-SI" sz="1600" b="1" dirty="0" smtClean="0">
                <a:solidFill>
                  <a:srgbClr val="002060"/>
                </a:solidFill>
                <a:latin typeface="Calibri" panose="020F0502020204030204" pitchFamily="34" charset="0"/>
              </a:rPr>
              <a:t>Kuhinja:</a:t>
            </a:r>
          </a:p>
          <a:p>
            <a:pPr algn="just"/>
            <a:endParaRPr lang="sl-SI" sz="800" b="1" u="sng" dirty="0">
              <a:latin typeface="Calibri" panose="020F0502020204030204" pitchFamily="34" charset="0"/>
            </a:endParaRPr>
          </a:p>
          <a:p>
            <a:pPr algn="just"/>
            <a:r>
              <a:rPr lang="sl-SI" sz="1300" b="1" dirty="0" smtClean="0">
                <a:latin typeface="Calibri" panose="020F0502020204030204" pitchFamily="34" charset="0"/>
              </a:rPr>
              <a:t>Marjetka Bauman </a:t>
            </a:r>
            <a:r>
              <a:rPr lang="sl-SI" sz="1300" dirty="0" smtClean="0">
                <a:latin typeface="Calibri" panose="020F0502020204030204" pitchFamily="34" charset="0"/>
              </a:rPr>
              <a:t>– kuharica    </a:t>
            </a:r>
          </a:p>
          <a:p>
            <a:pPr algn="just"/>
            <a:r>
              <a:rPr lang="sl-SI" sz="1300" b="1" dirty="0" smtClean="0">
                <a:latin typeface="Calibri" panose="020F0502020204030204" pitchFamily="34" charset="0"/>
              </a:rPr>
              <a:t>Milanka Vukadinović </a:t>
            </a:r>
            <a:r>
              <a:rPr lang="sl-SI" sz="1300" dirty="0" smtClean="0">
                <a:latin typeface="Calibri" panose="020F0502020204030204" pitchFamily="34" charset="0"/>
              </a:rPr>
              <a:t>– kuharica / razdeljevalka hrane  </a:t>
            </a:r>
          </a:p>
          <a:p>
            <a:pPr algn="just"/>
            <a:endParaRPr lang="sl-SI" sz="1300" dirty="0">
              <a:latin typeface="Calibri" panose="020F0502020204030204" pitchFamily="34" charset="0"/>
            </a:endParaRPr>
          </a:p>
          <a:p>
            <a:pPr algn="just"/>
            <a:r>
              <a:rPr lang="sl-SI" sz="1300" b="1" dirty="0" smtClean="0">
                <a:solidFill>
                  <a:srgbClr val="002060"/>
                </a:solidFill>
                <a:latin typeface="Calibri" panose="020F0502020204030204" pitchFamily="34" charset="0"/>
              </a:rPr>
              <a:t>Na podružničnih šolah </a:t>
            </a:r>
            <a:r>
              <a:rPr lang="sl-SI" sz="1300" dirty="0" smtClean="0">
                <a:latin typeface="Calibri" panose="020F0502020204030204" pitchFamily="34" charset="0"/>
              </a:rPr>
              <a:t>skrbijo za malico in čistočo gospodinjci: v Planini </a:t>
            </a:r>
            <a:r>
              <a:rPr lang="sl-SI" sz="1300" b="1" dirty="0" smtClean="0">
                <a:latin typeface="Calibri" panose="020F0502020204030204" pitchFamily="34" charset="0"/>
              </a:rPr>
              <a:t>Romana Poljšak, </a:t>
            </a:r>
            <a:r>
              <a:rPr lang="sl-SI" sz="1300" dirty="0" smtClean="0">
                <a:latin typeface="Calibri" panose="020F0502020204030204" pitchFamily="34" charset="0"/>
              </a:rPr>
              <a:t>v Bukovju – </a:t>
            </a:r>
            <a:r>
              <a:rPr lang="sl-SI" sz="1300" b="1" dirty="0" smtClean="0">
                <a:latin typeface="Calibri" panose="020F0502020204030204" pitchFamily="34" charset="0"/>
              </a:rPr>
              <a:t>Zvonka Cesni</a:t>
            </a:r>
            <a:r>
              <a:rPr lang="sl-SI" sz="1300" dirty="0" smtClean="0">
                <a:latin typeface="Calibri" panose="020F0502020204030204" pitchFamily="34" charset="0"/>
              </a:rPr>
              <a:t>k in v Studenem </a:t>
            </a:r>
            <a:r>
              <a:rPr lang="sl-SI" sz="1300" b="1" dirty="0" smtClean="0">
                <a:latin typeface="Calibri" panose="020F0502020204030204" pitchFamily="34" charset="0"/>
              </a:rPr>
              <a:t>Damijana Žnidaršič</a:t>
            </a:r>
            <a:r>
              <a:rPr lang="sl-SI" sz="1300" dirty="0" smtClean="0">
                <a:latin typeface="Calibri" panose="020F0502020204030204" pitchFamily="34" charset="0"/>
              </a:rPr>
              <a:t>.</a:t>
            </a:r>
            <a:endParaRPr lang="sl-SI" sz="1300" b="1" dirty="0">
              <a:latin typeface="Calibri" panose="020F0502020204030204" pitchFamily="34" charset="0"/>
            </a:endParaRPr>
          </a:p>
          <a:p>
            <a:pPr algn="just"/>
            <a:endParaRPr lang="sl-SI" sz="1300" dirty="0" smtClean="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27</a:t>
            </a:fld>
            <a:endParaRPr lang="sl-SI"/>
          </a:p>
        </p:txBody>
      </p:sp>
    </p:spTree>
    <p:extLst>
      <p:ext uri="{BB962C8B-B14F-4D97-AF65-F5344CB8AC3E}">
        <p14:creationId xmlns:p14="http://schemas.microsoft.com/office/powerpoint/2010/main" val="971662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806179" y="512678"/>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a:latin typeface="Calibri" panose="020F0502020204030204" pitchFamily="34" charset="0"/>
            </a:endParaRPr>
          </a:p>
          <a:p>
            <a:pPr algn="just"/>
            <a:r>
              <a:rPr lang="sl-SI" sz="1600" b="1" dirty="0" smtClean="0">
                <a:solidFill>
                  <a:srgbClr val="002060"/>
                </a:solidFill>
                <a:latin typeface="Calibri" panose="020F0502020204030204" pitchFamily="34" charset="0"/>
              </a:rPr>
              <a:t>ŠOLSKA SVETOVALNA SLUŽBA</a:t>
            </a:r>
          </a:p>
          <a:p>
            <a:pPr algn="just"/>
            <a:endParaRPr lang="sl-SI" sz="800" b="1" u="sng" dirty="0" smtClean="0">
              <a:latin typeface="Calibri" panose="020F0502020204030204" pitchFamily="34" charset="0"/>
            </a:endParaRPr>
          </a:p>
          <a:p>
            <a:pPr algn="just"/>
            <a:r>
              <a:rPr lang="sl-SI" sz="1300" dirty="0" smtClean="0">
                <a:latin typeface="Calibri" panose="020F0502020204030204" pitchFamily="34" charset="0"/>
              </a:rPr>
              <a:t>Šolsko svetovalno službo oblikujejo pedagoginja Petra Košnik, psihologinja Martina Kuzman in defektologinja Mojca Simičak. Strokovne delavke sodelujejo z učitelji in vodstvom šole pri načrtovanju, spremljanju in vrednotenju razvoja šole, nudijo pomoč učencem z učnimi in vedenjskimi težavami, organizirajo in izvajajo poklicno usmerjanje, povezujejo šolo s humanitarnimi in strokovnimi organizacijami. Pedagoginja ureja tudi socialno problematiko naših učencev in nudi pomoč v smislu pravilnega vzgojnega ravnanja z učenci ter svetuje učencem in staršem. Psihologinja vodi tudi aktivnosti odkrivanja nadarjenih učencev in delo z njimi. Defektologinja in psihologinja uspešno izvajata dodatno strokovno pomoč za učence s posebnimi potrebami.</a:t>
            </a:r>
          </a:p>
          <a:p>
            <a:pPr algn="just"/>
            <a:endParaRPr lang="sl-SI" sz="1300" dirty="0">
              <a:solidFill>
                <a:srgbClr val="00B05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ŠOLSKA KNJIŽNICA</a:t>
            </a:r>
          </a:p>
          <a:p>
            <a:pPr algn="just"/>
            <a:endParaRPr lang="sl-SI" sz="800" b="1" u="sng" dirty="0">
              <a:latin typeface="Calibri" panose="020F0502020204030204" pitchFamily="34" charset="0"/>
            </a:endParaRPr>
          </a:p>
          <a:p>
            <a:pPr algn="just"/>
            <a:r>
              <a:rPr lang="sl-SI" sz="1300" dirty="0" smtClean="0">
                <a:latin typeface="Calibri" panose="020F0502020204030204" pitchFamily="34" charset="0"/>
              </a:rPr>
              <a:t>Šolska knjižnica je odprta v času pouka 7.30 – 8.00 ter 11.30 – 14.00. Vodi jo šolska knjižničarka Cilka Blažon. Vpisnine ni, prav tako zamudnine ne. Učenec, kot član šolske knjižnice, je po pravilniku o knjižničnem redu dolžan z izposojenim gradivom lepo ravnati in ga vrniti v roku 14 dni. Izposojo gradiva, razen knjig za domače branje, se lahko podaljša.. Če le-tega ne vrne do konca šolskega leta oz. vrne poškodovanega, šola zaračunava odškodnino.</a:t>
            </a:r>
          </a:p>
          <a:p>
            <a:pPr algn="just"/>
            <a:r>
              <a:rPr lang="sl-SI" sz="1300" dirty="0" smtClean="0">
                <a:latin typeface="Calibri" panose="020F0502020204030204" pitchFamily="34" charset="0"/>
              </a:rPr>
              <a:t>Šolska knjižnica je učno in informacijsko središče šole, kjer učenci preko vsebin in ciljev knjižničnih informacijskih znanj od 1. do 9. razreda spoznavajo njeno urejenost, storitve ter postanejo samostojni uporabniki knjižnice. </a:t>
            </a:r>
          </a:p>
          <a:p>
            <a:pPr algn="just"/>
            <a:r>
              <a:rPr lang="sl-SI" sz="1300" dirty="0" smtClean="0">
                <a:latin typeface="Calibri" panose="020F0502020204030204" pitchFamily="34" charset="0"/>
              </a:rPr>
              <a:t>Knjižnični fond se vsako leto bogati in obnavlja, kar nudi učencem pester izbor knjig in strokovne literature za domače branje, plakate, seminarske naloge in branje v prostem času.</a:t>
            </a:r>
          </a:p>
          <a:p>
            <a:pPr algn="just"/>
            <a:endParaRPr lang="sl-SI" sz="1300" dirty="0" smtClean="0">
              <a:latin typeface="Calibri" panose="020F0502020204030204" pitchFamily="34" charset="0"/>
            </a:endParaRPr>
          </a:p>
          <a:p>
            <a:pPr algn="just"/>
            <a:r>
              <a:rPr lang="sl-SI" sz="1300" dirty="0" smtClean="0">
                <a:latin typeface="Calibri" panose="020F0502020204030204" pitchFamily="34" charset="0"/>
                <a:hlinkClick r:id="rId2"/>
              </a:rPr>
              <a:t>DOBRODOŠLI PRI KNJIŽNIČARKI</a:t>
            </a:r>
            <a:r>
              <a:rPr lang="sl-SI" sz="1300" dirty="0" smtClean="0">
                <a:latin typeface="Calibri" panose="020F0502020204030204" pitchFamily="34" charset="0"/>
              </a:rPr>
              <a:t> – spletna stran knjižnice</a:t>
            </a:r>
          </a:p>
          <a:p>
            <a:pPr algn="just"/>
            <a:endParaRPr lang="sl-SI" sz="1600" b="1" u="sng" dirty="0" smtClean="0">
              <a:latin typeface="Calibri" panose="020F0502020204030204" pitchFamily="34" charset="0"/>
            </a:endParaRPr>
          </a:p>
          <a:p>
            <a:pPr algn="just"/>
            <a:r>
              <a:rPr lang="sl-SI" sz="1600" b="1" u="sng" dirty="0" smtClean="0">
                <a:solidFill>
                  <a:srgbClr val="002060"/>
                </a:solidFill>
                <a:latin typeface="Calibri" panose="020F0502020204030204" pitchFamily="34" charset="0"/>
              </a:rPr>
              <a:t>UČBENIŠKI SKLAD – izposoja učbenikov</a:t>
            </a:r>
          </a:p>
          <a:p>
            <a:pPr algn="just"/>
            <a:endParaRPr lang="sl-SI" sz="800" b="1" u="sng" dirty="0">
              <a:latin typeface="Calibri" panose="020F0502020204030204" pitchFamily="34" charset="0"/>
            </a:endParaRPr>
          </a:p>
          <a:p>
            <a:pPr algn="just"/>
            <a:r>
              <a:rPr lang="sl-SI" sz="1300" dirty="0" smtClean="0">
                <a:latin typeface="Calibri" panose="020F0502020204030204" pitchFamily="34" charset="0"/>
              </a:rPr>
              <a:t>Prijave za izposojo učbenikov izpeljemo ob koncu šolskega leta, naročene komplete pa učenci prejmejo prvi teden v septembru. S podpisom v posamezni učbenik se učenec obveže, da bo z njim lepo ravnal, ga zavil ter ga konec šolskega leta vrnil nepoškodovanega. V nasprotnem primeru  šola po pravilniku o upravljanju šolskih skladov  zaračunava odškodnino, in sicer največ 1/3 nabavne cene  poškodovanega učbenika ter največ polovico cene izgubljenega učbenika.</a:t>
            </a:r>
          </a:p>
          <a:p>
            <a:pPr algn="just"/>
            <a:r>
              <a:rPr lang="sl-SI" sz="1300" dirty="0" smtClean="0">
                <a:latin typeface="Calibri" panose="020F0502020204030204" pitchFamily="34" charset="0"/>
              </a:rPr>
              <a:t>  </a:t>
            </a:r>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28</a:t>
            </a:fld>
            <a:endParaRPr lang="sl-SI"/>
          </a:p>
        </p:txBody>
      </p:sp>
    </p:spTree>
    <p:extLst>
      <p:ext uri="{BB962C8B-B14F-4D97-AF65-F5344CB8AC3E}">
        <p14:creationId xmlns:p14="http://schemas.microsoft.com/office/powerpoint/2010/main" val="1339628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769786" y="320570"/>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ctr"/>
            <a:r>
              <a:rPr lang="sl-SI" sz="1400" b="1" dirty="0">
                <a:solidFill>
                  <a:srgbClr val="002060"/>
                </a:solidFill>
                <a:latin typeface="Calibri" panose="020F0502020204030204" pitchFamily="34" charset="0"/>
              </a:rPr>
              <a:t>V</a:t>
            </a:r>
            <a:r>
              <a:rPr lang="sl-SI" sz="1400" b="1" dirty="0" smtClean="0">
                <a:solidFill>
                  <a:srgbClr val="002060"/>
                </a:solidFill>
                <a:latin typeface="Calibri" panose="020F0502020204030204" pitchFamily="34" charset="0"/>
              </a:rPr>
              <a:t>ZGOJNO IZOBRAŽEVALNE DEJAVNOSTI POVEZANE S HRANO IN DEJAVNOSTMI S KATERIMI SE BO VZPODBUJALO ZDRAVO IN KULTURNO PREHRANJEVANJE </a:t>
            </a:r>
            <a:endParaRPr lang="sl-SI" sz="1400" dirty="0" smtClean="0">
              <a:solidFill>
                <a:srgbClr val="002060"/>
              </a:solidFill>
              <a:latin typeface="Calibri" panose="020F0502020204030204" pitchFamily="34" charset="0"/>
            </a:endParaRPr>
          </a:p>
          <a:p>
            <a:pPr marL="285750" indent="-285750" algn="just">
              <a:buFontTx/>
              <a:buChar char="-"/>
            </a:pPr>
            <a:endParaRPr lang="sl-SI" sz="1400" dirty="0">
              <a:solidFill>
                <a:srgbClr val="002060"/>
              </a:solidFill>
              <a:latin typeface="Calibri" panose="020F0502020204030204" pitchFamily="34" charset="0"/>
            </a:endParaRPr>
          </a:p>
          <a:p>
            <a:pPr marL="285750" indent="-285750" algn="just">
              <a:buFontTx/>
              <a:buChar char="-"/>
            </a:pPr>
            <a:endParaRPr lang="sl-SI" sz="1400" dirty="0" smtClean="0">
              <a:solidFill>
                <a:srgbClr val="002060"/>
              </a:solidFill>
              <a:latin typeface="Calibri" panose="020F0502020204030204" pitchFamily="34" charset="0"/>
            </a:endParaRPr>
          </a:p>
          <a:p>
            <a:pPr algn="just">
              <a:spcAft>
                <a:spcPts val="0"/>
              </a:spcAft>
            </a:pP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Tudi v letošnjem letu smo vključeni v Shemo šolskega sadja in zelenjave. Namen tega ukrepa je ustaviti trend zmanjševanja porabe sadja in zelenjave in hkrati omejiti naraščanje pojava prekomerne telesne teže in debelosti pri otrocih. Slednja namreč povečuje tveganje za nastanek številnih bolezni sodobnega časa (sladkorna bolezen tipa 2, srčno-žilne bolezni, rak, osteoporoza, </a:t>
            </a:r>
            <a:r>
              <a:rPr lang="sl-SI" sz="1300" dirty="0" err="1">
                <a:latin typeface="Calibri" panose="020F0502020204030204" pitchFamily="34" charset="0"/>
                <a:ea typeface="Times New Roman" panose="02020603050405020304" pitchFamily="18" charset="0"/>
              </a:rPr>
              <a:t>itd</a:t>
            </a:r>
            <a:r>
              <a:rPr lang="sl-SI" sz="1300" dirty="0">
                <a:latin typeface="Calibri" panose="020F0502020204030204" pitchFamily="34" charset="0"/>
                <a:ea typeface="Times New Roman" panose="02020603050405020304" pitchFamily="18" charset="0"/>
              </a:rPr>
              <a:t>). Z učenci skrbimo za mali šolski vrt in dajemo poudarek doma pridelani zelenjavi in sadju oz. samooskrbi. Izvajamo tudi izobraževalne in promocijske aktivnosti, ki vključujejo učence, delavce šole, starše in dobavitelje.</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 </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Šola skupaj s strokovnimi delavci šole skozi vse dejavnosti, ki jih izvaja:  redni pouk, razširjen pouk in programi šol v naravi ter </a:t>
            </a:r>
            <a:r>
              <a:rPr lang="sl-SI" sz="1300" dirty="0" smtClean="0">
                <a:latin typeface="Calibri" panose="020F0502020204030204" pitchFamily="34" charset="0"/>
                <a:ea typeface="Times New Roman" panose="02020603050405020304" pitchFamily="18" charset="0"/>
              </a:rPr>
              <a:t>drugimi </a:t>
            </a:r>
            <a:r>
              <a:rPr lang="sl-SI" sz="1300" dirty="0">
                <a:latin typeface="Calibri" panose="020F0502020204030204" pitchFamily="34" charset="0"/>
                <a:ea typeface="Times New Roman" panose="02020603050405020304" pitchFamily="18" charset="0"/>
              </a:rPr>
              <a:t>projekti spodbuja učence k </a:t>
            </a:r>
            <a:r>
              <a:rPr lang="sl-SI" sz="1300" dirty="0" smtClean="0">
                <a:latin typeface="Calibri" panose="020F0502020204030204" pitchFamily="34" charset="0"/>
                <a:ea typeface="Times New Roman" panose="02020603050405020304" pitchFamily="18" charset="0"/>
              </a:rPr>
              <a:t>zdravemu </a:t>
            </a:r>
            <a:r>
              <a:rPr lang="sl-SI" sz="1300" dirty="0">
                <a:latin typeface="Calibri" panose="020F0502020204030204" pitchFamily="34" charset="0"/>
                <a:ea typeface="Times New Roman" panose="02020603050405020304" pitchFamily="18" charset="0"/>
              </a:rPr>
              <a:t>in </a:t>
            </a:r>
            <a:r>
              <a:rPr lang="sl-SI" sz="1300" dirty="0" smtClean="0">
                <a:latin typeface="Calibri" panose="020F0502020204030204" pitchFamily="34" charset="0"/>
                <a:ea typeface="Times New Roman" panose="02020603050405020304" pitchFamily="18" charset="0"/>
              </a:rPr>
              <a:t>kulturnemu </a:t>
            </a:r>
            <a:r>
              <a:rPr lang="sl-SI" sz="1300" dirty="0">
                <a:latin typeface="Calibri" panose="020F0502020204030204" pitchFamily="34" charset="0"/>
                <a:ea typeface="Times New Roman" panose="02020603050405020304" pitchFamily="18" charset="0"/>
              </a:rPr>
              <a:t>prehranjevanju in k odnosu do hrane kot nujne dobrine. Z različnimi humanitarnimi aktivnostmi navaja učence na dobrodelnost in na perečo problematiko, ki se kaže v zdravstvenih težavah mladostnikov zaradi slabe, nezdrave prehrane in odklanjanje hrane </a:t>
            </a:r>
            <a:r>
              <a:rPr lang="sl-SI" sz="1300" dirty="0" smtClean="0">
                <a:latin typeface="Calibri" panose="020F0502020204030204" pitchFamily="34" charset="0"/>
                <a:ea typeface="Times New Roman" panose="02020603050405020304" pitchFamily="18" charset="0"/>
              </a:rPr>
              <a:t>(debelost</a:t>
            </a:r>
            <a:r>
              <a:rPr lang="sl-SI" sz="1300" dirty="0">
                <a:latin typeface="Calibri" panose="020F0502020204030204" pitchFamily="34" charset="0"/>
                <a:ea typeface="Times New Roman" panose="02020603050405020304" pitchFamily="18" charset="0"/>
              </a:rPr>
              <a:t>, podhranjenost, bulimija, anoreksija).</a:t>
            </a:r>
            <a:endParaRPr lang="sl-SI" sz="1300" dirty="0">
              <a:latin typeface="Times New Roman" panose="02020603050405020304" pitchFamily="18" charset="0"/>
              <a:ea typeface="Times New Roman" panose="02020603050405020304" pitchFamily="18" charset="0"/>
            </a:endParaRPr>
          </a:p>
          <a:p>
            <a:pPr algn="just">
              <a:spcAft>
                <a:spcPts val="0"/>
              </a:spcAft>
            </a:pPr>
            <a:r>
              <a:rPr lang="sl-SI" sz="1300" dirty="0">
                <a:latin typeface="Calibri" panose="020F0502020204030204" pitchFamily="34" charset="0"/>
                <a:ea typeface="Times New Roman" panose="02020603050405020304" pitchFamily="18" charset="0"/>
              </a:rPr>
              <a:t>Pomemben del pri prehranski vzgoji naših učenk in učencev  ima  tudi Šolska skupnost, ki vsaj enkrat letno skliče problemsko  konferenco povezano z zdravo prehrano, šolsko prehrano, odpadki in odnosom do hrane.  </a:t>
            </a:r>
            <a:endParaRPr lang="sl-SI" sz="1300" dirty="0" smtClean="0">
              <a:latin typeface="Calibri" panose="020F0502020204030204" pitchFamily="34" charset="0"/>
              <a:ea typeface="Times New Roman" panose="02020603050405020304" pitchFamily="18" charset="0"/>
            </a:endParaRPr>
          </a:p>
          <a:p>
            <a:pPr algn="just">
              <a:spcAft>
                <a:spcPts val="0"/>
              </a:spcAft>
            </a:pPr>
            <a:endParaRPr lang="sl-SI" sz="1300" dirty="0" smtClean="0">
              <a:latin typeface="Times New Roman" panose="02020603050405020304" pitchFamily="18" charset="0"/>
              <a:ea typeface="Times New Roman" panose="02020603050405020304" pitchFamily="18" charset="0"/>
            </a:endParaRPr>
          </a:p>
          <a:p>
            <a:pPr algn="just">
              <a:spcAft>
                <a:spcPts val="0"/>
              </a:spcAft>
            </a:pPr>
            <a:r>
              <a:rPr lang="sl-SI" sz="1300" dirty="0" smtClean="0">
                <a:latin typeface="Calibri" panose="020F0502020204030204" pitchFamily="34" charset="0"/>
                <a:ea typeface="Times New Roman" panose="02020603050405020304" pitchFamily="18" charset="0"/>
              </a:rPr>
              <a:t>V </a:t>
            </a:r>
            <a:r>
              <a:rPr lang="sl-SI" sz="1300" dirty="0">
                <a:latin typeface="Calibri" panose="020F0502020204030204" pitchFamily="34" charset="0"/>
                <a:ea typeface="Times New Roman" panose="02020603050405020304" pitchFamily="18" charset="0"/>
              </a:rPr>
              <a:t>veliko pomoč pri vzgojno – izobraževalnih dejavnostih povezanih s hrano in dejavnostih, s katerimi spodbujamo zdravo in kulturno prehranjevanje je svetovalka, medicinska sestra iz Šolskega dispanzerja Zdravstvenega doma Postojna.</a:t>
            </a:r>
            <a:endParaRPr lang="sl-SI" sz="1300" dirty="0">
              <a:latin typeface="Times New Roman" panose="02020603050405020304" pitchFamily="18" charset="0"/>
              <a:ea typeface="Times New Roman" panose="02020603050405020304" pitchFamily="18" charset="0"/>
            </a:endParaRPr>
          </a:p>
          <a:p>
            <a:pPr algn="just"/>
            <a:endParaRPr lang="sl-SI" sz="1300" dirty="0" smtClean="0">
              <a:latin typeface="Calibri" panose="020F0502020204030204" pitchFamily="34" charset="0"/>
              <a:ea typeface="Times New Roman" panose="02020603050405020304" pitchFamily="18" charset="0"/>
            </a:endParaRPr>
          </a:p>
          <a:p>
            <a:pPr algn="just"/>
            <a:r>
              <a:rPr lang="sl-SI" sz="1300" dirty="0" smtClean="0">
                <a:latin typeface="Calibri" panose="020F0502020204030204" pitchFamily="34" charset="0"/>
                <a:ea typeface="Times New Roman" panose="02020603050405020304" pitchFamily="18" charset="0"/>
              </a:rPr>
              <a:t>V </a:t>
            </a:r>
            <a:r>
              <a:rPr lang="sl-SI" sz="1300" dirty="0">
                <a:latin typeface="Calibri" panose="020F0502020204030204" pitchFamily="34" charset="0"/>
                <a:ea typeface="Times New Roman" panose="02020603050405020304" pitchFamily="18" charset="0"/>
              </a:rPr>
              <a:t>novembru, </a:t>
            </a:r>
            <a:r>
              <a:rPr lang="sl-SI" sz="1300" dirty="0" smtClean="0">
                <a:latin typeface="Calibri" panose="020F0502020204030204" pitchFamily="34" charset="0"/>
                <a:ea typeface="Times New Roman" panose="02020603050405020304" pitchFamily="18" charset="0"/>
              </a:rPr>
              <a:t>17. </a:t>
            </a:r>
            <a:r>
              <a:rPr lang="sl-SI" sz="1300" dirty="0">
                <a:latin typeface="Calibri" panose="020F0502020204030204" pitchFamily="34" charset="0"/>
                <a:ea typeface="Times New Roman" panose="02020603050405020304" pitchFamily="18" charset="0"/>
              </a:rPr>
              <a:t>11. </a:t>
            </a:r>
            <a:r>
              <a:rPr lang="sl-SI" sz="1300" dirty="0" smtClean="0">
                <a:latin typeface="Calibri" panose="020F0502020204030204" pitchFamily="34" charset="0"/>
                <a:ea typeface="Times New Roman" panose="02020603050405020304" pitchFamily="18" charset="0"/>
              </a:rPr>
              <a:t>2017, </a:t>
            </a:r>
            <a:r>
              <a:rPr lang="sl-SI" sz="1300" dirty="0">
                <a:latin typeface="Calibri" panose="020F0502020204030204" pitchFamily="34" charset="0"/>
                <a:ea typeface="Times New Roman" panose="02020603050405020304" pitchFamily="18" charset="0"/>
              </a:rPr>
              <a:t>bomo za vse učence </a:t>
            </a:r>
            <a:r>
              <a:rPr lang="sl-SI" sz="1300" dirty="0" smtClean="0">
                <a:latin typeface="Calibri" panose="020F0502020204030204" pitchFamily="34" charset="0"/>
                <a:ea typeface="Times New Roman" panose="02020603050405020304" pitchFamily="18" charset="0"/>
              </a:rPr>
              <a:t>izvedli </a:t>
            </a:r>
            <a:r>
              <a:rPr lang="sl-SI" sz="1300" dirty="0">
                <a:latin typeface="Calibri" panose="020F0502020204030204" pitchFamily="34" charset="0"/>
                <a:ea typeface="Times New Roman" panose="02020603050405020304" pitchFamily="18" charset="0"/>
              </a:rPr>
              <a:t>Tradicionalni slovenski zajtrk in skozi šolsko leto pri malicah in kosilih poskrbeli za uravnoteženo zdravo prehrano učencev. </a:t>
            </a:r>
          </a:p>
          <a:p>
            <a:pPr marL="285750" indent="-285750" algn="just">
              <a:buFontTx/>
              <a:buChar char="-"/>
            </a:pPr>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29</a:t>
            </a:fld>
            <a:endParaRPr lang="sl-SI" dirty="0"/>
          </a:p>
        </p:txBody>
      </p:sp>
    </p:spTree>
    <p:extLst>
      <p:ext uri="{BB962C8B-B14F-4D97-AF65-F5344CB8AC3E}">
        <p14:creationId xmlns:p14="http://schemas.microsoft.com/office/powerpoint/2010/main" val="3305172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2861" y="676572"/>
            <a:ext cx="2308417" cy="399578"/>
          </a:xfrm>
        </p:spPr>
        <p:txBody>
          <a:bodyPr>
            <a:normAutofit/>
          </a:bodyPr>
          <a:lstStyle/>
          <a:p>
            <a:pPr algn="ctr"/>
            <a:r>
              <a:rPr lang="sl-SI" sz="1600" b="1" dirty="0" smtClean="0">
                <a:latin typeface="Calibri" panose="020F0502020204030204" pitchFamily="34" charset="0"/>
              </a:rPr>
              <a:t>PREDSTAVITEV ŠOLE</a:t>
            </a:r>
            <a:endParaRPr lang="sl-SI" sz="1600" b="1" dirty="0">
              <a:latin typeface="Calibri" panose="020F0502020204030204" pitchFamily="34" charset="0"/>
            </a:endParaRPr>
          </a:p>
        </p:txBody>
      </p:sp>
      <p:sp>
        <p:nvSpPr>
          <p:cNvPr id="10" name="Označba mesta vsebine 9"/>
          <p:cNvSpPr>
            <a:spLocks noGrp="1"/>
          </p:cNvSpPr>
          <p:nvPr>
            <p:ph sz="half" idx="1"/>
          </p:nvPr>
        </p:nvSpPr>
        <p:spPr>
          <a:xfrm>
            <a:off x="832861" y="1043870"/>
            <a:ext cx="3886200" cy="4351338"/>
          </a:xfrm>
        </p:spPr>
        <p:txBody>
          <a:bodyPr>
            <a:normAutofit fontScale="92500" lnSpcReduction="20000"/>
          </a:bodyPr>
          <a:lstStyle/>
          <a:p>
            <a:r>
              <a:rPr lang="sl-SI" sz="1400" b="1" dirty="0"/>
              <a:t>USTANOVITELJ</a:t>
            </a:r>
          </a:p>
          <a:p>
            <a:pPr marL="0" indent="0">
              <a:buNone/>
            </a:pPr>
            <a:r>
              <a:rPr lang="sl-SI" sz="1300" dirty="0" smtClean="0"/>
              <a:t>Ustanovitelj </a:t>
            </a:r>
            <a:r>
              <a:rPr lang="sl-SI" sz="1300" dirty="0"/>
              <a:t>šole je Občina Postojna. Odlok o ustanovitvi je bil sprejet v aprilu 1997 ter objavljen v Uradnem listu RS, št. 33/97. Z Odlokom o spremembah in dopolnitvah Odloka o ustanovitvi javnega vzgojno-izobraževalnega zavoda osnovne šole Antona Globočnika Postojna (Ur. list RS št. 52/2008) pa se razširi dejavnost šole, sestava sveta šole in šolski okoliš. </a:t>
            </a:r>
            <a:endParaRPr lang="sl-SI" sz="1300" dirty="0" smtClean="0"/>
          </a:p>
          <a:p>
            <a:pPr marL="0" indent="0">
              <a:buNone/>
            </a:pPr>
            <a:endParaRPr lang="sl-SI" sz="1300" dirty="0"/>
          </a:p>
          <a:p>
            <a:pPr marL="0" indent="0">
              <a:buNone/>
            </a:pPr>
            <a:endParaRPr lang="sl-SI" sz="1300" dirty="0"/>
          </a:p>
          <a:p>
            <a:r>
              <a:rPr lang="sl-SI" sz="1400" b="1" dirty="0"/>
              <a:t>ŠOLSKI OKOLIŠ</a:t>
            </a:r>
          </a:p>
          <a:p>
            <a:pPr marL="0" indent="0">
              <a:buNone/>
            </a:pPr>
            <a:r>
              <a:rPr lang="sl-SI" sz="1300" dirty="0"/>
              <a:t>OŠ Antona Globočnika Postojna izvaja program osnovnošolskega izobraževanja za učence iz šolskega okoliša, ki je opredeljen v 5. členu Odloka o spremembah in dopolnitvah Odloka o </a:t>
            </a:r>
            <a:r>
              <a:rPr lang="sl-SI" sz="1300" dirty="0">
                <a:latin typeface="Calibri" panose="020F0502020204030204" pitchFamily="34" charset="0"/>
              </a:rPr>
              <a:t>ustanovitvi</a:t>
            </a:r>
            <a:r>
              <a:rPr lang="sl-SI" sz="1300" dirty="0"/>
              <a:t> javnega vzgojno-izobraževalnega zavoda (Ur. list RS 52/2008)</a:t>
            </a:r>
          </a:p>
          <a:p>
            <a:endParaRPr lang="sl-SI" dirty="0"/>
          </a:p>
        </p:txBody>
      </p:sp>
      <p:sp>
        <p:nvSpPr>
          <p:cNvPr id="11" name="Označba mesta vsebine 10"/>
          <p:cNvSpPr>
            <a:spLocks noGrp="1"/>
          </p:cNvSpPr>
          <p:nvPr>
            <p:ph sz="half" idx="2"/>
          </p:nvPr>
        </p:nvSpPr>
        <p:spPr>
          <a:xfrm>
            <a:off x="4860032" y="321258"/>
            <a:ext cx="3886200" cy="335449"/>
          </a:xfrm>
        </p:spPr>
        <p:txBody>
          <a:bodyPr>
            <a:normAutofit fontScale="92500" lnSpcReduction="20000"/>
          </a:bodyPr>
          <a:lstStyle/>
          <a:p>
            <a:r>
              <a:rPr lang="sl-SI" sz="1400" b="1" dirty="0"/>
              <a:t>ŠTEVILO </a:t>
            </a:r>
            <a:r>
              <a:rPr lang="sl-SI" sz="1400" b="1" dirty="0" smtClean="0"/>
              <a:t>UČENCEV </a:t>
            </a:r>
            <a:r>
              <a:rPr lang="sl-SI" sz="1400" b="1" dirty="0"/>
              <a:t>IN ODDELKOV</a:t>
            </a:r>
          </a:p>
          <a:p>
            <a:endParaRPr lang="sl-SI" dirty="0"/>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3</a:t>
            </a:fld>
            <a:endParaRPr lang="sl-SI"/>
          </a:p>
        </p:txBody>
      </p:sp>
      <p:sp>
        <p:nvSpPr>
          <p:cNvPr id="6" name="Naslov 1"/>
          <p:cNvSpPr txBox="1">
            <a:spLocks/>
          </p:cNvSpPr>
          <p:nvPr/>
        </p:nvSpPr>
        <p:spPr>
          <a:xfrm>
            <a:off x="251520" y="3429000"/>
            <a:ext cx="7886700" cy="25922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300" dirty="0" smtClean="0"/>
          </a:p>
        </p:txBody>
      </p:sp>
      <p:graphicFrame>
        <p:nvGraphicFramePr>
          <p:cNvPr id="8" name="Tabela 7"/>
          <p:cNvGraphicFramePr>
            <a:graphicFrameLocks noGrp="1"/>
          </p:cNvGraphicFramePr>
          <p:nvPr>
            <p:extLst>
              <p:ext uri="{D42A27DB-BD31-4B8C-83A1-F6EECF244321}">
                <p14:modId xmlns:p14="http://schemas.microsoft.com/office/powerpoint/2010/main" val="3133469539"/>
              </p:ext>
            </p:extLst>
          </p:nvPr>
        </p:nvGraphicFramePr>
        <p:xfrm>
          <a:off x="4874229" y="724215"/>
          <a:ext cx="3972520" cy="5821680"/>
        </p:xfrm>
        <a:graphic>
          <a:graphicData uri="http://schemas.openxmlformats.org/drawingml/2006/table">
            <a:tbl>
              <a:tblPr firstRow="1" bandRow="1">
                <a:tableStyleId>{5C22544A-7EE6-4342-B048-85BDC9FD1C3A}</a:tableStyleId>
              </a:tblPr>
              <a:tblGrid>
                <a:gridCol w="1552743"/>
                <a:gridCol w="1164558"/>
                <a:gridCol w="1255219"/>
              </a:tblGrid>
              <a:tr h="311495">
                <a:tc>
                  <a:txBody>
                    <a:bodyPr/>
                    <a:lstStyle/>
                    <a:p>
                      <a:r>
                        <a:rPr lang="sl-SI" sz="1600" dirty="0" smtClean="0">
                          <a:latin typeface="Calibri" panose="020F0502020204030204" pitchFamily="34" charset="0"/>
                        </a:rPr>
                        <a:t>RAZRED</a:t>
                      </a:r>
                      <a:endParaRPr lang="sl-SI" sz="1600" dirty="0">
                        <a:latin typeface="Calibri" panose="020F0502020204030204" pitchFamily="34" charset="0"/>
                      </a:endParaRPr>
                    </a:p>
                  </a:txBody>
                  <a:tcPr/>
                </a:tc>
                <a:tc>
                  <a:txBody>
                    <a:bodyPr/>
                    <a:lstStyle/>
                    <a:p>
                      <a:r>
                        <a:rPr lang="sl-SI" sz="1600" dirty="0" smtClean="0">
                          <a:latin typeface="Calibri" panose="020F0502020204030204" pitchFamily="34" charset="0"/>
                        </a:rPr>
                        <a:t>ŠTEVILO </a:t>
                      </a:r>
                    </a:p>
                    <a:p>
                      <a:r>
                        <a:rPr lang="sl-SI" sz="1600" dirty="0" smtClean="0">
                          <a:latin typeface="Calibri" panose="020F0502020204030204" pitchFamily="34" charset="0"/>
                        </a:rPr>
                        <a:t>UČENCEV</a:t>
                      </a:r>
                      <a:endParaRPr lang="sl-SI" sz="1600" dirty="0">
                        <a:latin typeface="Calibri" panose="020F0502020204030204" pitchFamily="34" charset="0"/>
                      </a:endParaRPr>
                    </a:p>
                  </a:txBody>
                  <a:tcPr/>
                </a:tc>
                <a:tc>
                  <a:txBody>
                    <a:bodyPr/>
                    <a:lstStyle/>
                    <a:p>
                      <a:r>
                        <a:rPr lang="sl-SI" sz="1600" dirty="0" smtClean="0">
                          <a:latin typeface="Calibri" panose="020F0502020204030204" pitchFamily="34" charset="0"/>
                        </a:rPr>
                        <a:t>ŠTEVILO</a:t>
                      </a:r>
                    </a:p>
                    <a:p>
                      <a:r>
                        <a:rPr lang="sl-SI" sz="1600" dirty="0" smtClean="0">
                          <a:latin typeface="Calibri" panose="020F0502020204030204" pitchFamily="34" charset="0"/>
                        </a:rPr>
                        <a:t>ODDELKOV</a:t>
                      </a:r>
                      <a:endParaRPr lang="sl-SI" sz="1600" dirty="0">
                        <a:latin typeface="Calibri" panose="020F0502020204030204" pitchFamily="34" charset="0"/>
                      </a:endParaRPr>
                    </a:p>
                  </a:txBody>
                  <a:tcPr/>
                </a:tc>
              </a:tr>
              <a:tr h="184065">
                <a:tc>
                  <a:txBody>
                    <a:bodyPr/>
                    <a:lstStyle/>
                    <a:p>
                      <a:pPr marL="0" indent="0" algn="l">
                        <a:buNone/>
                      </a:pPr>
                      <a:r>
                        <a:rPr lang="sl-SI" sz="1200" dirty="0" smtClean="0">
                          <a:latin typeface="Calibri" panose="020F0502020204030204" pitchFamily="34" charset="0"/>
                        </a:rPr>
                        <a:t>    1.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66</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2.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70</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3.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67</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4.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68</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5.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47</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2</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6.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53</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2</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7.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57</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8.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59</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3</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9.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51</a:t>
                      </a:r>
                      <a:endParaRPr lang="sl-SI" sz="1200" dirty="0">
                        <a:solidFill>
                          <a:schemeClr val="tx1"/>
                        </a:solidFill>
                        <a:latin typeface="Calibri" panose="020F0502020204030204" pitchFamily="34" charset="0"/>
                      </a:endParaRPr>
                    </a:p>
                  </a:txBody>
                  <a:tcPr/>
                </a:tc>
                <a:tc>
                  <a:txBody>
                    <a:bodyPr/>
                    <a:lstStyle/>
                    <a:p>
                      <a:pPr algn="ctr"/>
                      <a:r>
                        <a:rPr lang="sl-SI" sz="1200" dirty="0" smtClean="0">
                          <a:latin typeface="Calibri" panose="020F0502020204030204" pitchFamily="34" charset="0"/>
                        </a:rPr>
                        <a:t>2</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BUKOVJE</a:t>
                      </a:r>
                      <a:r>
                        <a:rPr lang="sl-SI" sz="1200" baseline="0" dirty="0" smtClean="0">
                          <a:latin typeface="Calibri" panose="020F0502020204030204" pitchFamily="34" charset="0"/>
                        </a:rPr>
                        <a:t>   1. ,3.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8 / 5</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BUKOVJE</a:t>
                      </a:r>
                      <a:r>
                        <a:rPr lang="sl-SI" sz="1200" baseline="0" dirty="0" smtClean="0">
                          <a:latin typeface="Calibri" panose="020F0502020204030204" pitchFamily="34" charset="0"/>
                        </a:rPr>
                        <a:t>   2.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11</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BUKOVJE </a:t>
                      </a:r>
                      <a:r>
                        <a:rPr lang="sl-SI" sz="1200" baseline="0" dirty="0" smtClean="0">
                          <a:latin typeface="Calibri" panose="020F0502020204030204" pitchFamily="34" charset="0"/>
                        </a:rPr>
                        <a:t>  4., 5.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6 / 6</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PLANINA 1.</a:t>
                      </a:r>
                      <a:r>
                        <a:rPr lang="sl-SI" sz="1200" baseline="0" dirty="0" smtClean="0">
                          <a:latin typeface="Calibri" panose="020F0502020204030204" pitchFamily="34" charset="0"/>
                        </a:rPr>
                        <a:t>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14</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PLANINA 2., 3.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10 / 8</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PLANINA 4.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13</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    PLANINA 5.,6. R</a:t>
                      </a:r>
                    </a:p>
                  </a:txBody>
                  <a:tcPr/>
                </a:tc>
                <a:tc>
                  <a:txBody>
                    <a:bodyPr/>
                    <a:lstStyle/>
                    <a:p>
                      <a:pPr algn="ctr"/>
                      <a:r>
                        <a:rPr lang="sl-SI" sz="1200" dirty="0" smtClean="0">
                          <a:latin typeface="Calibri" panose="020F0502020204030204" pitchFamily="34" charset="0"/>
                        </a:rPr>
                        <a:t>8 / 11</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STUDENO</a:t>
                      </a:r>
                      <a:r>
                        <a:rPr lang="sl-SI" sz="1200" baseline="0" dirty="0" smtClean="0">
                          <a:latin typeface="Calibri" panose="020F0502020204030204" pitchFamily="34" charset="0"/>
                        </a:rPr>
                        <a:t> 1., 5.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4 /</a:t>
                      </a:r>
                      <a:r>
                        <a:rPr lang="sl-SI" sz="1200" baseline="0" dirty="0" smtClean="0">
                          <a:latin typeface="Calibri" panose="020F0502020204030204" pitchFamily="34" charset="0"/>
                        </a:rPr>
                        <a:t> 2</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200" dirty="0" smtClean="0">
                          <a:latin typeface="Calibri" panose="020F0502020204030204" pitchFamily="34" charset="0"/>
                        </a:rPr>
                        <a:t>    STUDENO 2., 4. R</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 6 </a:t>
                      </a:r>
                      <a:r>
                        <a:rPr lang="sl-SI" sz="1200" baseline="0" dirty="0" smtClean="0">
                          <a:latin typeface="Calibri" panose="020F0502020204030204" pitchFamily="34" charset="0"/>
                        </a:rPr>
                        <a:t>/ 1</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a:t>
                      </a:r>
                      <a:endParaRPr lang="sl-SI" sz="1200" dirty="0">
                        <a:latin typeface="Calibri" panose="020F0502020204030204" pitchFamily="34" charset="0"/>
                      </a:endParaRPr>
                    </a:p>
                  </a:txBody>
                  <a:tcPr/>
                </a:tc>
              </a:tr>
              <a:tr h="184065">
                <a:tc>
                  <a:txBody>
                    <a:bodyPr/>
                    <a:lstStyle/>
                    <a:p>
                      <a:pPr algn="l"/>
                      <a:r>
                        <a:rPr lang="sl-SI" sz="1400" dirty="0" smtClean="0">
                          <a:latin typeface="Calibri" panose="020F0502020204030204" pitchFamily="34" charset="0"/>
                        </a:rPr>
                        <a:t>    SKUPAJ</a:t>
                      </a:r>
                      <a:endParaRPr lang="sl-SI" sz="1400" b="1"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651</a:t>
                      </a:r>
                      <a:endParaRPr lang="sl-SI" sz="1400" b="1"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33</a:t>
                      </a:r>
                      <a:endParaRPr lang="sl-SI" sz="1400" b="1" dirty="0">
                        <a:solidFill>
                          <a:schemeClr val="tx1"/>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25049542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899592" y="404664"/>
            <a:ext cx="7886700" cy="581352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just"/>
            <a:r>
              <a:rPr lang="sl-SI" sz="1600" b="1" dirty="0" smtClean="0">
                <a:solidFill>
                  <a:srgbClr val="002060"/>
                </a:solidFill>
                <a:latin typeface="Calibri" panose="020F0502020204030204" pitchFamily="34" charset="0"/>
              </a:rPr>
              <a:t>ŠOLSKA PREHRANA</a:t>
            </a:r>
            <a:endParaRPr lang="sl-SI" sz="1300" dirty="0" smtClean="0">
              <a:solidFill>
                <a:srgbClr val="002060"/>
              </a:solidFill>
              <a:latin typeface="Calibri" panose="020F0502020204030204" pitchFamily="34" charset="0"/>
            </a:endParaRPr>
          </a:p>
          <a:p>
            <a:pPr algn="just"/>
            <a:r>
              <a:rPr lang="sl-SI" sz="1300" dirty="0" smtClean="0">
                <a:latin typeface="Calibri" panose="020F0502020204030204" pitchFamily="34" charset="0"/>
              </a:rPr>
              <a:t>  </a:t>
            </a:r>
          </a:p>
          <a:p>
            <a:pPr algn="just"/>
            <a:r>
              <a:rPr lang="sl-SI" sz="1300" dirty="0" smtClean="0">
                <a:latin typeface="Calibri" panose="020F0502020204030204" pitchFamily="34" charset="0"/>
              </a:rPr>
              <a:t>Zakon o šolski prehrani (Ur. List RS št. 3/2013) celovito ureja organizacijo šolske prehrane.</a:t>
            </a:r>
          </a:p>
          <a:p>
            <a:pPr algn="just"/>
            <a:r>
              <a:rPr lang="sl-SI" sz="1300" dirty="0" smtClean="0">
                <a:latin typeface="Calibri" panose="020F0502020204030204" pitchFamily="34" charset="0"/>
              </a:rPr>
              <a:t>Ureja tudi pravico učencev do subvencije  za prehrano.</a:t>
            </a: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MALICA   0,80 €             KOSILO   2,60 €         popoldanska  malica  0,35 €</a:t>
            </a:r>
          </a:p>
          <a:p>
            <a:pPr algn="just"/>
            <a:endParaRPr lang="sl-SI" sz="500" dirty="0" smtClean="0">
              <a:latin typeface="Calibri" panose="020F0502020204030204" pitchFamily="34" charset="0"/>
            </a:endParaRPr>
          </a:p>
          <a:p>
            <a:pPr algn="just"/>
            <a:r>
              <a:rPr lang="sl-SI" sz="1300" b="1" dirty="0" smtClean="0">
                <a:latin typeface="Calibri" panose="020F0502020204030204" pitchFamily="34" charset="0"/>
              </a:rPr>
              <a:t>PRIJAVE IN ODJAVE</a:t>
            </a:r>
          </a:p>
          <a:p>
            <a:pPr algn="just"/>
            <a:r>
              <a:rPr lang="sl-SI" sz="1300" dirty="0" smtClean="0">
                <a:latin typeface="Calibri" panose="020F0502020204030204" pitchFamily="34" charset="0"/>
              </a:rPr>
              <a:t>Posamezni dnevni obrok šolske prehrane je pravočasno odjavljen, če ga starši odjavijo vsaj en delovni dan prej in sicer do 13. ure oz. do 8.00 na dan, ko otrok zboli in sicer na telefonsko št.  05 7000 310 oz. 05 7000 313  ali po elektronski pošti </a:t>
            </a:r>
            <a:r>
              <a:rPr lang="sl-SI" sz="1400" dirty="0" smtClean="0">
                <a:hlinkClick r:id="rId2"/>
              </a:rPr>
              <a:t> projekt5.osagpo@guest.arnes.si</a:t>
            </a:r>
            <a:r>
              <a:rPr lang="sl-SI" sz="1400" dirty="0" smtClean="0"/>
              <a:t>, ali osebno v računovodstvu.</a:t>
            </a:r>
            <a:endParaRPr lang="sl-SI" sz="1300" dirty="0" smtClean="0">
              <a:latin typeface="Calibri" panose="020F0502020204030204" pitchFamily="34" charset="0"/>
            </a:endParaRP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Posamezni obrok za učenca, ki je odsoten od pouka zaradi sodelovanja pri športnih, kulturnih in drugih tekmovanjih ter srečanjih, na katerih sodeluje v imenu šole, odjavijo učitelji. </a:t>
            </a:r>
          </a:p>
          <a:p>
            <a:pPr algn="just"/>
            <a:endParaRPr lang="sl-SI" sz="500" dirty="0" smtClean="0">
              <a:latin typeface="Calibri" panose="020F0502020204030204" pitchFamily="34" charset="0"/>
            </a:endParaRPr>
          </a:p>
          <a:p>
            <a:pPr algn="just"/>
            <a:r>
              <a:rPr lang="sl-SI" sz="1300" dirty="0" smtClean="0">
                <a:latin typeface="Calibri" panose="020F0502020204030204" pitchFamily="34" charset="0"/>
              </a:rPr>
              <a:t>Starši ne podajate  vloge za pridobitev subvencionirane prehrane – upošteva se novela Zakona o uveljavljanju pravic iz javnih sredstev. </a:t>
            </a: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r>
              <a:rPr lang="sl-SI" sz="1400" b="1" dirty="0" smtClean="0">
                <a:solidFill>
                  <a:srgbClr val="002060"/>
                </a:solidFill>
                <a:latin typeface="Calibri" panose="020F0502020204030204" pitchFamily="34" charset="0"/>
              </a:rPr>
              <a:t>FINANCIRANJE ŠOLE V NARAVI</a:t>
            </a:r>
          </a:p>
          <a:p>
            <a:pPr algn="just"/>
            <a:endParaRPr lang="sl-SI" sz="1200" dirty="0">
              <a:latin typeface="Calibri" panose="020F0502020204030204" pitchFamily="34" charset="0"/>
            </a:endParaRPr>
          </a:p>
          <a:p>
            <a:pPr algn="just"/>
            <a:r>
              <a:rPr lang="sl-SI" sz="1300" dirty="0" smtClean="0">
                <a:latin typeface="Calibri" panose="020F0502020204030204" pitchFamily="34" charset="0"/>
              </a:rPr>
              <a:t>Šola v  naravi pomeni organizirano obliko vzgojno-izobraževalnega dela, ki sodi v razširjen program osnovne šole in poteka strnjeno več dni v času pouka ter se izvaja izven prostora šole. Cena šole v naravi vključuje stroške učenca in stroške strokovnih delavcev. Za učence, ki zaradi nizkega socialnega stanja ne zmorejo plačati prispevka za šolo v  naravi, šola pri višini dodelitve sredstev upošteva zlasti naslednje kriterije: </a:t>
            </a:r>
          </a:p>
          <a:p>
            <a:pPr marL="285750" indent="-285750" algn="just">
              <a:buFontTx/>
              <a:buChar char="-"/>
            </a:pPr>
            <a:r>
              <a:rPr lang="sl-SI" sz="1300" dirty="0" smtClean="0">
                <a:latin typeface="Calibri" panose="020F0502020204030204" pitchFamily="34" charset="0"/>
              </a:rPr>
              <a:t>prejemanje denarne socialne pomoči po predpisih o socialnem varstvu,</a:t>
            </a:r>
          </a:p>
          <a:p>
            <a:pPr marL="285750" indent="-285750" algn="just">
              <a:buFontTx/>
              <a:buChar char="-"/>
            </a:pPr>
            <a:r>
              <a:rPr lang="sl-SI" sz="1300" dirty="0" smtClean="0">
                <a:latin typeface="Calibri" panose="020F0502020204030204" pitchFamily="34" charset="0"/>
              </a:rPr>
              <a:t>višina dohodkov na družinskega člana,</a:t>
            </a:r>
          </a:p>
          <a:p>
            <a:pPr marL="285750" indent="-285750" algn="just">
              <a:buFontTx/>
              <a:buChar char="-"/>
            </a:pPr>
            <a:r>
              <a:rPr lang="sl-SI" sz="1300" dirty="0">
                <a:latin typeface="Calibri" panose="020F0502020204030204" pitchFamily="34" charset="0"/>
              </a:rPr>
              <a:t>v</a:t>
            </a:r>
            <a:r>
              <a:rPr lang="sl-SI" sz="1300" dirty="0" smtClean="0">
                <a:latin typeface="Calibri" panose="020F0502020204030204" pitchFamily="34" charset="0"/>
              </a:rPr>
              <a:t>išina otroških dodatkov,</a:t>
            </a:r>
          </a:p>
          <a:p>
            <a:pPr marL="285750" indent="-285750" algn="just">
              <a:buFontTx/>
              <a:buChar char="-"/>
            </a:pPr>
            <a:r>
              <a:rPr lang="sl-SI" sz="1300" dirty="0">
                <a:latin typeface="Calibri" panose="020F0502020204030204" pitchFamily="34" charset="0"/>
              </a:rPr>
              <a:t>b</a:t>
            </a:r>
            <a:r>
              <a:rPr lang="sl-SI" sz="1300" dirty="0" smtClean="0">
                <a:latin typeface="Calibri" panose="020F0502020204030204" pitchFamily="34" charset="0"/>
              </a:rPr>
              <a:t>rezposelnost staršev,</a:t>
            </a:r>
          </a:p>
          <a:p>
            <a:pPr marL="285750" indent="-285750" algn="just">
              <a:buFontTx/>
              <a:buChar char="-"/>
            </a:pPr>
            <a:r>
              <a:rPr lang="sl-SI" sz="1300" dirty="0">
                <a:latin typeface="Calibri" panose="020F0502020204030204" pitchFamily="34" charset="0"/>
              </a:rPr>
              <a:t>d</a:t>
            </a:r>
            <a:r>
              <a:rPr lang="sl-SI" sz="1300" dirty="0" smtClean="0">
                <a:latin typeface="Calibri" panose="020F0502020204030204" pitchFamily="34" charset="0"/>
              </a:rPr>
              <a:t>olgotrajne bolezni v družini,</a:t>
            </a:r>
          </a:p>
          <a:p>
            <a:pPr marL="285750" indent="-285750" algn="just">
              <a:buFontTx/>
              <a:buChar char="-"/>
            </a:pPr>
            <a:r>
              <a:rPr lang="sl-SI" sz="1300" dirty="0">
                <a:latin typeface="Calibri" panose="020F0502020204030204" pitchFamily="34" charset="0"/>
              </a:rPr>
              <a:t>d</a:t>
            </a:r>
            <a:r>
              <a:rPr lang="sl-SI" sz="1300" dirty="0" smtClean="0">
                <a:latin typeface="Calibri" panose="020F0502020204030204" pitchFamily="34" charset="0"/>
              </a:rPr>
              <a:t>olgotrajnejši socialni problemi in druge specifike v družini.</a:t>
            </a:r>
          </a:p>
          <a:p>
            <a:pPr marL="285750" indent="-285750" algn="just">
              <a:buFontTx/>
              <a:buChar char="-"/>
            </a:pPr>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pic>
        <p:nvPicPr>
          <p:cNvPr id="3" name="Picture 4" descr="C:\Users\msf9\AppData\Local\Microsoft\Windows\Temporary Internet Files\Content.IE5\PCYT25VJ\MC90033440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6296" y="764704"/>
            <a:ext cx="648072" cy="727509"/>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30</a:t>
            </a:fld>
            <a:endParaRPr lang="sl-SI" dirty="0"/>
          </a:p>
        </p:txBody>
      </p:sp>
    </p:spTree>
    <p:extLst>
      <p:ext uri="{BB962C8B-B14F-4D97-AF65-F5344CB8AC3E}">
        <p14:creationId xmlns:p14="http://schemas.microsoft.com/office/powerpoint/2010/main" val="40316934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899592" y="620688"/>
            <a:ext cx="7886700" cy="597666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smtClean="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rPr>
              <a:t>PREVOZI UČENCEV</a:t>
            </a:r>
            <a:endParaRPr lang="sl-SI" sz="1400" dirty="0" smtClean="0">
              <a:latin typeface="Calibri" panose="020F0502020204030204" pitchFamily="34" charset="0"/>
            </a:endParaRPr>
          </a:p>
          <a:p>
            <a:pPr algn="just"/>
            <a:r>
              <a:rPr lang="sl-SI" sz="1300" dirty="0" smtClean="0">
                <a:latin typeface="Calibri" panose="020F0502020204030204" pitchFamily="34" charset="0"/>
              </a:rPr>
              <a:t>  </a:t>
            </a:r>
            <a:endParaRPr lang="sl-SI" sz="1300" dirty="0">
              <a:latin typeface="Calibri" panose="020F0502020204030204" pitchFamily="34" charset="0"/>
            </a:endParaRPr>
          </a:p>
          <a:p>
            <a:pPr algn="just"/>
            <a:r>
              <a:rPr lang="sl-SI" sz="1300" dirty="0" smtClean="0">
                <a:latin typeface="Calibri" panose="020F0502020204030204" pitchFamily="34" charset="0"/>
              </a:rPr>
              <a:t>Učenci vozači, ki prihajajo na centralno šolo iz Planine, Bukovja, Studenega ter krajev, ki sodijo k podružnicam, imajo organiziran prevoz s šolskimi avtobusi. Ure prihodov in odhodov avtobusov urejata oddelek za družbene dejavnosti Občine Postojna ter prevoznika AVRIGO Nova Gorica, PE Postojna in Frelih prevozi. Prevoz po pouku bo organiziran v vse smeri </a:t>
            </a:r>
          </a:p>
          <a:p>
            <a:pPr algn="just"/>
            <a:endParaRPr lang="sl-SI" sz="400" b="1" dirty="0" smtClean="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hlinkClick r:id="rId2"/>
              </a:rPr>
              <a:t>Vozni red – spletna stran šole</a:t>
            </a:r>
            <a:endParaRPr lang="sl-SI" sz="14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r>
              <a:rPr lang="sl-SI" sz="1400" b="1" dirty="0" smtClean="0">
                <a:solidFill>
                  <a:srgbClr val="002060"/>
                </a:solidFill>
                <a:latin typeface="Calibri" panose="020F0502020204030204" pitchFamily="34" charset="0"/>
              </a:rPr>
              <a:t>OBNAŠANJE NA AVTOBUSU / KOMBIJU</a:t>
            </a: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Vstopamo in izstopamo drug za drugim in se ne prerivamo. Pozdravimo voznika. Med vožnjo sedimo, ne kričimo, ne smetimo in ne uničujemo inventarja v vozilu. OBVEZNA je uporaba varnostnih pasov. Učitelji spremljevalci skrbijo za varnost tako, da so razporejeni po avtobusu.</a:t>
            </a:r>
          </a:p>
          <a:p>
            <a:pPr marL="285750" indent="-285750" algn="just">
              <a:buFontTx/>
              <a:buChar char="-"/>
            </a:pPr>
            <a:endParaRPr lang="sl-SI" sz="1300" dirty="0" smtClean="0">
              <a:latin typeface="Calibri" panose="020F0502020204030204" pitchFamily="34" charset="0"/>
            </a:endParaRPr>
          </a:p>
          <a:p>
            <a:pPr marL="285750" indent="-285750" algn="just">
              <a:buFontTx/>
              <a:buChar char="-"/>
            </a:pPr>
            <a:endParaRPr lang="sl-SI" sz="1300" dirty="0">
              <a:latin typeface="Calibri" panose="020F0502020204030204" pitchFamily="34" charset="0"/>
            </a:endParaRPr>
          </a:p>
          <a:p>
            <a:pPr algn="just"/>
            <a:r>
              <a:rPr lang="sl-SI" sz="1400" b="1" dirty="0" smtClean="0">
                <a:solidFill>
                  <a:srgbClr val="002060"/>
                </a:solidFill>
                <a:latin typeface="Calibri" panose="020F0502020204030204" pitchFamily="34" charset="0"/>
              </a:rPr>
              <a:t>VARNA POT V ŠOLO</a:t>
            </a:r>
            <a:endParaRPr lang="sl-SI" sz="1400" b="1" dirty="0">
              <a:solidFill>
                <a:srgbClr val="002060"/>
              </a:solidFill>
              <a:latin typeface="Calibri" panose="020F0502020204030204" pitchFamily="34" charset="0"/>
            </a:endParaRP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Starši, svetujemo vam, da z otroki večkrat skupaj prehodite njihovo najvarnejšo pot in jih ob tem opozarjajte na nevarne dele poti, ki zahtevajo še posebno previdnost.</a:t>
            </a:r>
          </a:p>
          <a:p>
            <a:pPr algn="just"/>
            <a:r>
              <a:rPr lang="sl-SI" sz="1300" dirty="0" smtClean="0">
                <a:latin typeface="Calibri" panose="020F0502020204030204" pitchFamily="34" charset="0"/>
              </a:rPr>
              <a:t>Učenci 1. razreda morajo imeti na poti v šolo in domov spremstvo. Spremljevalci so lahko tudi otroci, stari najmanj deset let, če to dovolijo starši otroka.</a:t>
            </a:r>
          </a:p>
          <a:p>
            <a:pPr algn="just"/>
            <a:r>
              <a:rPr lang="sl-SI" sz="1300" dirty="0" smtClean="0">
                <a:latin typeface="Calibri" panose="020F0502020204030204" pitchFamily="34" charset="0"/>
              </a:rPr>
              <a:t>Učenci prvega in drugega razreda morajo obvezno nositi rumeno rutico.</a:t>
            </a: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r>
              <a:rPr lang="sl-SI" sz="1400" b="1" dirty="0" smtClean="0">
                <a:solidFill>
                  <a:srgbClr val="002060"/>
                </a:solidFill>
                <a:latin typeface="Calibri" panose="020F0502020204030204" pitchFamily="34" charset="0"/>
              </a:rPr>
              <a:t>NEZGODNO ZAVAROVANJE UČENCEV</a:t>
            </a:r>
            <a:endParaRPr lang="sl-SI" sz="1400" b="1" dirty="0">
              <a:solidFill>
                <a:srgbClr val="002060"/>
              </a:solidFill>
              <a:latin typeface="Calibri" panose="020F0502020204030204" pitchFamily="34" charset="0"/>
            </a:endParaRPr>
          </a:p>
          <a:p>
            <a:pPr algn="just"/>
            <a:endParaRPr lang="sl-SI" sz="400" dirty="0">
              <a:latin typeface="Calibri" panose="020F0502020204030204" pitchFamily="34" charset="0"/>
            </a:endParaRPr>
          </a:p>
          <a:p>
            <a:pPr algn="just"/>
            <a:r>
              <a:rPr lang="sl-SI" sz="1300" dirty="0" smtClean="0">
                <a:latin typeface="Calibri" panose="020F0502020204030204" pitchFamily="34" charset="0"/>
              </a:rPr>
              <a:t>Na začetku šolskega leta dobite ponudbe raznih zavarovalnic za nezgodno zavarovanje otrok. Dobro se seznanite z njihovimi programi in se odločite za tistega, ki vam najbolje ustreza.</a:t>
            </a:r>
            <a:endParaRPr lang="sl-SI" sz="1300" dirty="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a:p>
            <a:pPr algn="just"/>
            <a:endParaRPr lang="sl-SI" sz="1300" dirty="0">
              <a:latin typeface="Calibri" panose="020F0502020204030204" pitchFamily="34" charset="0"/>
            </a:endParaRPr>
          </a:p>
          <a:p>
            <a:pPr algn="just"/>
            <a:endParaRPr lang="sl-SI" sz="1300" dirty="0" smtClean="0">
              <a:latin typeface="Calibri" panose="020F0502020204030204" pitchFamily="34" charset="0"/>
            </a:endParaRPr>
          </a:p>
        </p:txBody>
      </p:sp>
      <p:pic>
        <p:nvPicPr>
          <p:cNvPr id="1028" name="Picture 4" descr="http://arhiv.osflv.si/2013/images/datoteke/slike/bus.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948264" y="1988840"/>
            <a:ext cx="1368152" cy="756561"/>
          </a:xfrm>
          <a:prstGeom prst="rect">
            <a:avLst/>
          </a:prstGeom>
          <a:noFill/>
          <a:extLst>
            <a:ext uri="{909E8E84-426E-40DD-AFC4-6F175D3DCCD1}">
              <a14:hiddenFill xmlns:a14="http://schemas.microsoft.com/office/drawing/2010/main">
                <a:solidFill>
                  <a:srgbClr val="FFFFFF"/>
                </a:solidFill>
              </a14:hiddenFill>
            </a:ext>
          </a:extLst>
        </p:spPr>
      </p:pic>
      <p:sp>
        <p:nvSpPr>
          <p:cNvPr id="3" name="Označba mesta številke diapozitiva 2"/>
          <p:cNvSpPr>
            <a:spLocks noGrp="1"/>
          </p:cNvSpPr>
          <p:nvPr>
            <p:ph type="sldNum" sz="quarter" idx="12"/>
          </p:nvPr>
        </p:nvSpPr>
        <p:spPr/>
        <p:txBody>
          <a:bodyPr/>
          <a:lstStyle/>
          <a:p>
            <a:fld id="{C1098D97-D47F-4185-AB0A-1FBD1691CD49}" type="slidenum">
              <a:rPr lang="sl-SI" smtClean="0"/>
              <a:pPr/>
              <a:t>31</a:t>
            </a:fld>
            <a:endParaRPr lang="sl-SI"/>
          </a:p>
        </p:txBody>
      </p:sp>
    </p:spTree>
    <p:extLst>
      <p:ext uri="{BB962C8B-B14F-4D97-AF65-F5344CB8AC3E}">
        <p14:creationId xmlns:p14="http://schemas.microsoft.com/office/powerpoint/2010/main" val="724273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814257" y="323795"/>
            <a:ext cx="7886700" cy="5976664"/>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smtClean="0">
              <a:solidFill>
                <a:srgbClr val="002060"/>
              </a:solidFill>
              <a:latin typeface="Calibri" panose="020F0502020204030204" pitchFamily="34" charset="0"/>
            </a:endParaRPr>
          </a:p>
          <a:p>
            <a:pPr algn="just"/>
            <a:endParaRPr lang="sl-SI" sz="1400" b="1" dirty="0">
              <a:solidFill>
                <a:srgbClr val="002060"/>
              </a:solidFill>
              <a:latin typeface="Calibri" panose="020F0502020204030204" pitchFamily="34" charset="0"/>
            </a:endParaRPr>
          </a:p>
          <a:p>
            <a:pPr algn="ctr"/>
            <a:r>
              <a:rPr lang="sl-SI" sz="1400" b="1" dirty="0" smtClean="0">
                <a:solidFill>
                  <a:srgbClr val="002060"/>
                </a:solidFill>
                <a:latin typeface="Calibri" panose="020F0502020204030204" pitchFamily="34" charset="0"/>
              </a:rPr>
              <a:t>PREVERJANJE IN OCENJEVANJE ZNANJA</a:t>
            </a:r>
          </a:p>
          <a:p>
            <a:pPr algn="ctr"/>
            <a:endParaRPr lang="sl-SI" sz="1400" b="1" dirty="0" smtClean="0">
              <a:solidFill>
                <a:srgbClr val="002060"/>
              </a:solidFill>
              <a:latin typeface="Calibri" panose="020F0502020204030204" pitchFamily="34" charset="0"/>
            </a:endParaRPr>
          </a:p>
          <a:p>
            <a:pPr algn="just"/>
            <a:endParaRPr lang="sl-SI" sz="1400" dirty="0" smtClean="0">
              <a:latin typeface="Calibri" panose="020F0502020204030204" pitchFamily="34" charset="0"/>
            </a:endParaRPr>
          </a:p>
          <a:p>
            <a:pPr algn="just"/>
            <a:r>
              <a:rPr lang="sl-SI" sz="1400" b="1" dirty="0" smtClean="0">
                <a:solidFill>
                  <a:srgbClr val="002060"/>
                </a:solidFill>
                <a:latin typeface="Calibri" panose="020F0502020204030204" pitchFamily="34" charset="0"/>
              </a:rPr>
              <a:t>S </a:t>
            </a:r>
            <a:r>
              <a:rPr lang="sl-SI" sz="1400" b="1" dirty="0">
                <a:solidFill>
                  <a:srgbClr val="002060"/>
                </a:solidFill>
                <a:latin typeface="Calibri" panose="020F0502020204030204" pitchFamily="34" charset="0"/>
              </a:rPr>
              <a:t>preverjanjem </a:t>
            </a:r>
            <a:r>
              <a:rPr lang="sl-SI" sz="1400" dirty="0">
                <a:latin typeface="Calibri" panose="020F0502020204030204" pitchFamily="34" charset="0"/>
              </a:rPr>
              <a:t>znanja se zbirajo informacije o tem, kako učenec dosega cilje oziroma standarde znanja iz učnih načrtov, in ni namenjeno ocenjevanju </a:t>
            </a:r>
            <a:r>
              <a:rPr lang="sl-SI" sz="1400" dirty="0" smtClean="0">
                <a:latin typeface="Calibri" panose="020F0502020204030204" pitchFamily="34" charset="0"/>
              </a:rPr>
              <a:t>znanja. Doseganje </a:t>
            </a:r>
            <a:r>
              <a:rPr lang="sl-SI" sz="1400" dirty="0">
                <a:latin typeface="Calibri" panose="020F0502020204030204" pitchFamily="34" charset="0"/>
              </a:rPr>
              <a:t>ciljev oziroma standardov znanja iz učnih načrtov učitelj preverja pred, med in ob koncu obravnave učnih vsebin</a:t>
            </a:r>
            <a:r>
              <a:rPr lang="sl-SI" sz="1400" dirty="0" smtClean="0">
                <a:latin typeface="Calibri" panose="020F0502020204030204" pitchFamily="34" charset="0"/>
              </a:rPr>
              <a:t>.</a:t>
            </a:r>
          </a:p>
          <a:p>
            <a:pPr algn="just"/>
            <a:endParaRPr lang="sl-SI" sz="1400" dirty="0">
              <a:latin typeface="Calibri" panose="020F0502020204030204" pitchFamily="34" charset="0"/>
            </a:endParaRPr>
          </a:p>
          <a:p>
            <a:pPr algn="just"/>
            <a:r>
              <a:rPr lang="sl-SI" sz="1400" b="1" dirty="0">
                <a:solidFill>
                  <a:srgbClr val="002060"/>
                </a:solidFill>
                <a:latin typeface="Calibri" panose="020F0502020204030204" pitchFamily="34" charset="0"/>
              </a:rPr>
              <a:t>Ocenjevanje znanja </a:t>
            </a:r>
            <a:r>
              <a:rPr lang="sl-SI" sz="1400" dirty="0">
                <a:latin typeface="Calibri" panose="020F0502020204030204" pitchFamily="34" charset="0"/>
              </a:rPr>
              <a:t>je ugotavljanje in vrednotenje, v kolikšni meri učenec dosega v učnem načrtu določene cilje oziroma standarde znanja. Učitelj ocenjevanje znanja opravi po obravnavi učnih vsebin in po opravljenem preverjanju znanja iz teh vsebin</a:t>
            </a:r>
            <a:r>
              <a:rPr lang="sl-SI" sz="1400" dirty="0" smtClean="0">
                <a:latin typeface="Calibri" panose="020F0502020204030204" pitchFamily="34" charset="0"/>
              </a:rPr>
              <a:t>.</a:t>
            </a:r>
          </a:p>
          <a:p>
            <a:endParaRPr lang="sl-SI" sz="400" dirty="0">
              <a:latin typeface="Calibri" panose="020F0502020204030204" pitchFamily="34" charset="0"/>
            </a:endParaRPr>
          </a:p>
          <a:p>
            <a:r>
              <a:rPr lang="sl-SI" sz="1400" dirty="0" smtClean="0">
                <a:latin typeface="Calibri" panose="020F0502020204030204" pitchFamily="34" charset="0"/>
                <a:hlinkClick r:id="rId2"/>
              </a:rPr>
              <a:t>Pravilnik o preverjanju in ocenjevanju znanja</a:t>
            </a:r>
            <a:r>
              <a:rPr lang="sl-SI" sz="1400" dirty="0" smtClean="0">
                <a:latin typeface="Calibri" panose="020F0502020204030204" pitchFamily="34" charset="0"/>
              </a:rPr>
              <a:t> – Uradni list RS </a:t>
            </a:r>
          </a:p>
          <a:p>
            <a:endParaRPr lang="sl-SI" sz="1400" dirty="0">
              <a:latin typeface="Calibri" panose="020F0502020204030204" pitchFamily="34" charset="0"/>
            </a:endParaRPr>
          </a:p>
          <a:p>
            <a:endParaRPr lang="sl-SI" sz="1400" dirty="0">
              <a:latin typeface="Calibri" panose="020F0502020204030204" pitchFamily="34" charset="0"/>
            </a:endParaRPr>
          </a:p>
          <a:p>
            <a:pPr algn="just"/>
            <a:endParaRPr lang="sl-SI" sz="1200" b="1" dirty="0" smtClean="0">
              <a:solidFill>
                <a:srgbClr val="002060"/>
              </a:solidFill>
              <a:latin typeface="Calibri" panose="020F0502020204030204" pitchFamily="34" charset="0"/>
            </a:endParaRPr>
          </a:p>
          <a:p>
            <a:pPr algn="just"/>
            <a:endParaRPr lang="sl-SI" sz="1200" b="1" dirty="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rPr>
              <a:t>NACIONALNO PREVERJANJE ZNANJA</a:t>
            </a:r>
          </a:p>
          <a:p>
            <a:pPr algn="just"/>
            <a:endParaRPr lang="sl-SI" sz="1400" dirty="0" smtClean="0">
              <a:latin typeface="Calibri" panose="020F0502020204030204" pitchFamily="34" charset="0"/>
            </a:endParaRPr>
          </a:p>
        </p:txBody>
      </p:sp>
      <p:sp>
        <p:nvSpPr>
          <p:cNvPr id="4" name="Pravokotnik 3"/>
          <p:cNvSpPr/>
          <p:nvPr/>
        </p:nvSpPr>
        <p:spPr>
          <a:xfrm>
            <a:off x="683568" y="3874956"/>
            <a:ext cx="7886700" cy="1692771"/>
          </a:xfrm>
          <a:prstGeom prst="rect">
            <a:avLst/>
          </a:prstGeom>
        </p:spPr>
        <p:txBody>
          <a:bodyPr wrap="square">
            <a:spAutoFit/>
          </a:bodyPr>
          <a:lstStyle/>
          <a:p>
            <a:pPr lvl="0" algn="just"/>
            <a:r>
              <a:rPr lang="sl-SI" sz="1400" dirty="0" smtClean="0">
                <a:solidFill>
                  <a:srgbClr val="002060"/>
                </a:solidFill>
                <a:latin typeface="Calibri" panose="020F0502020204030204" pitchFamily="34" charset="0"/>
              </a:rPr>
              <a:t>    4</a:t>
            </a:r>
            <a:r>
              <a:rPr lang="sl-SI" sz="1400" dirty="0">
                <a:solidFill>
                  <a:srgbClr val="002060"/>
                </a:solidFill>
                <a:latin typeface="Calibri" panose="020F0502020204030204" pitchFamily="34" charset="0"/>
              </a:rPr>
              <a:t>. 5. </a:t>
            </a:r>
            <a:r>
              <a:rPr lang="sl-SI" sz="1400" dirty="0" smtClean="0">
                <a:solidFill>
                  <a:srgbClr val="002060"/>
                </a:solidFill>
                <a:latin typeface="Calibri" panose="020F0502020204030204" pitchFamily="34" charset="0"/>
              </a:rPr>
              <a:t>2018 </a:t>
            </a:r>
            <a:r>
              <a:rPr lang="sl-SI" sz="1400" dirty="0">
                <a:solidFill>
                  <a:srgbClr val="002060"/>
                </a:solidFill>
                <a:latin typeface="Calibri" panose="020F0502020204030204" pitchFamily="34" charset="0"/>
              </a:rPr>
              <a:t>– </a:t>
            </a:r>
            <a:r>
              <a:rPr lang="sl-SI" sz="1400" dirty="0" smtClean="0">
                <a:solidFill>
                  <a:srgbClr val="002060"/>
                </a:solidFill>
                <a:latin typeface="Calibri" panose="020F0502020204030204" pitchFamily="34" charset="0"/>
              </a:rPr>
              <a:t>SLJ     (</a:t>
            </a:r>
            <a:r>
              <a:rPr lang="sl-SI" sz="1400" dirty="0">
                <a:solidFill>
                  <a:srgbClr val="002060"/>
                </a:solidFill>
                <a:latin typeface="Calibri" panose="020F0502020204030204" pitchFamily="34" charset="0"/>
              </a:rPr>
              <a:t>6., 9. r)</a:t>
            </a:r>
          </a:p>
          <a:p>
            <a:pPr lvl="0" algn="just"/>
            <a:r>
              <a:rPr lang="sl-SI" sz="1400" dirty="0">
                <a:solidFill>
                  <a:srgbClr val="002060"/>
                </a:solidFill>
                <a:latin typeface="Calibri" panose="020F0502020204030204" pitchFamily="34" charset="0"/>
              </a:rPr>
              <a:t>    </a:t>
            </a:r>
            <a:r>
              <a:rPr lang="sl-SI" sz="1400" dirty="0" smtClean="0">
                <a:solidFill>
                  <a:srgbClr val="002060"/>
                </a:solidFill>
                <a:latin typeface="Calibri" panose="020F0502020204030204" pitchFamily="34" charset="0"/>
              </a:rPr>
              <a:t>7. </a:t>
            </a:r>
            <a:r>
              <a:rPr lang="sl-SI" sz="1400" dirty="0">
                <a:solidFill>
                  <a:srgbClr val="002060"/>
                </a:solidFill>
                <a:latin typeface="Calibri" panose="020F0502020204030204" pitchFamily="34" charset="0"/>
              </a:rPr>
              <a:t>5. </a:t>
            </a:r>
            <a:r>
              <a:rPr lang="sl-SI" sz="1400" dirty="0" smtClean="0">
                <a:solidFill>
                  <a:srgbClr val="002060"/>
                </a:solidFill>
                <a:latin typeface="Calibri" panose="020F0502020204030204" pitchFamily="34" charset="0"/>
              </a:rPr>
              <a:t>2018 </a:t>
            </a:r>
            <a:r>
              <a:rPr lang="sl-SI" sz="1400" dirty="0">
                <a:solidFill>
                  <a:srgbClr val="002060"/>
                </a:solidFill>
                <a:latin typeface="Calibri" panose="020F0502020204030204" pitchFamily="34" charset="0"/>
              </a:rPr>
              <a:t>– </a:t>
            </a:r>
            <a:r>
              <a:rPr lang="sl-SI" sz="1400" dirty="0" smtClean="0">
                <a:solidFill>
                  <a:srgbClr val="002060"/>
                </a:solidFill>
                <a:latin typeface="Calibri" panose="020F0502020204030204" pitchFamily="34" charset="0"/>
              </a:rPr>
              <a:t>MAT  (6</a:t>
            </a:r>
            <a:r>
              <a:rPr lang="sl-SI" sz="1400" dirty="0">
                <a:solidFill>
                  <a:srgbClr val="002060"/>
                </a:solidFill>
                <a:latin typeface="Calibri" panose="020F0502020204030204" pitchFamily="34" charset="0"/>
              </a:rPr>
              <a:t>., 9. r)</a:t>
            </a:r>
          </a:p>
          <a:p>
            <a:pPr lvl="0" algn="just"/>
            <a:r>
              <a:rPr lang="sl-SI" sz="1400" dirty="0">
                <a:solidFill>
                  <a:srgbClr val="002060"/>
                </a:solidFill>
                <a:latin typeface="Calibri" panose="020F0502020204030204" pitchFamily="34" charset="0"/>
              </a:rPr>
              <a:t>  </a:t>
            </a:r>
            <a:r>
              <a:rPr lang="sl-SI" sz="1400" dirty="0" smtClean="0">
                <a:solidFill>
                  <a:srgbClr val="002060"/>
                </a:solidFill>
                <a:latin typeface="Calibri" panose="020F0502020204030204" pitchFamily="34" charset="0"/>
              </a:rPr>
              <a:t>  6. </a:t>
            </a:r>
            <a:r>
              <a:rPr lang="sl-SI" sz="1400" dirty="0">
                <a:solidFill>
                  <a:srgbClr val="002060"/>
                </a:solidFill>
                <a:latin typeface="Calibri" panose="020F0502020204030204" pitchFamily="34" charset="0"/>
              </a:rPr>
              <a:t>5. </a:t>
            </a:r>
            <a:r>
              <a:rPr lang="sl-SI" sz="1400" dirty="0" smtClean="0">
                <a:solidFill>
                  <a:srgbClr val="002060"/>
                </a:solidFill>
                <a:latin typeface="Calibri" panose="020F0502020204030204" pitchFamily="34" charset="0"/>
              </a:rPr>
              <a:t>2018 </a:t>
            </a:r>
            <a:r>
              <a:rPr lang="sl-SI" sz="1400" dirty="0">
                <a:solidFill>
                  <a:srgbClr val="002060"/>
                </a:solidFill>
                <a:latin typeface="Calibri" panose="020F0502020204030204" pitchFamily="34" charset="0"/>
              </a:rPr>
              <a:t>– 6. r / TJA</a:t>
            </a:r>
          </a:p>
          <a:p>
            <a:pPr lvl="0" algn="just"/>
            <a:r>
              <a:rPr lang="sl-SI" sz="1400" dirty="0">
                <a:solidFill>
                  <a:srgbClr val="002060"/>
                </a:solidFill>
                <a:latin typeface="Calibri" panose="020F0502020204030204" pitchFamily="34" charset="0"/>
              </a:rPr>
              <a:t>                           </a:t>
            </a:r>
            <a:r>
              <a:rPr lang="sl-SI" sz="1400" dirty="0" smtClean="0">
                <a:solidFill>
                  <a:srgbClr val="002060"/>
                </a:solidFill>
                <a:latin typeface="Calibri" panose="020F0502020204030204" pitchFamily="34" charset="0"/>
              </a:rPr>
              <a:t>  9</a:t>
            </a:r>
            <a:r>
              <a:rPr lang="sl-SI" sz="1400" dirty="0">
                <a:solidFill>
                  <a:srgbClr val="002060"/>
                </a:solidFill>
                <a:latin typeface="Calibri" panose="020F0502020204030204" pitchFamily="34" charset="0"/>
              </a:rPr>
              <a:t>. r / </a:t>
            </a:r>
            <a:r>
              <a:rPr lang="sl-SI" sz="1400" dirty="0" smtClean="0">
                <a:solidFill>
                  <a:srgbClr val="002060"/>
                </a:solidFill>
                <a:latin typeface="Calibri" panose="020F0502020204030204" pitchFamily="34" charset="0"/>
              </a:rPr>
              <a:t>TJA</a:t>
            </a:r>
          </a:p>
          <a:p>
            <a:pPr lvl="0" algn="just"/>
            <a:endParaRPr lang="sl-SI" sz="1200" dirty="0">
              <a:solidFill>
                <a:srgbClr val="002060"/>
              </a:solidFill>
              <a:latin typeface="Calibri" panose="020F0502020204030204" pitchFamily="34" charset="0"/>
            </a:endParaRPr>
          </a:p>
          <a:p>
            <a:pPr lvl="0" algn="just"/>
            <a:r>
              <a:rPr lang="sl-SI" sz="1200" b="1" u="sng" dirty="0" smtClean="0">
                <a:latin typeface="Calibri" panose="020F0502020204030204" pitchFamily="34" charset="0"/>
              </a:rPr>
              <a:t>POMEMBNOST</a:t>
            </a:r>
            <a:r>
              <a:rPr lang="sl-SI" sz="1200" b="1" u="sng" dirty="0">
                <a:latin typeface="Calibri" panose="020F0502020204030204" pitchFamily="34" charset="0"/>
              </a:rPr>
              <a:t>:</a:t>
            </a:r>
          </a:p>
          <a:p>
            <a:pPr lvl="0" algn="just"/>
            <a:r>
              <a:rPr lang="sl-SI" sz="1200" dirty="0">
                <a:latin typeface="Calibri" panose="020F0502020204030204" pitchFamily="34" charset="0"/>
              </a:rPr>
              <a:t>Učenci in starši, učitelji in šola preverimo, kako uspešni smo pri doseganju ciljev in standardov ter kakšna je kakovost poučevanja in učenja. Ugotovimo tudi, kje smo posebno dobri ter kaj bi kazalo podpirati in razvijati tudi v prihodnje.</a:t>
            </a: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32</a:t>
            </a:fld>
            <a:endParaRPr lang="sl-SI"/>
          </a:p>
        </p:txBody>
      </p:sp>
    </p:spTree>
    <p:extLst>
      <p:ext uri="{BB962C8B-B14F-4D97-AF65-F5344CB8AC3E}">
        <p14:creationId xmlns:p14="http://schemas.microsoft.com/office/powerpoint/2010/main" val="41829220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362033283"/>
              </p:ext>
            </p:extLst>
          </p:nvPr>
        </p:nvGraphicFramePr>
        <p:xfrm>
          <a:off x="872107" y="693191"/>
          <a:ext cx="7814693" cy="5775960"/>
        </p:xfrm>
        <a:graphic>
          <a:graphicData uri="http://schemas.openxmlformats.org/drawingml/2006/table">
            <a:tbl>
              <a:tblPr firstRow="1" bandRow="1">
                <a:tableStyleId>{00A15C55-8517-42AA-B614-E9B94910E393}</a:tableStyleId>
              </a:tblPr>
              <a:tblGrid>
                <a:gridCol w="1467645"/>
                <a:gridCol w="2448272"/>
                <a:gridCol w="2348779"/>
                <a:gridCol w="1549997"/>
              </a:tblGrid>
              <a:tr h="202312">
                <a:tc>
                  <a:txBody>
                    <a:bodyPr/>
                    <a:lstStyle/>
                    <a:p>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POZITIVNA OPREDELITEV</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NEGATIVNA OPREDELITEV</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OPOMBA</a:t>
                      </a:r>
                      <a:endParaRPr lang="sl-SI" sz="1200" dirty="0">
                        <a:latin typeface="Calibri" panose="020F0502020204030204" pitchFamily="34" charset="0"/>
                      </a:endParaRPr>
                    </a:p>
                  </a:txBody>
                  <a:tcPr/>
                </a:tc>
              </a:tr>
              <a:tr h="370840">
                <a:tc>
                  <a:txBody>
                    <a:bodyPr/>
                    <a:lstStyle/>
                    <a:p>
                      <a:endParaRPr lang="sl-SI" sz="1100" b="1" dirty="0" smtClean="0">
                        <a:latin typeface="Calibri" panose="020F0502020204030204" pitchFamily="34" charset="0"/>
                      </a:endParaRPr>
                    </a:p>
                    <a:p>
                      <a:endParaRPr lang="sl-SI" sz="1100" b="1" dirty="0" smtClean="0">
                        <a:latin typeface="Calibri" panose="020F0502020204030204" pitchFamily="34" charset="0"/>
                      </a:endParaRPr>
                    </a:p>
                    <a:p>
                      <a:endParaRPr lang="sl-SI" sz="1100" b="1" dirty="0" smtClean="0">
                        <a:latin typeface="Calibri" panose="020F0502020204030204" pitchFamily="34" charset="0"/>
                      </a:endParaRPr>
                    </a:p>
                    <a:p>
                      <a:r>
                        <a:rPr lang="sl-SI" sz="1100" b="1" dirty="0" smtClean="0">
                          <a:latin typeface="Calibri" panose="020F0502020204030204" pitchFamily="34" charset="0"/>
                        </a:rPr>
                        <a:t>PRIPRAVLJENOST IN ODGOVORNOST UČENCA PRI DELU V  ŠOLI</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v šolo prinaša zahtevane učne pripomočke</a:t>
                      </a:r>
                    </a:p>
                    <a:p>
                      <a:pPr marL="171450" indent="-171450">
                        <a:buFontTx/>
                        <a:buChar char="-"/>
                      </a:pPr>
                      <a:r>
                        <a:rPr lang="sl-SI" sz="1100" dirty="0" smtClean="0">
                          <a:latin typeface="Calibri" panose="020F0502020204030204" pitchFamily="34" charset="0"/>
                        </a:rPr>
                        <a:t>opravlja domače naloge</a:t>
                      </a:r>
                    </a:p>
                    <a:p>
                      <a:pPr marL="171450" marR="0" indent="-171450" algn="l" defTabSz="685800" rtl="0" eaLnBrk="1" fontAlgn="auto" latinLnBrk="0" hangingPunct="1">
                        <a:lnSpc>
                          <a:spcPct val="100000"/>
                        </a:lnSpc>
                        <a:spcBef>
                          <a:spcPts val="0"/>
                        </a:spcBef>
                        <a:spcAft>
                          <a:spcPts val="0"/>
                        </a:spcAft>
                        <a:buClrTx/>
                        <a:buSzTx/>
                        <a:buFontTx/>
                        <a:buChar char="-"/>
                        <a:tabLst/>
                        <a:defRPr/>
                      </a:pPr>
                      <a:r>
                        <a:rPr lang="sl-SI" sz="1100" dirty="0" smtClean="0">
                          <a:latin typeface="Calibri" panose="020F0502020204030204" pitchFamily="34" charset="0"/>
                        </a:rPr>
                        <a:t>sprejema naloge in jih dosledno opravlja</a:t>
                      </a:r>
                    </a:p>
                    <a:p>
                      <a:pPr marL="171450" indent="-171450">
                        <a:buFontTx/>
                        <a:buChar char="-"/>
                      </a:pPr>
                      <a:r>
                        <a:rPr lang="sl-SI" sz="1100" dirty="0" smtClean="0">
                          <a:latin typeface="Calibri" panose="020F0502020204030204" pitchFamily="34" charset="0"/>
                        </a:rPr>
                        <a:t>prizadeva si za uspešno delo pri skupni nalogi</a:t>
                      </a:r>
                    </a:p>
                    <a:p>
                      <a:pPr marL="171450" indent="-171450">
                        <a:buFontTx/>
                        <a:buChar char="-"/>
                      </a:pPr>
                      <a:r>
                        <a:rPr lang="sl-SI" sz="1100" dirty="0" smtClean="0">
                          <a:latin typeface="Calibri" panose="020F0502020204030204" pitchFamily="34" charset="0"/>
                        </a:rPr>
                        <a:t>svoje interese zna uskladiti z interesi skupine</a:t>
                      </a:r>
                    </a:p>
                    <a:p>
                      <a:pPr marL="171450" indent="-171450">
                        <a:buFontTx/>
                        <a:buChar char="-"/>
                      </a:pPr>
                      <a:r>
                        <a:rPr lang="sl-SI" sz="1100" dirty="0" smtClean="0">
                          <a:latin typeface="Calibri" panose="020F0502020204030204" pitchFamily="34" charset="0"/>
                        </a:rPr>
                        <a:t>pripravljen je na preverjanje in ocenjevanje znanja</a:t>
                      </a:r>
                      <a:endParaRPr lang="sl-SI" sz="1100" dirty="0">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ne prinaša zahtevanih učnih pripomočkov</a:t>
                      </a:r>
                    </a:p>
                    <a:p>
                      <a:pPr marL="171450" indent="-171450">
                        <a:buFontTx/>
                        <a:buChar char="-"/>
                      </a:pPr>
                      <a:r>
                        <a:rPr lang="sl-SI" sz="1100" dirty="0" smtClean="0">
                          <a:latin typeface="Calibri" panose="020F0502020204030204" pitchFamily="34" charset="0"/>
                        </a:rPr>
                        <a:t>ne opravlja oz. ne prinaša domačih</a:t>
                      </a:r>
                      <a:r>
                        <a:rPr lang="sl-SI" sz="1100" baseline="0" dirty="0" smtClean="0">
                          <a:latin typeface="Calibri" panose="020F0502020204030204" pitchFamily="34" charset="0"/>
                        </a:rPr>
                        <a:t> nalog</a:t>
                      </a:r>
                    </a:p>
                    <a:p>
                      <a:pPr marL="171450" indent="-171450">
                        <a:buFontTx/>
                        <a:buChar char="-"/>
                      </a:pPr>
                      <a:r>
                        <a:rPr lang="sl-SI" sz="1100" baseline="0" dirty="0" smtClean="0">
                          <a:latin typeface="Calibri" panose="020F0502020204030204" pitchFamily="34" charset="0"/>
                        </a:rPr>
                        <a:t>nalog ne sprejema in jih opravlja neresno</a:t>
                      </a:r>
                    </a:p>
                    <a:p>
                      <a:pPr marL="171450" indent="-171450">
                        <a:buFontTx/>
                        <a:buChar char="-"/>
                      </a:pPr>
                      <a:r>
                        <a:rPr lang="sl-SI" sz="1100" baseline="0" dirty="0" smtClean="0">
                          <a:latin typeface="Calibri" panose="020F0502020204030204" pitchFamily="34" charset="0"/>
                        </a:rPr>
                        <a:t>ne trudi se za uspešnejše delo</a:t>
                      </a:r>
                    </a:p>
                    <a:p>
                      <a:pPr marL="171450" indent="-171450">
                        <a:buFontTx/>
                        <a:buChar char="-"/>
                      </a:pPr>
                      <a:r>
                        <a:rPr lang="sl-SI" sz="1100" baseline="0" dirty="0" smtClean="0">
                          <a:latin typeface="Calibri" panose="020F0502020204030204" pitchFamily="34" charset="0"/>
                        </a:rPr>
                        <a:t>s kolektivom težko sodeluje</a:t>
                      </a:r>
                    </a:p>
                    <a:p>
                      <a:pPr marL="171450" indent="-171450">
                        <a:buFontTx/>
                        <a:buChar char="-"/>
                      </a:pPr>
                      <a:r>
                        <a:rPr lang="sl-SI" sz="1100" baseline="0" dirty="0" smtClean="0">
                          <a:latin typeface="Calibri" panose="020F0502020204030204" pitchFamily="34" charset="0"/>
                        </a:rPr>
                        <a:t>ni pripravljen na preverjanje in ocenjevanje znanja</a:t>
                      </a:r>
                    </a:p>
                  </a:txBody>
                  <a:tcPr/>
                </a:tc>
                <a:tc>
                  <a:txBody>
                    <a:bodyPr/>
                    <a:lstStyle/>
                    <a:p>
                      <a:r>
                        <a:rPr lang="sl-SI" sz="1100" u="none" dirty="0" smtClean="0">
                          <a:latin typeface="Calibri" panose="020F0502020204030204" pitchFamily="34" charset="0"/>
                        </a:rPr>
                        <a:t>Učni pripomočki</a:t>
                      </a:r>
                      <a:r>
                        <a:rPr lang="sl-SI" sz="1100" dirty="0" smtClean="0">
                          <a:latin typeface="Calibri" panose="020F0502020204030204" pitchFamily="34" charset="0"/>
                        </a:rPr>
                        <a:t>: knjige zvezki, geometrijsko orodje, likovni pripomočki, pripomočki in material za tehniko, športna oprema, šolski copati.</a:t>
                      </a:r>
                    </a:p>
                    <a:p>
                      <a:r>
                        <a:rPr lang="sl-SI" sz="1100" u="none" dirty="0" smtClean="0">
                          <a:latin typeface="Calibri" panose="020F0502020204030204" pitchFamily="34" charset="0"/>
                        </a:rPr>
                        <a:t>Dolžnos</a:t>
                      </a:r>
                      <a:r>
                        <a:rPr lang="sl-SI" sz="1100" dirty="0" smtClean="0">
                          <a:latin typeface="Calibri" panose="020F0502020204030204" pitchFamily="34" charset="0"/>
                        </a:rPr>
                        <a:t>t pomeni skrbeti</a:t>
                      </a:r>
                      <a:r>
                        <a:rPr lang="sl-SI" sz="1100" baseline="0" dirty="0" smtClean="0">
                          <a:latin typeface="Calibri" panose="020F0502020204030204" pitchFamily="34" charset="0"/>
                        </a:rPr>
                        <a:t> za prevzeto obveznost, sprejeti posledice in dati opravičilo-</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DISCIPLINIRANOST PRI POUKU</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upošteva učiteljeva navodila</a:t>
                      </a:r>
                    </a:p>
                    <a:p>
                      <a:pPr marL="171450" indent="-171450">
                        <a:buFontTx/>
                        <a:buChar char="-"/>
                      </a:pPr>
                      <a:r>
                        <a:rPr lang="sl-SI" sz="1100" dirty="0" smtClean="0">
                          <a:latin typeface="Calibri" panose="020F0502020204030204" pitchFamily="34" charset="0"/>
                        </a:rPr>
                        <a:t>ne moti pouka in sošolcev</a:t>
                      </a:r>
                      <a:endParaRPr lang="sl-SI" sz="1100" dirty="0">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svojega obnašanja ni pripravljen usklajevati</a:t>
                      </a:r>
                      <a:r>
                        <a:rPr lang="sl-SI" sz="1100" baseline="0" dirty="0" smtClean="0">
                          <a:latin typeface="Calibri" panose="020F0502020204030204" pitchFamily="34" charset="0"/>
                        </a:rPr>
                        <a:t> z delom v razredu</a:t>
                      </a:r>
                    </a:p>
                    <a:p>
                      <a:pPr marL="171450" indent="-171450">
                        <a:buFontTx/>
                        <a:buChar char="-"/>
                      </a:pPr>
                      <a:r>
                        <a:rPr lang="sl-SI" sz="1100" baseline="0" dirty="0" smtClean="0">
                          <a:latin typeface="Calibri" panose="020F0502020204030204" pitchFamily="34" charset="0"/>
                        </a:rPr>
                        <a:t>ne upošteva učiteljevih navodil</a:t>
                      </a:r>
                    </a:p>
                    <a:p>
                      <a:pPr marL="171450" indent="-171450">
                        <a:buFontTx/>
                        <a:buChar char="-"/>
                      </a:pPr>
                      <a:r>
                        <a:rPr lang="sl-SI" sz="1100" baseline="0" dirty="0" smtClean="0">
                          <a:latin typeface="Calibri" panose="020F0502020204030204" pitchFamily="34" charset="0"/>
                        </a:rPr>
                        <a:t>njegovo obnašanje je moteče</a:t>
                      </a:r>
                    </a:p>
                  </a:txBody>
                  <a:tcPr/>
                </a:tc>
                <a:tc>
                  <a:txBody>
                    <a:bodyPr/>
                    <a:lstStyle/>
                    <a:p>
                      <a:r>
                        <a:rPr lang="sl-SI" sz="1100" u="none" dirty="0" smtClean="0">
                          <a:latin typeface="Calibri" panose="020F0502020204030204" pitchFamily="34" charset="0"/>
                        </a:rPr>
                        <a:t>Disciplina:</a:t>
                      </a:r>
                      <a:r>
                        <a:rPr lang="sl-SI" sz="1100" u="none" baseline="0" dirty="0" smtClean="0">
                          <a:latin typeface="Calibri" panose="020F0502020204030204" pitchFamily="34" charset="0"/>
                        </a:rPr>
                        <a:t> </a:t>
                      </a:r>
                      <a:r>
                        <a:rPr lang="sl-SI" sz="1100" baseline="0" dirty="0" smtClean="0">
                          <a:latin typeface="Calibri" panose="020F0502020204030204" pitchFamily="34" charset="0"/>
                        </a:rPr>
                        <a:t>podrediti svoje obnašanje zahtevam v skupini oz. učiteljevim zahtevam.</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IZDELKI</a:t>
                      </a:r>
                      <a:r>
                        <a:rPr lang="sl-SI" sz="1100" b="1" baseline="0" dirty="0" smtClean="0">
                          <a:latin typeface="Calibri" panose="020F0502020204030204" pitchFamily="34" charset="0"/>
                        </a:rPr>
                        <a:t> UČENCA</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izdelani so z odgovornostjo</a:t>
                      </a:r>
                    </a:p>
                    <a:p>
                      <a:pPr marL="171450" indent="-171450">
                        <a:buFontTx/>
                        <a:buChar char="-"/>
                      </a:pPr>
                      <a:r>
                        <a:rPr lang="sl-SI" sz="1100" dirty="0" smtClean="0">
                          <a:latin typeface="Calibri" panose="020F0502020204030204" pitchFamily="34" charset="0"/>
                        </a:rPr>
                        <a:t>dosegajo</a:t>
                      </a:r>
                      <a:r>
                        <a:rPr lang="sl-SI" sz="1100" baseline="0" dirty="0" smtClean="0">
                          <a:latin typeface="Calibri" panose="020F0502020204030204" pitchFamily="34" charset="0"/>
                        </a:rPr>
                        <a:t> postavljeni cilj</a:t>
                      </a:r>
                      <a:endParaRPr lang="sl-SI" sz="1100" dirty="0">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delo učenca je neresno, nenatančno, neestetsko</a:t>
                      </a:r>
                      <a:endParaRPr lang="sl-SI" sz="1100" dirty="0">
                        <a:latin typeface="Calibri" panose="020F0502020204030204" pitchFamily="34" charset="0"/>
                      </a:endParaRPr>
                    </a:p>
                  </a:txBody>
                  <a:tcPr/>
                </a:tc>
                <a:tc>
                  <a:txBody>
                    <a:bodyPr/>
                    <a:lstStyle/>
                    <a:p>
                      <a:r>
                        <a:rPr lang="sl-SI" sz="1100" u="none" dirty="0" smtClean="0">
                          <a:latin typeface="Calibri" panose="020F0502020204030204" pitchFamily="34" charset="0"/>
                        </a:rPr>
                        <a:t>Izdelki: domače </a:t>
                      </a:r>
                      <a:r>
                        <a:rPr lang="sl-SI" sz="1100" dirty="0" smtClean="0">
                          <a:latin typeface="Calibri" panose="020F0502020204030204" pitchFamily="34" charset="0"/>
                        </a:rPr>
                        <a:t>naloge, šolski zapisi, izdelki</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ODNOS DO SOŠOLCEV</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do njih ima spoštljiv odnos</a:t>
                      </a:r>
                    </a:p>
                    <a:p>
                      <a:pPr marL="171450" indent="-171450">
                        <a:buFontTx/>
                        <a:buChar char="-"/>
                      </a:pPr>
                      <a:r>
                        <a:rPr lang="sl-SI" sz="1100" dirty="0" smtClean="0">
                          <a:latin typeface="Calibri" panose="020F0502020204030204" pitchFamily="34" charset="0"/>
                        </a:rPr>
                        <a:t>pripravljen je pomagati</a:t>
                      </a:r>
                    </a:p>
                    <a:p>
                      <a:pPr marL="171450" indent="-171450">
                        <a:buFontTx/>
                        <a:buChar char="-"/>
                      </a:pPr>
                      <a:r>
                        <a:rPr lang="sl-SI" sz="1100" dirty="0" smtClean="0">
                          <a:latin typeface="Calibri" panose="020F0502020204030204" pitchFamily="34" charset="0"/>
                        </a:rPr>
                        <a:t>ni krivičen</a:t>
                      </a:r>
                    </a:p>
                  </a:txBody>
                  <a:tcPr/>
                </a:tc>
                <a:tc>
                  <a:txBody>
                    <a:bodyPr/>
                    <a:lstStyle/>
                    <a:p>
                      <a:pPr marL="171450" indent="-171450">
                        <a:buFontTx/>
                        <a:buChar char="-"/>
                      </a:pPr>
                      <a:r>
                        <a:rPr lang="sl-SI" sz="1100" dirty="0" smtClean="0">
                          <a:latin typeface="Calibri" panose="020F0502020204030204" pitchFamily="34" charset="0"/>
                        </a:rPr>
                        <a:t>do sošolcev je nespoštljiv, oblasten, prezirljiv </a:t>
                      </a:r>
                    </a:p>
                    <a:p>
                      <a:pPr marL="171450" indent="-171450">
                        <a:buFontTx/>
                        <a:buChar char="-"/>
                      </a:pPr>
                      <a:r>
                        <a:rPr lang="sl-SI" sz="1100" dirty="0" smtClean="0">
                          <a:latin typeface="Calibri" panose="020F0502020204030204" pitchFamily="34" charset="0"/>
                        </a:rPr>
                        <a:t>ni jim pripravljen pomagati</a:t>
                      </a:r>
                      <a:endParaRPr lang="sl-SI" sz="1100" dirty="0">
                        <a:latin typeface="Calibri" panose="020F0502020204030204" pitchFamily="34" charset="0"/>
                      </a:endParaRPr>
                    </a:p>
                  </a:txBody>
                  <a:tcPr/>
                </a:tc>
                <a:tc>
                  <a:txBody>
                    <a:bodyPr/>
                    <a:lstStyle/>
                    <a:p>
                      <a:r>
                        <a:rPr lang="sl-SI" sz="1100" dirty="0" smtClean="0">
                          <a:latin typeface="Calibri" panose="020F0502020204030204" pitchFamily="34" charset="0"/>
                        </a:rPr>
                        <a:t>Spoštovanje in pomoč</a:t>
                      </a:r>
                      <a:r>
                        <a:rPr lang="sl-SI" sz="1100" baseline="0" dirty="0" smtClean="0">
                          <a:latin typeface="Calibri" panose="020F0502020204030204" pitchFamily="34" charset="0"/>
                        </a:rPr>
                        <a:t> </a:t>
                      </a:r>
                      <a:r>
                        <a:rPr lang="sl-SI" sz="1100" dirty="0" smtClean="0">
                          <a:latin typeface="Calibri" panose="020F0502020204030204" pitchFamily="34" charset="0"/>
                        </a:rPr>
                        <a:t> sošolcev.</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ODNOS DO PREDMETA</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odgovorno opravlja svoje  </a:t>
                      </a:r>
                    </a:p>
                    <a:p>
                      <a:pPr marL="0" indent="0">
                        <a:buFontTx/>
                        <a:buNone/>
                      </a:pPr>
                      <a:r>
                        <a:rPr lang="sl-SI" sz="1100" dirty="0" smtClean="0">
                          <a:latin typeface="Calibri" panose="020F0502020204030204" pitchFamily="34" charset="0"/>
                        </a:rPr>
                        <a:t>    obveznost</a:t>
                      </a:r>
                      <a:endParaRPr lang="sl-SI" sz="1100" dirty="0">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obveznosti</a:t>
                      </a:r>
                      <a:r>
                        <a:rPr lang="sl-SI" sz="1100" baseline="0" dirty="0" smtClean="0">
                          <a:latin typeface="Calibri" panose="020F0502020204030204" pitchFamily="34" charset="0"/>
                        </a:rPr>
                        <a:t> opravlja stežka in </a:t>
                      </a:r>
                    </a:p>
                    <a:p>
                      <a:pPr marL="0" indent="0">
                        <a:buFontTx/>
                        <a:buNone/>
                      </a:pPr>
                      <a:r>
                        <a:rPr lang="sl-SI" sz="1100" baseline="0" dirty="0" smtClean="0">
                          <a:latin typeface="Calibri" panose="020F0502020204030204" pitchFamily="34" charset="0"/>
                        </a:rPr>
                        <a:t>     neredno </a:t>
                      </a:r>
                      <a:endParaRPr lang="sl-SI" sz="1100" dirty="0">
                        <a:latin typeface="Calibri" panose="020F0502020204030204" pitchFamily="34" charset="0"/>
                      </a:endParaRPr>
                    </a:p>
                  </a:txBody>
                  <a:tcPr/>
                </a:tc>
                <a:tc>
                  <a:txBody>
                    <a:bodyPr/>
                    <a:lstStyle/>
                    <a:p>
                      <a:r>
                        <a:rPr lang="sl-SI" sz="1100" dirty="0" smtClean="0">
                          <a:latin typeface="Calibri" panose="020F0502020204030204" pitchFamily="34" charset="0"/>
                        </a:rPr>
                        <a:t>Vedoželjnost:</a:t>
                      </a:r>
                      <a:r>
                        <a:rPr lang="sl-SI" sz="1100" baseline="0" dirty="0" smtClean="0">
                          <a:latin typeface="Calibri" panose="020F0502020204030204" pitchFamily="34" charset="0"/>
                        </a:rPr>
                        <a:t> zanimanje za novo.</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ODNOS DO UČITELJA</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spoštovanje</a:t>
                      </a:r>
                    </a:p>
                    <a:p>
                      <a:pPr marL="171450" indent="-171450">
                        <a:buFontTx/>
                        <a:buChar char="-"/>
                      </a:pPr>
                      <a:r>
                        <a:rPr lang="sl-SI" sz="1100" dirty="0" smtClean="0">
                          <a:latin typeface="Calibri" panose="020F0502020204030204" pitchFamily="34" charset="0"/>
                        </a:rPr>
                        <a:t>ceni učiteljevo znanje in trud</a:t>
                      </a:r>
                    </a:p>
                    <a:p>
                      <a:pPr marL="171450" indent="-171450">
                        <a:buFontTx/>
                        <a:buChar char="-"/>
                      </a:pPr>
                      <a:r>
                        <a:rPr lang="sl-SI" sz="1100" dirty="0" smtClean="0">
                          <a:latin typeface="Calibri" panose="020F0502020204030204" pitchFamily="34" charset="0"/>
                        </a:rPr>
                        <a:t>mu zaupa</a:t>
                      </a:r>
                      <a:endParaRPr lang="sl-SI" sz="1100" dirty="0">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je nespoštljiv</a:t>
                      </a:r>
                    </a:p>
                    <a:p>
                      <a:pPr marL="171450" indent="-171450">
                        <a:buFontTx/>
                        <a:buChar char="-"/>
                      </a:pPr>
                      <a:r>
                        <a:rPr lang="sl-SI" sz="1100" dirty="0" smtClean="0">
                          <a:latin typeface="Calibri" panose="020F0502020204030204" pitchFamily="34" charset="0"/>
                        </a:rPr>
                        <a:t>ga</a:t>
                      </a:r>
                      <a:r>
                        <a:rPr lang="sl-SI" sz="1100" baseline="0" dirty="0" smtClean="0">
                          <a:latin typeface="Calibri" panose="020F0502020204030204" pitchFamily="34" charset="0"/>
                        </a:rPr>
                        <a:t> ne ceni</a:t>
                      </a:r>
                    </a:p>
                    <a:p>
                      <a:pPr marL="171450" indent="-171450">
                        <a:buFontTx/>
                        <a:buChar char="-"/>
                      </a:pPr>
                      <a:r>
                        <a:rPr lang="sl-SI" sz="1100" baseline="0" dirty="0" smtClean="0">
                          <a:latin typeface="Calibri" panose="020F0502020204030204" pitchFamily="34" charset="0"/>
                        </a:rPr>
                        <a:t>je svojeglav</a:t>
                      </a:r>
                      <a:endParaRPr lang="sl-SI" sz="1100" dirty="0">
                        <a:latin typeface="Calibri" panose="020F0502020204030204" pitchFamily="34" charset="0"/>
                      </a:endParaRPr>
                    </a:p>
                  </a:txBody>
                  <a:tcPr/>
                </a:tc>
                <a:tc>
                  <a:txBody>
                    <a:bodyPr/>
                    <a:lstStyle/>
                    <a:p>
                      <a:r>
                        <a:rPr lang="sl-SI" sz="1100" dirty="0" smtClean="0">
                          <a:latin typeface="Calibri" panose="020F0502020204030204" pitchFamily="34" charset="0"/>
                        </a:rPr>
                        <a:t>Učitelj je posredovalec znanja in vodnik po poti osvajanja le tega.</a:t>
                      </a:r>
                      <a:endParaRPr lang="sl-SI" sz="1100" dirty="0">
                        <a:latin typeface="Calibri" panose="020F0502020204030204" pitchFamily="34" charset="0"/>
                      </a:endParaRPr>
                    </a:p>
                  </a:txBody>
                  <a:tcPr/>
                </a:tc>
              </a:tr>
              <a:tr h="370840">
                <a:tc>
                  <a:txBody>
                    <a:bodyPr/>
                    <a:lstStyle/>
                    <a:p>
                      <a:r>
                        <a:rPr lang="sl-SI" sz="1100" b="1" dirty="0" smtClean="0">
                          <a:latin typeface="Calibri" panose="020F0502020204030204" pitchFamily="34" charset="0"/>
                        </a:rPr>
                        <a:t>ODNOS DO OPREME</a:t>
                      </a:r>
                      <a:endParaRPr lang="sl-SI" sz="1100" b="1" dirty="0">
                        <a:solidFill>
                          <a:srgbClr val="002060"/>
                        </a:solidFill>
                        <a:latin typeface="Calibri" panose="020F0502020204030204" pitchFamily="34" charset="0"/>
                      </a:endParaRPr>
                    </a:p>
                  </a:txBody>
                  <a:tcPr/>
                </a:tc>
                <a:tc>
                  <a:txBody>
                    <a:bodyPr/>
                    <a:lstStyle/>
                    <a:p>
                      <a:pPr marL="171450" indent="-171450">
                        <a:buFontTx/>
                        <a:buChar char="-"/>
                      </a:pPr>
                      <a:r>
                        <a:rPr lang="sl-SI" sz="1100" dirty="0" smtClean="0">
                          <a:latin typeface="Calibri" panose="020F0502020204030204" pitchFamily="34" charset="0"/>
                        </a:rPr>
                        <a:t>vzorno urejena torba in njena vsebina</a:t>
                      </a:r>
                    </a:p>
                    <a:p>
                      <a:pPr marL="171450" indent="-171450">
                        <a:buFontTx/>
                        <a:buChar char="-"/>
                      </a:pPr>
                      <a:r>
                        <a:rPr lang="sl-SI" sz="1100" dirty="0" smtClean="0">
                          <a:latin typeface="Calibri" panose="020F0502020204030204" pitchFamily="34" charset="0"/>
                        </a:rPr>
                        <a:t>čuva opremo v razredu in šoli</a:t>
                      </a:r>
                      <a:endParaRPr lang="sl-SI" sz="1100" dirty="0">
                        <a:latin typeface="Calibri" panose="020F0502020204030204" pitchFamily="34" charset="0"/>
                      </a:endParaRPr>
                    </a:p>
                  </a:txBody>
                  <a:tcPr/>
                </a:tc>
                <a:tc>
                  <a:txBody>
                    <a:bodyPr/>
                    <a:lstStyle/>
                    <a:p>
                      <a:r>
                        <a:rPr lang="sl-SI" sz="1100" dirty="0" smtClean="0">
                          <a:latin typeface="Calibri" panose="020F0502020204030204" pitchFamily="34" charset="0"/>
                        </a:rPr>
                        <a:t>- malomaren odnos do lastne in šolske lastnine</a:t>
                      </a:r>
                      <a:endParaRPr lang="sl-SI" sz="1100" dirty="0">
                        <a:latin typeface="Calibri" panose="020F0502020204030204" pitchFamily="34" charset="0"/>
                      </a:endParaRPr>
                    </a:p>
                  </a:txBody>
                  <a:tcPr/>
                </a:tc>
                <a:tc>
                  <a:txBody>
                    <a:bodyPr/>
                    <a:lstStyle/>
                    <a:p>
                      <a:r>
                        <a:rPr lang="sl-SI" sz="1100" dirty="0" smtClean="0">
                          <a:latin typeface="Calibri" panose="020F0502020204030204" pitchFamily="34" charset="0"/>
                        </a:rPr>
                        <a:t>Čuvanje lastne in šolske opreme, inventarja</a:t>
                      </a:r>
                      <a:endParaRPr lang="sl-SI" sz="1100" dirty="0">
                        <a:latin typeface="Calibri" panose="020F0502020204030204" pitchFamily="34" charset="0"/>
                      </a:endParaRPr>
                    </a:p>
                  </a:txBody>
                  <a:tcPr/>
                </a:tc>
              </a:tr>
            </a:tbl>
          </a:graphicData>
        </a:graphic>
      </p:graphicFrame>
      <p:sp>
        <p:nvSpPr>
          <p:cNvPr id="4" name="Pravokotnik 3"/>
          <p:cNvSpPr/>
          <p:nvPr/>
        </p:nvSpPr>
        <p:spPr>
          <a:xfrm>
            <a:off x="2281817" y="188640"/>
            <a:ext cx="3850926" cy="369332"/>
          </a:xfrm>
          <a:prstGeom prst="rect">
            <a:avLst/>
          </a:prstGeom>
        </p:spPr>
        <p:txBody>
          <a:bodyPr wrap="none">
            <a:spAutoFit/>
          </a:bodyPr>
          <a:lstStyle/>
          <a:p>
            <a:pPr algn="just"/>
            <a:r>
              <a:rPr lang="sl-SI" b="1" dirty="0" smtClean="0">
                <a:solidFill>
                  <a:srgbClr val="002060"/>
                </a:solidFill>
                <a:latin typeface="Calibri" panose="020F0502020204030204" pitchFamily="34" charset="0"/>
              </a:rPr>
              <a:t>VEDENJE </a:t>
            </a:r>
            <a:r>
              <a:rPr lang="sl-SI" b="1" dirty="0">
                <a:solidFill>
                  <a:srgbClr val="002060"/>
                </a:solidFill>
                <a:latin typeface="Calibri" panose="020F0502020204030204" pitchFamily="34" charset="0"/>
              </a:rPr>
              <a:t>PRI POUKU IN DELO ZA ŠOLO</a:t>
            </a:r>
            <a:endParaRPr lang="sl-SI" dirty="0">
              <a:latin typeface="Calibri" panose="020F0502020204030204" pitchFamily="34" charset="0"/>
            </a:endParaRPr>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33</a:t>
            </a:fld>
            <a:endParaRPr lang="sl-SI"/>
          </a:p>
        </p:txBody>
      </p:sp>
    </p:spTree>
    <p:extLst>
      <p:ext uri="{BB962C8B-B14F-4D97-AF65-F5344CB8AC3E}">
        <p14:creationId xmlns:p14="http://schemas.microsoft.com/office/powerpoint/2010/main" val="3728067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1187624" y="764704"/>
            <a:ext cx="7632848" cy="5256584"/>
          </a:xfrm>
          <a:prstGeom prst="rect">
            <a:avLst/>
          </a:prstGeom>
        </p:spPr>
        <p:txBody>
          <a:bodyPr>
            <a:normAutofit fontScale="775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a:solidFill>
                <a:srgbClr val="002060"/>
              </a:solidFill>
              <a:latin typeface="Calibri" panose="020F0502020204030204" pitchFamily="34" charset="0"/>
            </a:endParaRPr>
          </a:p>
          <a:p>
            <a:pPr algn="ctr"/>
            <a:r>
              <a:rPr lang="sl-SI" sz="1600" b="1" dirty="0">
                <a:solidFill>
                  <a:srgbClr val="002060"/>
                </a:solidFill>
                <a:latin typeface="Calibri" panose="020F0502020204030204" pitchFamily="34" charset="0"/>
              </a:rPr>
              <a:t>HIŠNI RED IN PRAVILA ŠOLSKEGA </a:t>
            </a:r>
            <a:r>
              <a:rPr lang="sl-SI" sz="1600" b="1" dirty="0" smtClean="0">
                <a:solidFill>
                  <a:srgbClr val="002060"/>
                </a:solidFill>
                <a:latin typeface="Calibri" panose="020F0502020204030204" pitchFamily="34" charset="0"/>
              </a:rPr>
              <a:t>REDA</a:t>
            </a:r>
          </a:p>
          <a:p>
            <a:pPr algn="ctr"/>
            <a:endParaRPr lang="sl-SI" sz="1600" b="1" dirty="0">
              <a:solidFill>
                <a:srgbClr val="002060"/>
              </a:solidFill>
              <a:latin typeface="Calibri" panose="020F0502020204030204" pitchFamily="34" charset="0"/>
            </a:endParaRPr>
          </a:p>
          <a:p>
            <a:pPr algn="ctr"/>
            <a:endParaRPr lang="sl-SI" sz="1600" b="1" dirty="0" smtClean="0">
              <a:solidFill>
                <a:srgbClr val="002060"/>
              </a:solidFill>
              <a:latin typeface="Calibri" panose="020F0502020204030204" pitchFamily="34" charset="0"/>
            </a:endParaRPr>
          </a:p>
          <a:p>
            <a:pPr algn="ctr"/>
            <a:endParaRPr lang="sl-SI" sz="1600" b="1" dirty="0" smtClean="0">
              <a:solidFill>
                <a:srgbClr val="002060"/>
              </a:solidFill>
              <a:latin typeface="Calibri" panose="020F0502020204030204" pitchFamily="34" charset="0"/>
            </a:endParaRPr>
          </a:p>
          <a:p>
            <a:pPr algn="ctr"/>
            <a:endParaRPr lang="sl-SI" sz="1500" dirty="0">
              <a:latin typeface="Calibri" panose="020F0502020204030204" pitchFamily="34" charset="0"/>
            </a:endParaRPr>
          </a:p>
          <a:p>
            <a:pPr algn="just"/>
            <a:r>
              <a:rPr lang="sl-SI" sz="1500" dirty="0" smtClean="0">
                <a:latin typeface="Calibri" panose="020F0502020204030204" pitchFamily="34" charset="0"/>
              </a:rPr>
              <a:t>Hišni red določa pravila, ki so jih dolžni učenci šole upoštevati. S hišnim redom je zlasti določeno njihovo zadrževanje v šolskih prostorih ter prihodi in odhodi iz šole:</a:t>
            </a:r>
          </a:p>
          <a:p>
            <a:pPr algn="just"/>
            <a:endParaRPr lang="sl-SI" sz="600" dirty="0" smtClean="0">
              <a:latin typeface="Calibri" panose="020F0502020204030204" pitchFamily="34" charset="0"/>
            </a:endParaRPr>
          </a:p>
          <a:p>
            <a:pPr marL="171450" indent="-171450" algn="just">
              <a:buFont typeface="Arial" panose="020B0604020202020204" pitchFamily="34" charset="0"/>
              <a:buChar char="•"/>
            </a:pPr>
            <a:r>
              <a:rPr lang="sl-SI" sz="1500" dirty="0" smtClean="0">
                <a:latin typeface="Calibri" panose="020F0502020204030204" pitchFamily="34" charset="0"/>
              </a:rPr>
              <a:t>UČENCI 1. TRIADE:</a:t>
            </a:r>
          </a:p>
          <a:p>
            <a:pPr algn="just"/>
            <a:r>
              <a:rPr lang="sl-SI" sz="1500" dirty="0">
                <a:latin typeface="Calibri" panose="020F0502020204030204" pitchFamily="34" charset="0"/>
              </a:rPr>
              <a:t> </a:t>
            </a:r>
            <a:r>
              <a:rPr lang="sl-SI" sz="1500" dirty="0" smtClean="0">
                <a:latin typeface="Calibri" panose="020F0502020204030204" pitchFamily="34" charset="0"/>
              </a:rPr>
              <a:t>        -  uporabljajo vhodna vrata prizidka ob vrtcu, </a:t>
            </a:r>
          </a:p>
          <a:p>
            <a:pPr algn="just"/>
            <a:r>
              <a:rPr lang="sl-SI" sz="1500" dirty="0">
                <a:latin typeface="Calibri" panose="020F0502020204030204" pitchFamily="34" charset="0"/>
              </a:rPr>
              <a:t> </a:t>
            </a:r>
            <a:r>
              <a:rPr lang="sl-SI" sz="1500" dirty="0" smtClean="0">
                <a:latin typeface="Calibri" panose="020F0502020204030204" pitchFamily="34" charset="0"/>
              </a:rPr>
              <a:t>        -  učenci, ki so v jutranjem varstvu, se priključijo skupini najkasneje do 7.30,</a:t>
            </a:r>
          </a:p>
          <a:p>
            <a:pPr algn="just"/>
            <a:r>
              <a:rPr lang="sl-SI" sz="1500" dirty="0">
                <a:latin typeface="Calibri" panose="020F0502020204030204" pitchFamily="34" charset="0"/>
              </a:rPr>
              <a:t> </a:t>
            </a:r>
            <a:r>
              <a:rPr lang="sl-SI" sz="1500" dirty="0" smtClean="0">
                <a:latin typeface="Calibri" panose="020F0502020204030204" pitchFamily="34" charset="0"/>
              </a:rPr>
              <a:t>            v za to določenih učilnicah  (7, 8, 9, 13)</a:t>
            </a:r>
          </a:p>
          <a:p>
            <a:pPr algn="just"/>
            <a:r>
              <a:rPr lang="sl-SI" sz="1500" dirty="0">
                <a:latin typeface="Calibri" panose="020F0502020204030204" pitchFamily="34" charset="0"/>
              </a:rPr>
              <a:t> </a:t>
            </a:r>
            <a:r>
              <a:rPr lang="sl-SI" sz="1500" dirty="0" smtClean="0">
                <a:latin typeface="Calibri" panose="020F0502020204030204" pitchFamily="34" charset="0"/>
              </a:rPr>
              <a:t>        -  prihod učencev, ki začnejo pouk 7.30 je od 7.20 dalje,</a:t>
            </a:r>
          </a:p>
          <a:p>
            <a:pPr algn="just"/>
            <a:r>
              <a:rPr lang="sl-SI" sz="1500" dirty="0">
                <a:latin typeface="Calibri" panose="020F0502020204030204" pitchFamily="34" charset="0"/>
              </a:rPr>
              <a:t> </a:t>
            </a:r>
            <a:r>
              <a:rPr lang="sl-SI" sz="1500" dirty="0" smtClean="0">
                <a:latin typeface="Calibri" panose="020F0502020204030204" pitchFamily="34" charset="0"/>
              </a:rPr>
              <a:t>        -  prihod učencev, ki niso v jutranjem varstvu in začnejo pouk 8.20 je od 8.00 dalje,</a:t>
            </a:r>
          </a:p>
          <a:p>
            <a:pPr algn="just"/>
            <a:r>
              <a:rPr lang="sl-SI" sz="1500" dirty="0">
                <a:latin typeface="Calibri" panose="020F0502020204030204" pitchFamily="34" charset="0"/>
              </a:rPr>
              <a:t> </a:t>
            </a:r>
            <a:r>
              <a:rPr lang="sl-SI" sz="1500" dirty="0" smtClean="0">
                <a:latin typeface="Calibri" panose="020F0502020204030204" pitchFamily="34" charset="0"/>
              </a:rPr>
              <a:t>        -  v vetrniku čakajo le učenci, ki nimajo možnosti prihoda v šolo po 8.00,</a:t>
            </a:r>
          </a:p>
          <a:p>
            <a:pPr algn="just"/>
            <a:r>
              <a:rPr lang="sl-SI" sz="1500" dirty="0">
                <a:latin typeface="Calibri" panose="020F0502020204030204" pitchFamily="34" charset="0"/>
              </a:rPr>
              <a:t>  </a:t>
            </a:r>
            <a:r>
              <a:rPr lang="sl-SI" sz="1500" dirty="0" smtClean="0">
                <a:latin typeface="Calibri" panose="020F0502020204030204" pitchFamily="34" charset="0"/>
              </a:rPr>
              <a:t>       -  starši pospremijo svoje otroke do nihajnih vrat vetrnika pred poukom in jih po pouku počakajo v  </a:t>
            </a:r>
          </a:p>
          <a:p>
            <a:pPr algn="just"/>
            <a:r>
              <a:rPr lang="sl-SI" sz="1500" dirty="0">
                <a:latin typeface="Calibri" panose="020F0502020204030204" pitchFamily="34" charset="0"/>
              </a:rPr>
              <a:t> </a:t>
            </a:r>
            <a:r>
              <a:rPr lang="sl-SI" sz="1500" dirty="0" smtClean="0">
                <a:latin typeface="Calibri" panose="020F0502020204030204" pitchFamily="34" charset="0"/>
              </a:rPr>
              <a:t>           vetrniku,     </a:t>
            </a:r>
          </a:p>
          <a:p>
            <a:pPr algn="just"/>
            <a:r>
              <a:rPr lang="sl-SI" sz="1500" dirty="0">
                <a:latin typeface="Calibri" panose="020F0502020204030204" pitchFamily="34" charset="0"/>
              </a:rPr>
              <a:t> </a:t>
            </a:r>
            <a:r>
              <a:rPr lang="sl-SI" sz="1500" dirty="0" smtClean="0">
                <a:latin typeface="Calibri" panose="020F0502020204030204" pitchFamily="34" charset="0"/>
              </a:rPr>
              <a:t>        - z upoštevanjem tega določila hišnega reda starši ne motijo pouka v učilnici ter ne posegajo v učni   </a:t>
            </a:r>
          </a:p>
          <a:p>
            <a:pPr algn="just"/>
            <a:r>
              <a:rPr lang="sl-SI" sz="1500" dirty="0">
                <a:latin typeface="Calibri" panose="020F0502020204030204" pitchFamily="34" charset="0"/>
              </a:rPr>
              <a:t> </a:t>
            </a:r>
            <a:r>
              <a:rPr lang="sl-SI" sz="1500" dirty="0" smtClean="0">
                <a:latin typeface="Calibri" panose="020F0502020204030204" pitchFamily="34" charset="0"/>
              </a:rPr>
              <a:t>           proces z vstopanjem v učilnice,</a:t>
            </a:r>
          </a:p>
          <a:p>
            <a:pPr algn="just"/>
            <a:endParaRPr lang="sl-SI" sz="600" dirty="0" smtClean="0">
              <a:latin typeface="Calibri" panose="020F0502020204030204" pitchFamily="34" charset="0"/>
            </a:endParaRPr>
          </a:p>
          <a:p>
            <a:pPr marL="182563" indent="-182563" algn="just">
              <a:buFont typeface="Arial" panose="020B0604020202020204" pitchFamily="34" charset="0"/>
              <a:buChar char="•"/>
            </a:pPr>
            <a:r>
              <a:rPr lang="sl-SI" sz="1500" dirty="0" smtClean="0">
                <a:latin typeface="Calibri" panose="020F0502020204030204" pitchFamily="34" charset="0"/>
              </a:rPr>
              <a:t>UČENCI 2. IN 3. TRIADE:</a:t>
            </a:r>
          </a:p>
          <a:p>
            <a:pPr algn="just"/>
            <a:r>
              <a:rPr lang="sl-SI" sz="1500" dirty="0">
                <a:latin typeface="Calibri" panose="020F0502020204030204" pitchFamily="34" charset="0"/>
              </a:rPr>
              <a:t> </a:t>
            </a:r>
            <a:r>
              <a:rPr lang="sl-SI" sz="1500" dirty="0" smtClean="0">
                <a:latin typeface="Calibri" panose="020F0502020204030204" pitchFamily="34" charset="0"/>
              </a:rPr>
              <a:t>         - uporabljajo </a:t>
            </a:r>
            <a:r>
              <a:rPr lang="sl-SI" sz="1500" dirty="0">
                <a:latin typeface="Calibri" panose="020F0502020204030204" pitchFamily="34" charset="0"/>
              </a:rPr>
              <a:t>glavna vhodna vrata na zahodni strani stavbe</a:t>
            </a:r>
            <a:r>
              <a:rPr lang="sl-SI" sz="1500" dirty="0" smtClean="0">
                <a:latin typeface="Calibri" panose="020F0502020204030204" pitchFamily="34" charset="0"/>
              </a:rPr>
              <a:t>,</a:t>
            </a:r>
          </a:p>
          <a:p>
            <a:pPr algn="just"/>
            <a:r>
              <a:rPr lang="sl-SI" sz="1500" dirty="0">
                <a:latin typeface="Calibri" panose="020F0502020204030204" pitchFamily="34" charset="0"/>
              </a:rPr>
              <a:t> </a:t>
            </a:r>
            <a:r>
              <a:rPr lang="sl-SI" sz="1500" dirty="0" smtClean="0">
                <a:latin typeface="Calibri" panose="020F0502020204030204" pitchFamily="34" charset="0"/>
              </a:rPr>
              <a:t>         - prihod učencev, ki začnejo pouk 7.30 je od 7.20 dalje,</a:t>
            </a:r>
          </a:p>
          <a:p>
            <a:pPr algn="just"/>
            <a:r>
              <a:rPr lang="sl-SI" sz="1500" dirty="0">
                <a:latin typeface="Calibri" panose="020F0502020204030204" pitchFamily="34" charset="0"/>
              </a:rPr>
              <a:t> </a:t>
            </a:r>
            <a:r>
              <a:rPr lang="sl-SI" sz="1500" dirty="0" smtClean="0">
                <a:latin typeface="Calibri" panose="020F0502020204030204" pitchFamily="34" charset="0"/>
              </a:rPr>
              <a:t>         - prihod  učencev, ki začnejo pouk ob 8.20 je od 8.10 dalje,</a:t>
            </a:r>
          </a:p>
          <a:p>
            <a:pPr algn="just"/>
            <a:r>
              <a:rPr lang="sl-SI" sz="1500" dirty="0">
                <a:latin typeface="Calibri" panose="020F0502020204030204" pitchFamily="34" charset="0"/>
              </a:rPr>
              <a:t> </a:t>
            </a:r>
            <a:r>
              <a:rPr lang="sl-SI" sz="1500" dirty="0" smtClean="0">
                <a:latin typeface="Calibri" panose="020F0502020204030204" pitchFamily="34" charset="0"/>
              </a:rPr>
              <a:t>         - v vetrniku čakajo le učenci, ki nimajo možnosti prihoda v šolo po 8.10,</a:t>
            </a:r>
          </a:p>
          <a:p>
            <a:pPr algn="just"/>
            <a:endParaRPr lang="sl-SI" sz="600" dirty="0" smtClean="0">
              <a:latin typeface="Calibri" panose="020F0502020204030204" pitchFamily="34" charset="0"/>
            </a:endParaRPr>
          </a:p>
          <a:p>
            <a:pPr marL="177800" indent="-177800" algn="just">
              <a:buFont typeface="Arial" panose="020B0604020202020204" pitchFamily="34" charset="0"/>
              <a:buChar char="•"/>
            </a:pPr>
            <a:r>
              <a:rPr lang="sl-SI" sz="1500" dirty="0" smtClean="0">
                <a:latin typeface="Calibri" panose="020F0502020204030204" pitchFamily="34" charset="0"/>
              </a:rPr>
              <a:t>učenci prihajajo v šolo točno in se preobujejo v šolske copate,</a:t>
            </a:r>
          </a:p>
          <a:p>
            <a:pPr marL="171450" indent="-171450" algn="just">
              <a:buFont typeface="Arial" panose="020B0604020202020204" pitchFamily="34" charset="0"/>
              <a:buChar char="•"/>
            </a:pPr>
            <a:r>
              <a:rPr lang="sl-SI" sz="1500" dirty="0" smtClean="0">
                <a:latin typeface="Calibri" panose="020F0502020204030204" pitchFamily="34" charset="0"/>
              </a:rPr>
              <a:t>obutev učenci odložijo v garderobne omarice,</a:t>
            </a:r>
          </a:p>
          <a:p>
            <a:pPr marL="171450" indent="-171450" algn="just">
              <a:buFont typeface="Arial" panose="020B0604020202020204" pitchFamily="34" charset="0"/>
              <a:buChar char="•"/>
            </a:pPr>
            <a:r>
              <a:rPr lang="sl-SI" sz="1500" dirty="0" smtClean="0">
                <a:latin typeface="Calibri" panose="020F0502020204030204" pitchFamily="34" charset="0"/>
              </a:rPr>
              <a:t>učenci počakajo učitelja pred učilnico,</a:t>
            </a:r>
          </a:p>
          <a:p>
            <a:pPr marL="171450" indent="-171450" algn="just">
              <a:buFont typeface="Arial" panose="020B0604020202020204" pitchFamily="34" charset="0"/>
              <a:buChar char="•"/>
            </a:pPr>
            <a:r>
              <a:rPr lang="sl-SI" sz="1500" dirty="0" smtClean="0">
                <a:latin typeface="Calibri" panose="020F0502020204030204" pitchFamily="34" charset="0"/>
              </a:rPr>
              <a:t>reditelj obvesti vodstvo šole, če učitelja ni v razred 10 minut po zvonjenju,</a:t>
            </a:r>
          </a:p>
          <a:p>
            <a:pPr marL="171450" indent="-171450" algn="just">
              <a:buFont typeface="Arial" panose="020B0604020202020204" pitchFamily="34" charset="0"/>
              <a:buChar char="•"/>
            </a:pPr>
            <a:r>
              <a:rPr lang="sl-SI" sz="1500" dirty="0" smtClean="0">
                <a:latin typeface="Calibri" panose="020F0502020204030204" pitchFamily="34" charset="0"/>
              </a:rPr>
              <a:t>učenci malicajo po drugi šolski uri ( 1. in 2. razredi po prvi šolski uri ) v učilnicah, po urah športa pa v jedilnici,</a:t>
            </a:r>
          </a:p>
          <a:p>
            <a:pPr marL="171450" indent="-171450" algn="just">
              <a:buFont typeface="Arial" panose="020B0604020202020204" pitchFamily="34" charset="0"/>
              <a:buChar char="•"/>
            </a:pPr>
            <a:r>
              <a:rPr lang="sl-SI" sz="1500" dirty="0" smtClean="0">
                <a:latin typeface="Calibri" panose="020F0502020204030204" pitchFamily="34" charset="0"/>
              </a:rPr>
              <a:t>reditelji prinesejo malice v razrede in jo razdelijo, </a:t>
            </a:r>
          </a:p>
          <a:p>
            <a:pPr marL="171450" indent="-171450" algn="just">
              <a:buFont typeface="Arial" panose="020B0604020202020204" pitchFamily="34" charset="0"/>
              <a:buChar char="•"/>
            </a:pPr>
            <a:r>
              <a:rPr lang="sl-SI" sz="1500" dirty="0" smtClean="0">
                <a:latin typeface="Calibri" panose="020F0502020204030204" pitchFamily="34" charset="0"/>
              </a:rPr>
              <a:t>učenci malicajo sede v klopeh, za seboj pospravijo in počistijo, reditelj uredi učilnico in odnese posodo v kuhinjo,</a:t>
            </a:r>
          </a:p>
          <a:p>
            <a:pPr marL="171450" indent="-171450" algn="just">
              <a:buFont typeface="Arial" panose="020B0604020202020204" pitchFamily="34" charset="0"/>
              <a:buChar char="•"/>
            </a:pPr>
            <a:r>
              <a:rPr lang="sl-SI" sz="1500" dirty="0" smtClean="0">
                <a:latin typeface="Calibri" panose="020F0502020204030204" pitchFamily="34" charset="0"/>
              </a:rPr>
              <a:t>pri malici uporabljajo papirnate prtičke,</a:t>
            </a:r>
          </a:p>
          <a:p>
            <a:pPr marL="171450" indent="-171450" algn="just">
              <a:buFont typeface="Arial" panose="020B0604020202020204" pitchFamily="34" charset="0"/>
              <a:buChar char="•"/>
            </a:pPr>
            <a:r>
              <a:rPr lang="sl-SI" sz="1500" dirty="0" smtClean="0">
                <a:latin typeface="Calibri" panose="020F0502020204030204" pitchFamily="34" charset="0"/>
              </a:rPr>
              <a:t>po vsaki šolski uri reditelji poskrbijo za ureditev učilnice,</a:t>
            </a:r>
          </a:p>
          <a:p>
            <a:pPr marL="171450" indent="-171450" algn="just">
              <a:buFont typeface="Arial" panose="020B0604020202020204" pitchFamily="34" charset="0"/>
              <a:buChar char="•"/>
            </a:pPr>
            <a:r>
              <a:rPr lang="sl-SI" sz="1500" dirty="0" smtClean="0">
                <a:latin typeface="Calibri" panose="020F0502020204030204" pitchFamily="34" charset="0"/>
              </a:rPr>
              <a:t>učenci sodelujejo pri pouku po svojih najboljših močeh, hkrati pa ne ovirajo procesa učenja drugih,</a:t>
            </a:r>
          </a:p>
          <a:p>
            <a:pPr marL="171450" indent="-171450" algn="just">
              <a:buFont typeface="Arial" panose="020B0604020202020204" pitchFamily="34" charset="0"/>
              <a:buChar char="•"/>
            </a:pPr>
            <a:r>
              <a:rPr lang="sl-SI" sz="1500" dirty="0" smtClean="0">
                <a:latin typeface="Calibri" panose="020F0502020204030204" pitchFamily="34" charset="0"/>
              </a:rPr>
              <a:t>pri pouku, šolskih dejavnostih in v času kosila ni dovoljeno uporabljati mobilne telefone,</a:t>
            </a:r>
          </a:p>
          <a:p>
            <a:pPr marL="171450" indent="-171450" algn="just">
              <a:buFont typeface="Arial" panose="020B0604020202020204" pitchFamily="34" charset="0"/>
              <a:buChar char="•"/>
            </a:pPr>
            <a:r>
              <a:rPr lang="sl-SI" sz="1500" dirty="0" smtClean="0">
                <a:latin typeface="Calibri" panose="020F0502020204030204" pitchFamily="34" charset="0"/>
              </a:rPr>
              <a:t>mobilni aparati in podobni predmeti, ki ne sodijo v šolo bodo zaseženi in kasneje izročeni staršem,</a:t>
            </a:r>
          </a:p>
          <a:p>
            <a:pPr marL="171450" indent="-171450" algn="just">
              <a:buFont typeface="Arial" panose="020B0604020202020204" pitchFamily="34" charset="0"/>
              <a:buChar char="•"/>
            </a:pPr>
            <a:r>
              <a:rPr lang="sl-SI" sz="1500" dirty="0" smtClean="0">
                <a:latin typeface="Calibri" panose="020F0502020204030204" pitchFamily="34" charset="0"/>
              </a:rPr>
              <a:t>po pouku se učenci v vetrniku preobujejo in odidejo domov,</a:t>
            </a:r>
          </a:p>
          <a:p>
            <a:pPr marL="171450" indent="-171450" algn="just">
              <a:buFont typeface="Arial" panose="020B0604020202020204" pitchFamily="34" charset="0"/>
              <a:buChar char="•"/>
            </a:pPr>
            <a:r>
              <a:rPr lang="sl-SI" sz="1500" dirty="0" smtClean="0">
                <a:latin typeface="Calibri" panose="020F0502020204030204" pitchFamily="34" charset="0"/>
              </a:rPr>
              <a:t>določila hišnega reda veljajo tudi za vse šolske aktivnosti, ki potekajo v popoldanskem času in zjutraj pred poukom.</a:t>
            </a: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34</a:t>
            </a:fld>
            <a:endParaRPr lang="sl-SI"/>
          </a:p>
        </p:txBody>
      </p:sp>
    </p:spTree>
    <p:extLst>
      <p:ext uri="{BB962C8B-B14F-4D97-AF65-F5344CB8AC3E}">
        <p14:creationId xmlns:p14="http://schemas.microsoft.com/office/powerpoint/2010/main" val="718751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avokotnik 5"/>
          <p:cNvSpPr/>
          <p:nvPr/>
        </p:nvSpPr>
        <p:spPr>
          <a:xfrm>
            <a:off x="837928" y="1124744"/>
            <a:ext cx="7848872" cy="3841052"/>
          </a:xfrm>
          <a:prstGeom prst="rect">
            <a:avLst/>
          </a:prstGeom>
        </p:spPr>
        <p:txBody>
          <a:bodyPr wrap="square">
            <a:spAutoFit/>
          </a:bodyPr>
          <a:lstStyle/>
          <a:p>
            <a:pPr algn="ctr"/>
            <a:r>
              <a:rPr lang="sl-SI" sz="1400" b="1" dirty="0" smtClean="0">
                <a:solidFill>
                  <a:srgbClr val="002060"/>
                </a:solidFill>
                <a:latin typeface="Calibri" panose="020F0502020204030204" pitchFamily="34" charset="0"/>
              </a:rPr>
              <a:t>OPRAVIČILA</a:t>
            </a:r>
          </a:p>
          <a:p>
            <a:pPr algn="ctr"/>
            <a:endParaRPr lang="sl-SI" sz="1400" b="1" dirty="0" smtClean="0">
              <a:solidFill>
                <a:srgbClr val="002060"/>
              </a:solidFill>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just">
              <a:lnSpc>
                <a:spcPct val="80000"/>
              </a:lnSpc>
              <a:defRPr/>
            </a:pPr>
            <a:r>
              <a:rPr lang="sl-SI" sz="1400" dirty="0">
                <a:latin typeface="Calibri" panose="020F0502020204030204" pitchFamily="34" charset="0"/>
              </a:rPr>
              <a:t>Starši lahko opravičite odsotnost otroka osebno ali pisno, najkasneje v 5 dneh po prihodu v šolo.</a:t>
            </a:r>
          </a:p>
          <a:p>
            <a:pPr algn="just">
              <a:lnSpc>
                <a:spcPct val="80000"/>
              </a:lnSpc>
              <a:defRPr/>
            </a:pPr>
            <a:r>
              <a:rPr lang="sl-SI" sz="1400" dirty="0">
                <a:latin typeface="Calibri" panose="020F0502020204030204" pitchFamily="34" charset="0"/>
              </a:rPr>
              <a:t>Po petih dneh izostanka je o tem treba obvestiti razredničarko, sicer  vas je  dolžna pozvati, da pojasnite </a:t>
            </a:r>
            <a:r>
              <a:rPr lang="sl-SI" sz="1400" dirty="0" smtClean="0">
                <a:latin typeface="Calibri" panose="020F0502020204030204" pitchFamily="34" charset="0"/>
              </a:rPr>
              <a:t>vzrok izostanka</a:t>
            </a:r>
            <a:r>
              <a:rPr lang="sl-SI" sz="1400" dirty="0">
                <a:latin typeface="Calibri" panose="020F0502020204030204" pitchFamily="34" charset="0"/>
              </a:rPr>
              <a:t>. </a:t>
            </a:r>
            <a:endParaRPr lang="sl-SI" sz="1400" dirty="0" smtClean="0">
              <a:latin typeface="Calibri" panose="020F0502020204030204" pitchFamily="34" charset="0"/>
            </a:endParaRPr>
          </a:p>
          <a:p>
            <a:pPr algn="just">
              <a:lnSpc>
                <a:spcPct val="80000"/>
              </a:lnSpc>
              <a:defRPr/>
            </a:pPr>
            <a:endParaRPr lang="sl-SI" sz="1400" dirty="0">
              <a:latin typeface="Calibri" panose="020F0502020204030204" pitchFamily="34" charset="0"/>
            </a:endParaRPr>
          </a:p>
          <a:p>
            <a:pPr algn="just">
              <a:lnSpc>
                <a:spcPct val="80000"/>
              </a:lnSpc>
              <a:defRPr/>
            </a:pPr>
            <a:r>
              <a:rPr lang="sl-SI" sz="1400" dirty="0">
                <a:latin typeface="Calibri" panose="020F0502020204030204" pitchFamily="34" charset="0"/>
              </a:rPr>
              <a:t>Prav tako morate pisno obvestiti (zapis v beležko), če gre otrok med poukom k </a:t>
            </a:r>
            <a:r>
              <a:rPr lang="sl-SI" sz="1400" dirty="0" smtClean="0">
                <a:latin typeface="Calibri" panose="020F0502020204030204" pitchFamily="34" charset="0"/>
              </a:rPr>
              <a:t>zdravniku, zobozdravniku - samo </a:t>
            </a:r>
            <a:r>
              <a:rPr lang="sl-SI" sz="1400" dirty="0">
                <a:latin typeface="Calibri" panose="020F0502020204030204" pitchFamily="34" charset="0"/>
              </a:rPr>
              <a:t>evidenčni kartonček ni dovolj</a:t>
            </a:r>
            <a:r>
              <a:rPr lang="sl-SI" sz="1400" dirty="0" smtClean="0">
                <a:latin typeface="Calibri" panose="020F0502020204030204" pitchFamily="34" charset="0"/>
              </a:rPr>
              <a:t>.</a:t>
            </a:r>
          </a:p>
          <a:p>
            <a:pPr algn="just">
              <a:lnSpc>
                <a:spcPct val="80000"/>
              </a:lnSpc>
              <a:defRPr/>
            </a:pPr>
            <a:endParaRPr lang="sl-SI" sz="1400" dirty="0" smtClean="0">
              <a:latin typeface="Calibri" panose="020F0502020204030204" pitchFamily="34" charset="0"/>
            </a:endParaRPr>
          </a:p>
          <a:p>
            <a:pPr algn="just">
              <a:lnSpc>
                <a:spcPct val="80000"/>
              </a:lnSpc>
              <a:defRPr/>
            </a:pPr>
            <a:endParaRPr lang="sl-SI" sz="1400" dirty="0">
              <a:latin typeface="Calibri" panose="020F0502020204030204" pitchFamily="34" charset="0"/>
            </a:endParaRPr>
          </a:p>
          <a:p>
            <a:pPr algn="just">
              <a:lnSpc>
                <a:spcPct val="80000"/>
              </a:lnSpc>
              <a:defRPr/>
            </a:pPr>
            <a:endParaRPr lang="sl-SI" sz="1400" dirty="0" smtClean="0">
              <a:latin typeface="Calibri" panose="020F0502020204030204" pitchFamily="34" charset="0"/>
            </a:endParaRPr>
          </a:p>
          <a:p>
            <a:pPr algn="just">
              <a:lnSpc>
                <a:spcPct val="80000"/>
              </a:lnSpc>
              <a:defRPr/>
            </a:pPr>
            <a:endParaRPr lang="sl-SI" sz="1400" dirty="0">
              <a:latin typeface="Calibri" panose="020F0502020204030204" pitchFamily="34" charset="0"/>
            </a:endParaRPr>
          </a:p>
          <a:p>
            <a:pPr algn="just">
              <a:lnSpc>
                <a:spcPct val="80000"/>
              </a:lnSpc>
              <a:buFontTx/>
              <a:buNone/>
              <a:defRPr/>
            </a:pPr>
            <a:r>
              <a:rPr lang="sl-SI" sz="1400" dirty="0">
                <a:latin typeface="Calibri" panose="020F0502020204030204" pitchFamily="34" charset="0"/>
              </a:rPr>
              <a:t> </a:t>
            </a:r>
            <a:r>
              <a:rPr lang="sl-SI" sz="1400" dirty="0">
                <a:solidFill>
                  <a:srgbClr val="FF0000"/>
                </a:solidFill>
                <a:latin typeface="Calibri" panose="020F0502020204030204" pitchFamily="34" charset="0"/>
              </a:rPr>
              <a:t> </a:t>
            </a:r>
            <a:r>
              <a:rPr lang="sl-SI" sz="1400" dirty="0" smtClean="0">
                <a:solidFill>
                  <a:srgbClr val="FF0000"/>
                </a:solidFill>
                <a:latin typeface="Calibri" panose="020F0502020204030204" pitchFamily="34" charset="0"/>
              </a:rPr>
              <a:t>                                     </a:t>
            </a:r>
            <a:r>
              <a:rPr lang="sl-SI" sz="1400" b="1" dirty="0" smtClean="0">
                <a:solidFill>
                  <a:srgbClr val="002060"/>
                </a:solidFill>
                <a:latin typeface="Calibri" panose="020F0502020204030204" pitchFamily="34" charset="0"/>
              </a:rPr>
              <a:t>Otrok </a:t>
            </a:r>
            <a:r>
              <a:rPr lang="sl-SI" sz="1400" b="1" dirty="0">
                <a:solidFill>
                  <a:srgbClr val="002060"/>
                </a:solidFill>
                <a:latin typeface="Calibri" panose="020F0502020204030204" pitchFamily="34" charset="0"/>
              </a:rPr>
              <a:t>šole ne sme zapustiti brez pisnega dovoljenja staršev</a:t>
            </a:r>
            <a:r>
              <a:rPr lang="sl-SI" sz="1400" b="1" dirty="0" smtClean="0">
                <a:solidFill>
                  <a:srgbClr val="002060"/>
                </a:solidFill>
                <a:latin typeface="Calibri" panose="020F0502020204030204" pitchFamily="34" charset="0"/>
              </a:rPr>
              <a:t>.</a:t>
            </a:r>
          </a:p>
          <a:p>
            <a:pPr algn="just">
              <a:lnSpc>
                <a:spcPct val="80000"/>
              </a:lnSpc>
              <a:buFontTx/>
              <a:buNone/>
              <a:defRPr/>
            </a:pPr>
            <a:endParaRPr lang="sl-SI" sz="1400" b="1" dirty="0">
              <a:solidFill>
                <a:srgbClr val="002060"/>
              </a:solidFill>
              <a:latin typeface="Calibri" panose="020F0502020204030204" pitchFamily="34" charset="0"/>
            </a:endParaRPr>
          </a:p>
          <a:p>
            <a:pPr algn="just">
              <a:lnSpc>
                <a:spcPct val="80000"/>
              </a:lnSpc>
              <a:buFontTx/>
              <a:buNone/>
              <a:defRPr/>
            </a:pPr>
            <a:endParaRPr lang="sl-SI" sz="1400" b="1" dirty="0">
              <a:solidFill>
                <a:srgbClr val="002060"/>
              </a:solidFill>
              <a:latin typeface="Calibri" panose="020F0502020204030204" pitchFamily="34" charset="0"/>
            </a:endParaRPr>
          </a:p>
          <a:p>
            <a:pPr algn="just">
              <a:lnSpc>
                <a:spcPct val="80000"/>
              </a:lnSpc>
              <a:defRPr/>
            </a:pPr>
            <a:r>
              <a:rPr lang="sl-SI" sz="1400" dirty="0">
                <a:latin typeface="Calibri" panose="020F0502020204030204" pitchFamily="34" charset="0"/>
              </a:rPr>
              <a:t>Še vedno veljajo enaka pravila o koriščenju 5 prostih dni v času pouka. O tem morate pisno obvestiti razredničarko vsaj 3 dni prej.  </a:t>
            </a:r>
            <a:endParaRPr lang="sl-SI" sz="1400" dirty="0" smtClean="0">
              <a:latin typeface="Calibri" panose="020F0502020204030204" pitchFamily="34" charset="0"/>
            </a:endParaRPr>
          </a:p>
          <a:p>
            <a:pPr algn="just">
              <a:lnSpc>
                <a:spcPct val="80000"/>
              </a:lnSpc>
              <a:defRPr/>
            </a:pPr>
            <a:endParaRPr lang="sl-SI" sz="1400" dirty="0">
              <a:latin typeface="Calibri" panose="020F0502020204030204" pitchFamily="34" charset="0"/>
            </a:endParaRPr>
          </a:p>
          <a:p>
            <a:pPr algn="just">
              <a:lnSpc>
                <a:spcPct val="80000"/>
              </a:lnSpc>
              <a:defRPr/>
            </a:pPr>
            <a:r>
              <a:rPr lang="sl-SI" sz="1400" dirty="0" smtClean="0">
                <a:latin typeface="Calibri" panose="020F0502020204030204" pitchFamily="34" charset="0"/>
              </a:rPr>
              <a:t>Če </a:t>
            </a:r>
            <a:r>
              <a:rPr lang="sl-SI" sz="1400" dirty="0">
                <a:latin typeface="Calibri" panose="020F0502020204030204" pitchFamily="34" charset="0"/>
              </a:rPr>
              <a:t>pa bi koriščenje dopusta presegalo teh 5  dni, pa je treba dobiti soglasje ravnateljice. </a:t>
            </a:r>
          </a:p>
          <a:p>
            <a:pPr>
              <a:lnSpc>
                <a:spcPct val="80000"/>
              </a:lnSpc>
              <a:defRPr/>
            </a:pPr>
            <a:endParaRPr lang="sl-SI" sz="1400" dirty="0">
              <a:latin typeface="Calibri" panose="020F0502020204030204" pitchFamily="34" charset="0"/>
            </a:endParaRPr>
          </a:p>
        </p:txBody>
      </p:sp>
      <p:sp>
        <p:nvSpPr>
          <p:cNvPr id="3" name="Označba mesta številke diapozitiva 2"/>
          <p:cNvSpPr>
            <a:spLocks noGrp="1"/>
          </p:cNvSpPr>
          <p:nvPr>
            <p:ph type="sldNum" sz="quarter" idx="12"/>
          </p:nvPr>
        </p:nvSpPr>
        <p:spPr/>
        <p:txBody>
          <a:bodyPr/>
          <a:lstStyle/>
          <a:p>
            <a:fld id="{C1098D97-D47F-4185-AB0A-1FBD1691CD49}" type="slidenum">
              <a:rPr lang="sl-SI" smtClean="0"/>
              <a:pPr/>
              <a:t>35</a:t>
            </a:fld>
            <a:endParaRPr lang="sl-SI"/>
          </a:p>
        </p:txBody>
      </p:sp>
    </p:spTree>
    <p:extLst>
      <p:ext uri="{BB962C8B-B14F-4D97-AF65-F5344CB8AC3E}">
        <p14:creationId xmlns:p14="http://schemas.microsoft.com/office/powerpoint/2010/main" val="19530115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899592" y="188640"/>
            <a:ext cx="7886700" cy="180020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solidFill>
                  <a:srgbClr val="002060"/>
                </a:solidFill>
                <a:latin typeface="Calibri" panose="020F0502020204030204" pitchFamily="34" charset="0"/>
              </a:rPr>
              <a:t> VZGOJNI NAČRT IN PRAVILA ŠOLSKEGA REDA</a:t>
            </a:r>
          </a:p>
          <a:p>
            <a:pPr algn="ctr"/>
            <a:endParaRPr lang="sl-SI" sz="1400" dirty="0">
              <a:latin typeface="Calibri" panose="020F0502020204030204" pitchFamily="34" charset="0"/>
              <a:hlinkClick r:id="rId2"/>
            </a:endParaRPr>
          </a:p>
          <a:p>
            <a:pPr algn="just"/>
            <a:r>
              <a:rPr lang="sl-SI" sz="1000" b="1" dirty="0" smtClean="0">
                <a:solidFill>
                  <a:srgbClr val="002060"/>
                </a:solidFill>
                <a:latin typeface="Calibri" panose="020F0502020204030204" pitchFamily="34" charset="0"/>
                <a:hlinkClick r:id="rId2"/>
              </a:rPr>
              <a:t>POVEZAVA NA SPLETNO STRAN ŠOLE</a:t>
            </a:r>
            <a:endParaRPr lang="sl-SI" sz="1000" b="1" dirty="0" smtClean="0">
              <a:solidFill>
                <a:srgbClr val="002060"/>
              </a:solidFill>
              <a:latin typeface="Calibri" panose="020F0502020204030204" pitchFamily="34" charset="0"/>
            </a:endParaRPr>
          </a:p>
          <a:p>
            <a:pPr lvl="0" algn="just">
              <a:spcBef>
                <a:spcPts val="750"/>
              </a:spcBef>
            </a:pPr>
            <a:r>
              <a:rPr lang="sl-SI" sz="1200" b="1" u="sng" dirty="0" smtClean="0">
                <a:latin typeface="Calibri" panose="020F0502020204030204" pitchFamily="34" charset="0"/>
                <a:ea typeface="Times New Roman"/>
                <a:cs typeface="+mn-cs"/>
              </a:rPr>
              <a:t>V </a:t>
            </a:r>
            <a:r>
              <a:rPr lang="sl-SI" sz="1200" b="1" u="sng" dirty="0">
                <a:latin typeface="Calibri" panose="020F0502020204030204" pitchFamily="34" charset="0"/>
                <a:ea typeface="Times New Roman"/>
                <a:cs typeface="+mn-cs"/>
              </a:rPr>
              <a:t>šolskem letu </a:t>
            </a:r>
            <a:r>
              <a:rPr lang="sl-SI" sz="1200" b="1" u="sng" dirty="0" smtClean="0">
                <a:latin typeface="Calibri" panose="020F0502020204030204" pitchFamily="34" charset="0"/>
                <a:ea typeface="Times New Roman"/>
                <a:cs typeface="+mn-cs"/>
              </a:rPr>
              <a:t>2017/18 </a:t>
            </a:r>
            <a:r>
              <a:rPr lang="sl-SI" sz="1200" b="1" u="sng" dirty="0">
                <a:latin typeface="Calibri" panose="020F0502020204030204" pitchFamily="34" charset="0"/>
                <a:ea typeface="Times New Roman"/>
                <a:cs typeface="+mn-cs"/>
              </a:rPr>
              <a:t>bomo posebno pozornost </a:t>
            </a:r>
            <a:r>
              <a:rPr lang="sl-SI" sz="1200" b="1" u="sng" dirty="0" smtClean="0">
                <a:latin typeface="Calibri" panose="020F0502020204030204" pitchFamily="34" charset="0"/>
                <a:ea typeface="Times New Roman"/>
                <a:cs typeface="+mn-cs"/>
              </a:rPr>
              <a:t>namenili</a:t>
            </a:r>
            <a:r>
              <a:rPr lang="sl-SI" sz="1200" b="1" dirty="0" smtClean="0">
                <a:latin typeface="Calibri" panose="020F0502020204030204" pitchFamily="34" charset="0"/>
                <a:ea typeface="Times New Roman"/>
                <a:cs typeface="+mn-cs"/>
              </a:rPr>
              <a:t>:</a:t>
            </a:r>
            <a:r>
              <a:rPr lang="sl-SI" sz="1200" dirty="0">
                <a:latin typeface="Calibri" panose="020F0502020204030204" pitchFamily="34" charset="0"/>
                <a:ea typeface="Times New Roman"/>
                <a:cs typeface="+mn-cs"/>
              </a:rPr>
              <a:t> </a:t>
            </a:r>
            <a:endParaRPr lang="sl-SI" sz="1200" dirty="0" smtClean="0">
              <a:latin typeface="Calibri" panose="020F0502020204030204" pitchFamily="34" charset="0"/>
              <a:ea typeface="Times New Roman"/>
              <a:cs typeface="+mn-cs"/>
            </a:endParaRPr>
          </a:p>
          <a:p>
            <a:pPr lvl="0" algn="just">
              <a:spcBef>
                <a:spcPts val="750"/>
              </a:spcBef>
            </a:pPr>
            <a:r>
              <a:rPr lang="sl-SI" sz="1200" dirty="0" smtClean="0">
                <a:latin typeface="Calibri" panose="020F0502020204030204" pitchFamily="34" charset="0"/>
                <a:ea typeface="Times New Roman"/>
                <a:cs typeface="+mn-cs"/>
              </a:rPr>
              <a:t>oblikovanju </a:t>
            </a:r>
            <a:r>
              <a:rPr lang="sl-SI" sz="1200" dirty="0">
                <a:latin typeface="Calibri" panose="020F0502020204030204" pitchFamily="34" charset="0"/>
                <a:ea typeface="Times New Roman"/>
                <a:cs typeface="+mn-cs"/>
              </a:rPr>
              <a:t>dobrih medsebojnih </a:t>
            </a:r>
            <a:r>
              <a:rPr lang="sl-SI" sz="1200" dirty="0" smtClean="0">
                <a:latin typeface="Calibri" panose="020F0502020204030204" pitchFamily="34" charset="0"/>
                <a:ea typeface="Times New Roman"/>
                <a:cs typeface="+mn-cs"/>
              </a:rPr>
              <a:t>odnosov, reševanju </a:t>
            </a:r>
            <a:r>
              <a:rPr lang="sl-SI" sz="1200" dirty="0">
                <a:latin typeface="Calibri" panose="020F0502020204030204" pitchFamily="34" charset="0"/>
                <a:ea typeface="Times New Roman"/>
                <a:cs typeface="+mn-cs"/>
              </a:rPr>
              <a:t>problemov, ki zadevajo </a:t>
            </a:r>
            <a:r>
              <a:rPr lang="sl-SI" sz="1200" dirty="0" smtClean="0">
                <a:latin typeface="Calibri" panose="020F0502020204030204" pitchFamily="34" charset="0"/>
                <a:ea typeface="Times New Roman"/>
                <a:cs typeface="+mn-cs"/>
              </a:rPr>
              <a:t>oddelek,  spoštovanju </a:t>
            </a:r>
            <a:r>
              <a:rPr lang="sl-SI" sz="1200" dirty="0">
                <a:latin typeface="Calibri" panose="020F0502020204030204" pitchFamily="34" charset="0"/>
                <a:ea typeface="Times New Roman"/>
                <a:cs typeface="+mn-cs"/>
              </a:rPr>
              <a:t>in upoštevanju različnosti, </a:t>
            </a:r>
            <a:r>
              <a:rPr lang="sl-SI" sz="1200" dirty="0" smtClean="0">
                <a:latin typeface="Calibri" panose="020F0502020204030204" pitchFamily="34" charset="0"/>
                <a:ea typeface="Times New Roman"/>
                <a:cs typeface="+mn-cs"/>
              </a:rPr>
              <a:t>solidarnosti </a:t>
            </a:r>
            <a:r>
              <a:rPr lang="sl-SI" sz="1200" dirty="0">
                <a:latin typeface="Calibri" panose="020F0502020204030204" pitchFamily="34" charset="0"/>
                <a:ea typeface="Times New Roman"/>
                <a:cs typeface="+mn-cs"/>
              </a:rPr>
              <a:t>in </a:t>
            </a:r>
            <a:r>
              <a:rPr lang="sl-SI" sz="1200" dirty="0" smtClean="0">
                <a:latin typeface="Calibri" panose="020F0502020204030204" pitchFamily="34" charset="0"/>
                <a:ea typeface="Times New Roman"/>
                <a:cs typeface="+mn-cs"/>
              </a:rPr>
              <a:t>skrbi </a:t>
            </a:r>
            <a:r>
              <a:rPr lang="sl-SI" sz="1200" dirty="0">
                <a:latin typeface="Calibri" panose="020F0502020204030204" pitchFamily="34" charset="0"/>
                <a:ea typeface="Times New Roman"/>
                <a:cs typeface="+mn-cs"/>
              </a:rPr>
              <a:t>za </a:t>
            </a:r>
            <a:r>
              <a:rPr lang="sl-SI" sz="1200" dirty="0" smtClean="0">
                <a:latin typeface="Calibri" panose="020F0502020204030204" pitchFamily="34" charset="0"/>
                <a:ea typeface="Times New Roman"/>
                <a:cs typeface="+mn-cs"/>
              </a:rPr>
              <a:t>vrstnike, sprejemanju </a:t>
            </a:r>
            <a:r>
              <a:rPr lang="sl-SI" sz="1200" dirty="0">
                <a:latin typeface="Calibri" panose="020F0502020204030204" pitchFamily="34" charset="0"/>
                <a:ea typeface="Times New Roman"/>
                <a:cs typeface="+mn-cs"/>
              </a:rPr>
              <a:t>odgovornosti za svoje </a:t>
            </a:r>
            <a:r>
              <a:rPr lang="sl-SI" sz="1200" dirty="0" smtClean="0">
                <a:latin typeface="Calibri" panose="020F0502020204030204" pitchFamily="34" charset="0"/>
                <a:ea typeface="Times New Roman"/>
                <a:cs typeface="+mn-cs"/>
              </a:rPr>
              <a:t>vedenje in samovrednotenju – mavrica vrednot.</a:t>
            </a:r>
            <a:endParaRPr lang="sl-SI" sz="1200" dirty="0">
              <a:latin typeface="Calibri" panose="020F0502020204030204" pitchFamily="34" charset="0"/>
              <a:ea typeface="Times New Roman"/>
              <a:cs typeface="+mn-cs"/>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3" name="Naslov 1"/>
          <p:cNvSpPr txBox="1">
            <a:spLocks/>
          </p:cNvSpPr>
          <p:nvPr/>
        </p:nvSpPr>
        <p:spPr>
          <a:xfrm>
            <a:off x="899592" y="1654584"/>
            <a:ext cx="7886700" cy="4680520"/>
          </a:xfrm>
          <a:prstGeom prst="rect">
            <a:avLst/>
          </a:prstGeom>
        </p:spPr>
        <p:txBody>
          <a:bodyPr>
            <a:normAutofit fontScale="92500"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200" b="1" u="sng" dirty="0" smtClean="0">
              <a:solidFill>
                <a:srgbClr val="002060"/>
              </a:solidFill>
              <a:latin typeface="Calibri" panose="020F0502020204030204" pitchFamily="34" charset="0"/>
            </a:endParaRPr>
          </a:p>
          <a:p>
            <a:pPr algn="just"/>
            <a:r>
              <a:rPr lang="sl-SI" sz="1300" b="1" u="sng" dirty="0" smtClean="0">
                <a:latin typeface="Calibri" panose="020F0502020204030204" pitchFamily="34" charset="0"/>
              </a:rPr>
              <a:t>Učenec, ki ne izpolnjuje svojih dolžnosti, stori prekršek. Hujše kršitve so:</a:t>
            </a:r>
          </a:p>
          <a:p>
            <a:pPr algn="just"/>
            <a:endParaRPr lang="sl-SI" sz="1300" b="1" u="sng" dirty="0">
              <a:latin typeface="Calibri" panose="020F0502020204030204" pitchFamily="34" charset="0"/>
            </a:endParaRP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občasni </a:t>
            </a:r>
            <a:r>
              <a:rPr lang="sl-SI" sz="1300" dirty="0">
                <a:latin typeface="Calibri" panose="020F0502020204030204" pitchFamily="34" charset="0"/>
                <a:ea typeface="Times New Roman"/>
              </a:rPr>
              <a:t>neopravičeni izostanki nad 5 ur oziroma strnjeni neopravičeni izostanki nad 12 ur,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prinašanje</a:t>
            </a:r>
            <a:r>
              <a:rPr lang="sl-SI" sz="1300" dirty="0">
                <a:latin typeface="Calibri" panose="020F0502020204030204" pitchFamily="34" charset="0"/>
                <a:ea typeface="Times New Roman"/>
              </a:rPr>
              <a:t>, uporaba in preprodaja pirotehničnih sredstev v šoli, na zunanjih površinah šole ali pri drugih dejavnostih šole,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nošenje </a:t>
            </a:r>
            <a:r>
              <a:rPr lang="sl-SI" sz="1300" dirty="0">
                <a:latin typeface="Calibri" panose="020F0502020204030204" pitchFamily="34" charset="0"/>
                <a:ea typeface="Times New Roman"/>
              </a:rPr>
              <a:t>in uporaba hladnega orožja (loki, noži, britvice..), strelnega orožja in imitacije </a:t>
            </a:r>
            <a:r>
              <a:rPr lang="sl-SI" sz="1300" dirty="0" smtClean="0">
                <a:latin typeface="Calibri" panose="020F0502020204030204" pitchFamily="34" charset="0"/>
                <a:ea typeface="Times New Roman"/>
              </a:rPr>
              <a:t>le-teh,</a:t>
            </a:r>
            <a:endParaRPr lang="sl-SI" sz="1300" dirty="0">
              <a:latin typeface="Calibri" panose="020F0502020204030204" pitchFamily="34" charset="0"/>
              <a:ea typeface="Times New Roman"/>
            </a:endParaRP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izsiljevanje </a:t>
            </a:r>
            <a:r>
              <a:rPr lang="sl-SI" sz="1300" dirty="0">
                <a:latin typeface="Calibri" panose="020F0502020204030204" pitchFamily="34" charset="0"/>
                <a:ea typeface="Times New Roman"/>
              </a:rPr>
              <a:t>drugih učencev ali delavcev šole,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namerno </a:t>
            </a:r>
            <a:r>
              <a:rPr lang="sl-SI" sz="1300" dirty="0">
                <a:latin typeface="Calibri" panose="020F0502020204030204" pitchFamily="34" charset="0"/>
                <a:ea typeface="Times New Roman"/>
              </a:rPr>
              <a:t>poškodovanje ali poskus poškodovanja in uničevanje šolske opreme, zgradbe ter stvari in opreme drugih </a:t>
            </a:r>
            <a:r>
              <a:rPr lang="sl-SI" sz="1300" dirty="0" smtClean="0">
                <a:latin typeface="Calibri" panose="020F0502020204030204" pitchFamily="34" charset="0"/>
                <a:ea typeface="Times New Roman"/>
              </a:rPr>
              <a:t>   </a:t>
            </a:r>
          </a:p>
          <a:p>
            <a:pPr marL="0" lvl="1" algn="just">
              <a:tabLst>
                <a:tab pos="0" algn="l"/>
              </a:tabLst>
            </a:pPr>
            <a:r>
              <a:rPr lang="sl-SI" sz="1300" dirty="0" smtClean="0">
                <a:latin typeface="Calibri" panose="020F0502020204030204" pitchFamily="34" charset="0"/>
                <a:ea typeface="Times New Roman"/>
              </a:rPr>
              <a:t>    učencev</a:t>
            </a:r>
            <a:r>
              <a:rPr lang="sl-SI" sz="1300" dirty="0">
                <a:latin typeface="Calibri" panose="020F0502020204030204" pitchFamily="34" charset="0"/>
                <a:ea typeface="Times New Roman"/>
              </a:rPr>
              <a:t>, delavcev ali obiskovalcev šole,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kraja </a:t>
            </a:r>
            <a:r>
              <a:rPr lang="sl-SI" sz="1300" dirty="0">
                <a:latin typeface="Calibri" panose="020F0502020204030204" pitchFamily="34" charset="0"/>
                <a:ea typeface="Times New Roman"/>
              </a:rPr>
              <a:t>lastnine šole, drugih učencev, delavcev ali obiskovalcev šole,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zloraba </a:t>
            </a:r>
            <a:r>
              <a:rPr lang="sl-SI" sz="1300" dirty="0">
                <a:latin typeface="Calibri" panose="020F0502020204030204" pitchFamily="34" charset="0"/>
                <a:ea typeface="Times New Roman"/>
              </a:rPr>
              <a:t>Lo.Polisa in nedovoljena uporaba učiteljevega računalnika (vdor, popravljanje, dopisovanje, vpisovanje, izbris </a:t>
            </a:r>
            <a:r>
              <a:rPr lang="sl-SI" sz="1300" dirty="0" smtClean="0">
                <a:latin typeface="Calibri" panose="020F0502020204030204" pitchFamily="34" charset="0"/>
                <a:ea typeface="Times New Roman"/>
              </a:rPr>
              <a:t> </a:t>
            </a:r>
          </a:p>
          <a:p>
            <a:pPr marL="0" lvl="1" algn="just">
              <a:tabLst>
                <a:tab pos="0" algn="l"/>
              </a:tabLst>
            </a:pPr>
            <a:r>
              <a:rPr lang="sl-SI" sz="1300" dirty="0">
                <a:latin typeface="Calibri" panose="020F0502020204030204" pitchFamily="34" charset="0"/>
                <a:ea typeface="Times New Roman"/>
              </a:rPr>
              <a:t> </a:t>
            </a:r>
            <a:r>
              <a:rPr lang="sl-SI" sz="1300" dirty="0" smtClean="0">
                <a:latin typeface="Calibri" panose="020F0502020204030204" pitchFamily="34" charset="0"/>
                <a:ea typeface="Times New Roman"/>
              </a:rPr>
              <a:t>   podatkov),</a:t>
            </a:r>
            <a:endParaRPr lang="sl-SI" sz="1300" dirty="0">
              <a:latin typeface="Calibri" panose="020F0502020204030204" pitchFamily="34" charset="0"/>
              <a:ea typeface="Times New Roman"/>
            </a:endParaRP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poškodba </a:t>
            </a:r>
            <a:r>
              <a:rPr lang="sl-SI" sz="1300" dirty="0">
                <a:latin typeface="Calibri" panose="020F0502020204030204" pitchFamily="34" charset="0"/>
                <a:ea typeface="Times New Roman"/>
              </a:rPr>
              <a:t>učbenikov, delovnih listov (pisanje, risanje, trganje listov),</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uničevanje </a:t>
            </a:r>
            <a:r>
              <a:rPr lang="sl-SI" sz="1300" dirty="0">
                <a:latin typeface="Calibri" panose="020F0502020204030204" pitchFamily="34" charset="0"/>
                <a:ea typeface="Times New Roman"/>
              </a:rPr>
              <a:t>ali poškodba preverjanj in pisnih preizkusov </a:t>
            </a:r>
            <a:r>
              <a:rPr lang="sl-SI" sz="1300" dirty="0" smtClean="0">
                <a:latin typeface="Calibri" panose="020F0502020204030204" pitchFamily="34" charset="0"/>
                <a:ea typeface="Times New Roman"/>
              </a:rPr>
              <a:t>znanj,</a:t>
            </a:r>
            <a:endParaRPr lang="sl-SI" sz="1300" dirty="0">
              <a:latin typeface="Calibri" panose="020F0502020204030204" pitchFamily="34" charset="0"/>
              <a:ea typeface="Times New Roman"/>
            </a:endParaRP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uničevanje </a:t>
            </a:r>
            <a:r>
              <a:rPr lang="sl-SI" sz="1300" dirty="0">
                <a:latin typeface="Calibri" panose="020F0502020204030204" pitchFamily="34" charset="0"/>
                <a:ea typeface="Times New Roman"/>
              </a:rPr>
              <a:t>uradnih dokumentov ter ponarejanje podatkov in podpisov v uradnih dokumentih in listinah,</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ponarejanje </a:t>
            </a:r>
            <a:r>
              <a:rPr lang="sl-SI" sz="1300" dirty="0">
                <a:latin typeface="Calibri" panose="020F0502020204030204" pitchFamily="34" charset="0"/>
                <a:ea typeface="Times New Roman"/>
              </a:rPr>
              <a:t>podpisa staršev/skrbnikov,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grob </a:t>
            </a:r>
            <a:r>
              <a:rPr lang="sl-SI" sz="1300" dirty="0">
                <a:latin typeface="Calibri" panose="020F0502020204030204" pitchFamily="34" charset="0"/>
                <a:ea typeface="Times New Roman"/>
              </a:rPr>
              <a:t>verbalni napad na učenca, učitelja, delavca šole ali drugo osebo,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fizični </a:t>
            </a:r>
            <a:r>
              <a:rPr lang="sl-SI" sz="1300" dirty="0">
                <a:latin typeface="Calibri" panose="020F0502020204030204" pitchFamily="34" charset="0"/>
                <a:ea typeface="Times New Roman"/>
              </a:rPr>
              <a:t>napad na učenca, učitelja, delavca šole ali drugo osebo,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ponavljajoče </a:t>
            </a:r>
            <a:r>
              <a:rPr lang="sl-SI" sz="1300" dirty="0">
                <a:latin typeface="Calibri" panose="020F0502020204030204" pitchFamily="34" charset="0"/>
                <a:ea typeface="Times New Roman"/>
              </a:rPr>
              <a:t>neprimerno vedenje učenca pri pouku, med odmori, na dnevih dejavnosti,</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ogrožanje </a:t>
            </a:r>
            <a:r>
              <a:rPr lang="sl-SI" sz="1300" dirty="0">
                <a:latin typeface="Calibri" panose="020F0502020204030204" pitchFamily="34" charset="0"/>
                <a:ea typeface="Times New Roman"/>
              </a:rPr>
              <a:t>življenja in zdravja učencev in delavcev šole,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kajenje </a:t>
            </a:r>
            <a:r>
              <a:rPr lang="sl-SI" sz="1300" dirty="0">
                <a:latin typeface="Calibri" panose="020F0502020204030204" pitchFamily="34" charset="0"/>
                <a:ea typeface="Times New Roman"/>
              </a:rPr>
              <a:t>ter prinašanje, posedovanje, ponujanje, prodajanje ali uživanje alkohola, energijskih pijač, drog ter drugih </a:t>
            </a:r>
            <a:endParaRPr lang="sl-SI" sz="1300" dirty="0" smtClean="0">
              <a:latin typeface="Calibri" panose="020F0502020204030204" pitchFamily="34" charset="0"/>
              <a:ea typeface="Times New Roman"/>
            </a:endParaRPr>
          </a:p>
          <a:p>
            <a:pPr marL="0" lvl="1" algn="just">
              <a:tabLst>
                <a:tab pos="0" algn="l"/>
              </a:tabLst>
            </a:pPr>
            <a:r>
              <a:rPr lang="sl-SI" sz="1300" dirty="0">
                <a:latin typeface="Calibri" panose="020F0502020204030204" pitchFamily="34" charset="0"/>
                <a:ea typeface="Times New Roman"/>
              </a:rPr>
              <a:t> </a:t>
            </a:r>
            <a:r>
              <a:rPr lang="sl-SI" sz="1300" dirty="0" smtClean="0">
                <a:latin typeface="Calibri" panose="020F0502020204030204" pitchFamily="34" charset="0"/>
                <a:ea typeface="Times New Roman"/>
              </a:rPr>
              <a:t>   psihoaktivnih </a:t>
            </a:r>
            <a:r>
              <a:rPr lang="sl-SI" sz="1300" dirty="0">
                <a:latin typeface="Calibri" panose="020F0502020204030204" pitchFamily="34" charset="0"/>
                <a:ea typeface="Times New Roman"/>
              </a:rPr>
              <a:t>sredstev in napeljevanje drugih učencev šole k takemu dejanju ter prihod oziroma prisotnost pod vplivom </a:t>
            </a:r>
            <a:r>
              <a:rPr lang="sl-SI" sz="1300" dirty="0" smtClean="0">
                <a:latin typeface="Calibri" panose="020F0502020204030204" pitchFamily="34" charset="0"/>
                <a:ea typeface="Times New Roman"/>
              </a:rPr>
              <a:t>  </a:t>
            </a:r>
          </a:p>
          <a:p>
            <a:pPr marL="0" lvl="1" algn="just">
              <a:tabLst>
                <a:tab pos="0" algn="l"/>
              </a:tabLst>
            </a:pPr>
            <a:r>
              <a:rPr lang="sl-SI" sz="1300" dirty="0">
                <a:latin typeface="Calibri" panose="020F0502020204030204" pitchFamily="34" charset="0"/>
                <a:ea typeface="Times New Roman"/>
              </a:rPr>
              <a:t> </a:t>
            </a:r>
            <a:r>
              <a:rPr lang="sl-SI" sz="1300" dirty="0" smtClean="0">
                <a:latin typeface="Calibri" panose="020F0502020204030204" pitchFamily="34" charset="0"/>
                <a:ea typeface="Times New Roman"/>
              </a:rPr>
              <a:t>   alkohola</a:t>
            </a:r>
            <a:r>
              <a:rPr lang="sl-SI" sz="1300" dirty="0">
                <a:latin typeface="Calibri" panose="020F0502020204030204" pitchFamily="34" charset="0"/>
                <a:ea typeface="Times New Roman"/>
              </a:rPr>
              <a:t>, drog in drugih psihoaktivnih sredstev,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spolno </a:t>
            </a:r>
            <a:r>
              <a:rPr lang="sl-SI" sz="1300" dirty="0">
                <a:latin typeface="Calibri" panose="020F0502020204030204" pitchFamily="34" charset="0"/>
                <a:ea typeface="Times New Roman"/>
              </a:rPr>
              <a:t>nadlegovanje učencev ali delavcev šole,</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zloraba </a:t>
            </a:r>
            <a:r>
              <a:rPr lang="sl-SI" sz="1300" dirty="0">
                <a:latin typeface="Calibri" panose="020F0502020204030204" pitchFamily="34" charset="0"/>
                <a:ea typeface="Times New Roman"/>
              </a:rPr>
              <a:t>interneta (nedovoljena uporaba, snemanje, pogovori, sporočila, poslušanje glasbe med učnim procesom…), </a:t>
            </a:r>
            <a:r>
              <a:rPr lang="sl-SI" sz="1300" dirty="0" smtClean="0">
                <a:latin typeface="Calibri" panose="020F0502020204030204" pitchFamily="34" charset="0"/>
                <a:ea typeface="Times New Roman"/>
              </a:rPr>
              <a:t> </a:t>
            </a:r>
          </a:p>
          <a:p>
            <a:pPr marL="0" lvl="1" algn="just">
              <a:tabLst>
                <a:tab pos="0" algn="l"/>
              </a:tabLst>
            </a:pPr>
            <a:r>
              <a:rPr lang="sl-SI" sz="1300" dirty="0">
                <a:latin typeface="Calibri" panose="020F0502020204030204" pitchFamily="34" charset="0"/>
                <a:ea typeface="Times New Roman"/>
              </a:rPr>
              <a:t> </a:t>
            </a:r>
            <a:r>
              <a:rPr lang="sl-SI" sz="1300" dirty="0" smtClean="0">
                <a:latin typeface="Calibri" panose="020F0502020204030204" pitchFamily="34" charset="0"/>
                <a:ea typeface="Times New Roman"/>
              </a:rPr>
              <a:t>   elektronskih </a:t>
            </a:r>
            <a:r>
              <a:rPr lang="sl-SI" sz="1300" dirty="0">
                <a:latin typeface="Calibri" panose="020F0502020204030204" pitchFamily="34" charset="0"/>
                <a:ea typeface="Times New Roman"/>
              </a:rPr>
              <a:t>naprav in avdiovizualnih naprav (računalnik, fotoaparat, prenosni telefon, …),</a:t>
            </a:r>
          </a:p>
          <a:p>
            <a:pPr marL="87313" lvl="1" indent="-87313" algn="just">
              <a:buFont typeface="Times New Roman"/>
              <a:buChar char="–"/>
              <a:tabLst>
                <a:tab pos="0" algn="l"/>
              </a:tabLst>
            </a:pPr>
            <a:r>
              <a:rPr lang="sl-SI" sz="1300" dirty="0" smtClean="0">
                <a:latin typeface="Calibri" panose="020F0502020204030204" pitchFamily="34" charset="0"/>
                <a:ea typeface="Times New Roman"/>
              </a:rPr>
              <a:t> odklonitev </a:t>
            </a:r>
            <a:r>
              <a:rPr lang="sl-SI" sz="1300" dirty="0">
                <a:latin typeface="Calibri" panose="020F0502020204030204" pitchFamily="34" charset="0"/>
                <a:ea typeface="Times New Roman"/>
              </a:rPr>
              <a:t>izročitve nedovoljenih predmetov in naprav.</a:t>
            </a:r>
          </a:p>
          <a:p>
            <a:pPr marL="87313" indent="-87313" algn="just">
              <a:tabLst>
                <a:tab pos="0" algn="l"/>
              </a:tabLst>
            </a:pPr>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36</a:t>
            </a:fld>
            <a:endParaRPr lang="sl-SI"/>
          </a:p>
        </p:txBody>
      </p:sp>
    </p:spTree>
    <p:extLst>
      <p:ext uri="{BB962C8B-B14F-4D97-AF65-F5344CB8AC3E}">
        <p14:creationId xmlns:p14="http://schemas.microsoft.com/office/powerpoint/2010/main" val="1823213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4788" y="378605"/>
            <a:ext cx="8229600" cy="774576"/>
          </a:xfrm>
        </p:spPr>
        <p:txBody>
          <a:bodyPr>
            <a:normAutofit/>
          </a:bodyPr>
          <a:lstStyle/>
          <a:p>
            <a:r>
              <a:rPr lang="sl-SI" sz="1400" b="1" dirty="0" smtClean="0">
                <a:latin typeface="Calibri" panose="020F0502020204030204" pitchFamily="34" charset="0"/>
              </a:rPr>
              <a:t>Postopki ob zapletih in kršitvah:</a:t>
            </a:r>
            <a:endParaRPr lang="sl-SI" sz="1400" b="1" dirty="0">
              <a:latin typeface="Calibri" panose="020F0502020204030204" pitchFamily="34" charset="0"/>
            </a:endParaRPr>
          </a:p>
        </p:txBody>
      </p:sp>
      <p:sp>
        <p:nvSpPr>
          <p:cNvPr id="3" name="Ograda vsebine 2"/>
          <p:cNvSpPr>
            <a:spLocks noGrp="1"/>
          </p:cNvSpPr>
          <p:nvPr>
            <p:ph idx="1"/>
          </p:nvPr>
        </p:nvSpPr>
        <p:spPr>
          <a:xfrm>
            <a:off x="914757" y="1294664"/>
            <a:ext cx="7995390" cy="3643971"/>
          </a:xfrm>
        </p:spPr>
        <p:txBody>
          <a:bodyPr>
            <a:noAutofit/>
          </a:bodyPr>
          <a:lstStyle/>
          <a:p>
            <a:pPr marL="0" indent="0" algn="just">
              <a:spcAft>
                <a:spcPts val="0"/>
              </a:spcAft>
              <a:buNone/>
            </a:pPr>
            <a:r>
              <a:rPr lang="sl-SI" sz="1400" dirty="0" smtClean="0">
                <a:latin typeface="Calibri" panose="020F0502020204030204" pitchFamily="34" charset="0"/>
                <a:ea typeface="Times New Roman"/>
              </a:rPr>
              <a:t>1</a:t>
            </a:r>
            <a:r>
              <a:rPr lang="sl-SI" sz="1400" dirty="0">
                <a:latin typeface="Calibri" panose="020F0502020204030204" pitchFamily="34" charset="0"/>
                <a:ea typeface="Times New Roman"/>
              </a:rPr>
              <a:t>. Ustno opozorilo </a:t>
            </a:r>
            <a:r>
              <a:rPr lang="sl-SI" sz="1400" dirty="0" smtClean="0">
                <a:latin typeface="Calibri" panose="020F0502020204030204" pitchFamily="34" charset="0"/>
                <a:ea typeface="Times New Roman"/>
              </a:rPr>
              <a:t>učenca. </a:t>
            </a:r>
            <a:r>
              <a:rPr lang="sl-SI" sz="1400" dirty="0">
                <a:latin typeface="Calibri" panose="020F0502020204030204" pitchFamily="34" charset="0"/>
                <a:ea typeface="Times New Roman"/>
              </a:rPr>
              <a:t> </a:t>
            </a:r>
            <a:endParaRPr lang="sl-SI" sz="1400" dirty="0" smtClean="0">
              <a:latin typeface="Calibri" panose="020F0502020204030204" pitchFamily="34" charset="0"/>
              <a:ea typeface="Times New Roman"/>
            </a:endParaRPr>
          </a:p>
          <a:p>
            <a:pPr marL="0" lvl="0" indent="0">
              <a:buNone/>
              <a:tabLst>
                <a:tab pos="457200" algn="l"/>
              </a:tabLst>
            </a:pPr>
            <a:r>
              <a:rPr lang="sl-SI" sz="1400" dirty="0" smtClean="0">
                <a:latin typeface="Calibri" panose="020F0502020204030204" pitchFamily="34" charset="0"/>
                <a:ea typeface="Times New Roman"/>
              </a:rPr>
              <a:t>2. Pogovor </a:t>
            </a:r>
            <a:r>
              <a:rPr lang="sl-SI" sz="1400" dirty="0">
                <a:latin typeface="Calibri" panose="020F0502020204030204" pitchFamily="34" charset="0"/>
                <a:ea typeface="Times New Roman"/>
              </a:rPr>
              <a:t>z učencem, pri katerem se je zgodila kršitev –učencu se odpre vzgojna mapa v šolski svetovalni </a:t>
            </a:r>
            <a:r>
              <a:rPr lang="sl-SI" sz="1400" dirty="0" smtClean="0">
                <a:latin typeface="Calibri" panose="020F0502020204030204" pitchFamily="34" charset="0"/>
                <a:ea typeface="Times New Roman"/>
              </a:rPr>
              <a:t>         </a:t>
            </a:r>
          </a:p>
          <a:p>
            <a:pPr marL="0" lvl="0" indent="0">
              <a:buNone/>
              <a:tabLst>
                <a:tab pos="457200" algn="l"/>
              </a:tabLst>
            </a:pPr>
            <a:r>
              <a:rPr lang="sl-SI" sz="1400" dirty="0">
                <a:latin typeface="Calibri" panose="020F0502020204030204" pitchFamily="34" charset="0"/>
                <a:ea typeface="Times New Roman"/>
              </a:rPr>
              <a:t> </a:t>
            </a:r>
            <a:r>
              <a:rPr lang="sl-SI" sz="1400" dirty="0" smtClean="0">
                <a:latin typeface="Calibri" panose="020F0502020204030204" pitchFamily="34" charset="0"/>
                <a:ea typeface="Times New Roman"/>
              </a:rPr>
              <a:t>     službi</a:t>
            </a:r>
            <a:r>
              <a:rPr lang="sl-SI" sz="1400" dirty="0">
                <a:latin typeface="Calibri" panose="020F0502020204030204" pitchFamily="34" charset="0"/>
                <a:ea typeface="Times New Roman"/>
              </a:rPr>
              <a:t>, učitelj seznani starše (osebno, telefonsko, pisno, preko elektronske pošte).</a:t>
            </a:r>
            <a:endParaRPr lang="sl-SI" sz="1400" dirty="0" smtClean="0">
              <a:latin typeface="Calibri" panose="020F0502020204030204" pitchFamily="34" charset="0"/>
              <a:ea typeface="Times New Roman"/>
            </a:endParaRPr>
          </a:p>
          <a:p>
            <a:pPr marL="0" indent="0" algn="just">
              <a:spcAft>
                <a:spcPts val="0"/>
              </a:spcAft>
              <a:buNone/>
            </a:pPr>
            <a:r>
              <a:rPr lang="sl-SI" sz="1400" dirty="0" smtClean="0">
                <a:latin typeface="Calibri" panose="020F0502020204030204" pitchFamily="34" charset="0"/>
                <a:ea typeface="Times New Roman"/>
              </a:rPr>
              <a:t>3. Povečan nadzor.</a:t>
            </a:r>
          </a:p>
          <a:p>
            <a:pPr marL="0" indent="0" algn="just">
              <a:spcAft>
                <a:spcPts val="0"/>
              </a:spcAft>
              <a:buNone/>
            </a:pPr>
            <a:r>
              <a:rPr lang="sl-SI" sz="1400" dirty="0" smtClean="0">
                <a:latin typeface="Calibri" panose="020F0502020204030204" pitchFamily="34" charset="0"/>
                <a:ea typeface="Times New Roman"/>
              </a:rPr>
              <a:t>4. Restitucija </a:t>
            </a:r>
            <a:r>
              <a:rPr lang="sl-SI" sz="1400" dirty="0">
                <a:latin typeface="Calibri" panose="020F0502020204030204" pitchFamily="34" charset="0"/>
                <a:ea typeface="Times New Roman"/>
              </a:rPr>
              <a:t>(oddolžitev, nadomestitev) z obvestilom staršem po presoji </a:t>
            </a:r>
            <a:r>
              <a:rPr lang="sl-SI" sz="1400" dirty="0" smtClean="0">
                <a:latin typeface="Calibri" panose="020F0502020204030204" pitchFamily="34" charset="0"/>
                <a:ea typeface="Times New Roman"/>
              </a:rPr>
              <a:t>učitelja.</a:t>
            </a:r>
          </a:p>
          <a:p>
            <a:pPr marL="0" lvl="0" indent="0" algn="just">
              <a:buNone/>
              <a:tabLst>
                <a:tab pos="457200" algn="l"/>
              </a:tabLst>
            </a:pPr>
            <a:r>
              <a:rPr lang="sl-SI" sz="1400" dirty="0" smtClean="0">
                <a:latin typeface="Calibri" panose="020F0502020204030204" pitchFamily="34" charset="0"/>
                <a:ea typeface="Times New Roman"/>
              </a:rPr>
              <a:t>5. Prepovedi </a:t>
            </a:r>
            <a:r>
              <a:rPr lang="sl-SI" sz="1400" dirty="0">
                <a:latin typeface="Calibri" panose="020F0502020204030204" pitchFamily="34" charset="0"/>
                <a:ea typeface="Times New Roman"/>
              </a:rPr>
              <a:t>z obvestilom </a:t>
            </a:r>
            <a:r>
              <a:rPr lang="sl-SI" sz="1400" dirty="0" smtClean="0">
                <a:latin typeface="Calibri" panose="020F0502020204030204" pitchFamily="34" charset="0"/>
                <a:ea typeface="Times New Roman"/>
              </a:rPr>
              <a:t>staršev.</a:t>
            </a:r>
            <a:endParaRPr lang="sl-SI" sz="1400" dirty="0">
              <a:latin typeface="Calibri" panose="020F0502020204030204" pitchFamily="34" charset="0"/>
              <a:ea typeface="Times New Roman"/>
            </a:endParaRPr>
          </a:p>
          <a:p>
            <a:pPr marL="0" lvl="0" indent="0" algn="just">
              <a:buNone/>
              <a:tabLst>
                <a:tab pos="457200" algn="l"/>
              </a:tabLst>
            </a:pPr>
            <a:r>
              <a:rPr lang="sl-SI" sz="1400" dirty="0">
                <a:latin typeface="Calibri" panose="020F0502020204030204" pitchFamily="34" charset="0"/>
                <a:ea typeface="Times New Roman"/>
              </a:rPr>
              <a:t>6</a:t>
            </a:r>
            <a:r>
              <a:rPr lang="sl-SI" sz="1400" dirty="0" smtClean="0">
                <a:latin typeface="Calibri" panose="020F0502020204030204" pitchFamily="34" charset="0"/>
                <a:ea typeface="Times New Roman"/>
              </a:rPr>
              <a:t>. Začasen </a:t>
            </a:r>
            <a:r>
              <a:rPr lang="sl-SI" sz="1400" dirty="0">
                <a:latin typeface="Calibri" panose="020F0502020204030204" pitchFamily="34" charset="0"/>
                <a:ea typeface="Times New Roman"/>
              </a:rPr>
              <a:t>umik učenca od </a:t>
            </a:r>
            <a:r>
              <a:rPr lang="sl-SI" sz="1400" dirty="0" smtClean="0">
                <a:latin typeface="Calibri" panose="020F0502020204030204" pitchFamily="34" charset="0"/>
                <a:ea typeface="Times New Roman"/>
              </a:rPr>
              <a:t>pouka – št. 15:</a:t>
            </a:r>
          </a:p>
          <a:p>
            <a:pPr lvl="0" algn="just">
              <a:buFont typeface="Times New Roman"/>
              <a:buChar char="-"/>
              <a:tabLst>
                <a:tab pos="914400" algn="l"/>
              </a:tabLst>
            </a:pPr>
            <a:r>
              <a:rPr lang="sl-SI" sz="1400" dirty="0">
                <a:latin typeface="Calibri" panose="020F0502020204030204" pitchFamily="34" charset="0"/>
                <a:ea typeface="Times New Roman"/>
              </a:rPr>
              <a:t>Učenec je poslan od pouka v spremstvu </a:t>
            </a:r>
            <a:r>
              <a:rPr lang="sl-SI" sz="1400" dirty="0" smtClean="0">
                <a:latin typeface="Calibri" panose="020F0502020204030204" pitchFamily="34" charset="0"/>
                <a:ea typeface="Times New Roman"/>
              </a:rPr>
              <a:t>sošolca/sošolke.</a:t>
            </a:r>
          </a:p>
          <a:p>
            <a:pPr lvl="0" algn="just">
              <a:buFont typeface="Times New Roman"/>
              <a:buChar char="-"/>
              <a:tabLst>
                <a:tab pos="914400" algn="l"/>
              </a:tabLst>
            </a:pPr>
            <a:r>
              <a:rPr lang="sl-SI" sz="1400" dirty="0">
                <a:latin typeface="Calibri" panose="020F0502020204030204" pitchFamily="34" charset="0"/>
                <a:ea typeface="Times New Roman"/>
              </a:rPr>
              <a:t>Ko učitelj pošlje učenca od pouka, mu določi </a:t>
            </a:r>
            <a:r>
              <a:rPr lang="sl-SI" sz="1400" dirty="0" smtClean="0">
                <a:latin typeface="Calibri" panose="020F0502020204030204" pitchFamily="34" charset="0"/>
                <a:ea typeface="Times New Roman"/>
              </a:rPr>
              <a:t>nalogo.</a:t>
            </a:r>
          </a:p>
          <a:p>
            <a:pPr lvl="0" algn="just">
              <a:buFont typeface="Times New Roman"/>
              <a:buChar char="-"/>
              <a:tabLst>
                <a:tab pos="914400" algn="l"/>
              </a:tabLst>
            </a:pPr>
            <a:r>
              <a:rPr lang="sl-SI" sz="1400" dirty="0">
                <a:latin typeface="Calibri" panose="020F0502020204030204" pitchFamily="34" charset="0"/>
                <a:ea typeface="Times New Roman"/>
              </a:rPr>
              <a:t>5 minut pred koncem ure se vrne k pouku in pokaže opravljeno nalogo </a:t>
            </a:r>
            <a:r>
              <a:rPr lang="sl-SI" sz="1400" dirty="0" smtClean="0">
                <a:latin typeface="Calibri" panose="020F0502020204030204" pitchFamily="34" charset="0"/>
                <a:ea typeface="Times New Roman"/>
              </a:rPr>
              <a:t>.</a:t>
            </a:r>
          </a:p>
          <a:p>
            <a:pPr lvl="0" algn="just">
              <a:buFont typeface="Times New Roman"/>
              <a:buChar char="-"/>
              <a:tabLst>
                <a:tab pos="914400" algn="l"/>
              </a:tabLst>
            </a:pPr>
            <a:r>
              <a:rPr lang="sl-SI" sz="1400" dirty="0">
                <a:latin typeface="Calibri" panose="020F0502020204030204" pitchFamily="34" charset="0"/>
                <a:ea typeface="Times New Roman"/>
              </a:rPr>
              <a:t>Neopravljena zadolžitev se beleži kot manjkajoča domača </a:t>
            </a:r>
            <a:r>
              <a:rPr lang="sl-SI" sz="1400" dirty="0" smtClean="0">
                <a:latin typeface="Calibri" panose="020F0502020204030204" pitchFamily="34" charset="0"/>
                <a:ea typeface="Times New Roman"/>
              </a:rPr>
              <a:t>naloga.</a:t>
            </a:r>
          </a:p>
          <a:p>
            <a:pPr lvl="0" algn="just">
              <a:buFont typeface="Times New Roman"/>
              <a:buChar char="-"/>
              <a:tabLst>
                <a:tab pos="914400" algn="l"/>
              </a:tabLst>
            </a:pPr>
            <a:r>
              <a:rPr lang="sl-SI" sz="1400" dirty="0">
                <a:latin typeface="Calibri" panose="020F0502020204030204" pitchFamily="34" charset="0"/>
                <a:ea typeface="Times New Roman"/>
              </a:rPr>
              <a:t>Po TREH ZAPOREDNIH odstranitvah učenca od istega predmeta, učitelj povabi starše na govorilno </a:t>
            </a:r>
            <a:r>
              <a:rPr lang="sl-SI" sz="1400" dirty="0" smtClean="0">
                <a:latin typeface="Calibri" panose="020F0502020204030204" pitchFamily="34" charset="0"/>
                <a:ea typeface="Times New Roman"/>
              </a:rPr>
              <a:t>uro.</a:t>
            </a:r>
          </a:p>
          <a:p>
            <a:pPr lvl="0" algn="just">
              <a:buFont typeface="Times New Roman"/>
              <a:buChar char="-"/>
              <a:tabLst>
                <a:tab pos="914400" algn="l"/>
              </a:tabLst>
            </a:pPr>
            <a:r>
              <a:rPr lang="sl-SI" sz="1400" dirty="0">
                <a:latin typeface="Calibri" panose="020F0502020204030204" pitchFamily="34" charset="0"/>
                <a:ea typeface="Times New Roman"/>
              </a:rPr>
              <a:t>Po PETIH vpisih v </a:t>
            </a:r>
            <a:r>
              <a:rPr lang="sl-SI" sz="1400" dirty="0" smtClean="0">
                <a:latin typeface="Calibri" panose="020F0502020204030204" pitchFamily="34" charset="0"/>
                <a:ea typeface="Times New Roman"/>
              </a:rPr>
              <a:t>Lo.Polis </a:t>
            </a:r>
            <a:r>
              <a:rPr lang="sl-SI" sz="1400" dirty="0">
                <a:latin typeface="Calibri" panose="020F0502020204030204" pitchFamily="34" charset="0"/>
                <a:ea typeface="Times New Roman"/>
              </a:rPr>
              <a:t>o občasnih odstranitvah učenca od pouka pri različnih predmetih, razrednik povabi starše na govorilno </a:t>
            </a:r>
            <a:r>
              <a:rPr lang="sl-SI" sz="1400" dirty="0" smtClean="0">
                <a:latin typeface="Calibri" panose="020F0502020204030204" pitchFamily="34" charset="0"/>
                <a:ea typeface="Times New Roman"/>
              </a:rPr>
              <a:t>uro</a:t>
            </a:r>
            <a:r>
              <a:rPr lang="sl-SI" sz="1400" b="1" dirty="0" smtClean="0">
                <a:latin typeface="Calibri" panose="020F0502020204030204" pitchFamily="34" charset="0"/>
                <a:ea typeface="Times New Roman"/>
              </a:rPr>
              <a:t>.</a:t>
            </a:r>
          </a:p>
        </p:txBody>
      </p:sp>
      <p:sp>
        <p:nvSpPr>
          <p:cNvPr id="6" name="Označba mesta številke diapozitiva 5"/>
          <p:cNvSpPr>
            <a:spLocks noGrp="1"/>
          </p:cNvSpPr>
          <p:nvPr>
            <p:ph type="sldNum" sz="quarter" idx="12"/>
          </p:nvPr>
        </p:nvSpPr>
        <p:spPr/>
        <p:txBody>
          <a:bodyPr/>
          <a:lstStyle/>
          <a:p>
            <a:fld id="{C1098D97-D47F-4185-AB0A-1FBD1691CD49}" type="slidenum">
              <a:rPr lang="sl-SI" smtClean="0"/>
              <a:pPr/>
              <a:t>37</a:t>
            </a:fld>
            <a:endParaRPr lang="sl-SI"/>
          </a:p>
        </p:txBody>
      </p:sp>
      <p:sp>
        <p:nvSpPr>
          <p:cNvPr id="4" name="Pravokotnik 3"/>
          <p:cNvSpPr/>
          <p:nvPr/>
        </p:nvSpPr>
        <p:spPr>
          <a:xfrm>
            <a:off x="933564" y="5485214"/>
            <a:ext cx="8007087" cy="738664"/>
          </a:xfrm>
          <a:prstGeom prst="rect">
            <a:avLst/>
          </a:prstGeom>
        </p:spPr>
        <p:txBody>
          <a:bodyPr wrap="square">
            <a:spAutoFit/>
          </a:bodyPr>
          <a:lstStyle/>
          <a:p>
            <a:pPr algn="just">
              <a:spcAft>
                <a:spcPts val="0"/>
              </a:spcAft>
            </a:pPr>
            <a:r>
              <a:rPr lang="sl-SI" sz="1200" dirty="0">
                <a:latin typeface="Calibri" panose="020F0502020204030204" pitchFamily="34" charset="0"/>
                <a:ea typeface="Times New Roman"/>
              </a:rPr>
              <a:t>V primeru, da zgoraj navedeni postopki niso uspešni, motečega učenca prevzamejo starši. Šola skupaj s starši in po potrebi z ustreznimi institucijami poišče druge, ustreznejše oblike dela z otrokom.</a:t>
            </a:r>
            <a:endParaRPr lang="sl-SI" sz="1200" dirty="0" smtClean="0">
              <a:effectLst/>
              <a:latin typeface="Calibri" panose="020F0502020204030204" pitchFamily="34" charset="0"/>
              <a:ea typeface="Times New Roman"/>
            </a:endParaRPr>
          </a:p>
          <a:p>
            <a:pPr algn="just">
              <a:spcAft>
                <a:spcPts val="0"/>
              </a:spcAft>
            </a:pPr>
            <a:r>
              <a:rPr lang="sl-SI" dirty="0">
                <a:latin typeface="Calibri" panose="020F0502020204030204" pitchFamily="34" charset="0"/>
                <a:ea typeface="Times New Roman"/>
              </a:rPr>
              <a:t> </a:t>
            </a:r>
            <a:endParaRPr lang="sl-SI" sz="1600" dirty="0">
              <a:effectLst/>
              <a:latin typeface="Calibri" panose="020F0502020204030204" pitchFamily="34" charset="0"/>
              <a:ea typeface="Times New Roman"/>
            </a:endParaRPr>
          </a:p>
        </p:txBody>
      </p:sp>
    </p:spTree>
    <p:extLst>
      <p:ext uri="{BB962C8B-B14F-4D97-AF65-F5344CB8AC3E}">
        <p14:creationId xmlns:p14="http://schemas.microsoft.com/office/powerpoint/2010/main" val="23279571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395536" y="116632"/>
            <a:ext cx="7886700" cy="4680520"/>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endParaRPr lang="sl-SI" sz="1400" b="1" dirty="0" smtClean="0">
              <a:solidFill>
                <a:srgbClr val="002060"/>
              </a:solidFill>
              <a:latin typeface="Calibri" panose="020F0502020204030204" pitchFamily="34" charset="0"/>
            </a:endParaRPr>
          </a:p>
          <a:p>
            <a:pPr algn="ctr"/>
            <a:r>
              <a:rPr lang="sl-SI" sz="1400" b="1" dirty="0" smtClean="0">
                <a:solidFill>
                  <a:srgbClr val="002060"/>
                </a:solidFill>
                <a:latin typeface="Calibri" panose="020F0502020204030204" pitchFamily="34" charset="0"/>
              </a:rPr>
              <a:t>ČE TE STISKA STISKA …</a:t>
            </a:r>
          </a:p>
          <a:p>
            <a:pPr algn="ctr"/>
            <a:endParaRPr lang="sl-SI" sz="1400" dirty="0">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1897649246"/>
              </p:ext>
            </p:extLst>
          </p:nvPr>
        </p:nvGraphicFramePr>
        <p:xfrm>
          <a:off x="971633" y="764704"/>
          <a:ext cx="7526661" cy="5405120"/>
        </p:xfrm>
        <a:graphic>
          <a:graphicData uri="http://schemas.openxmlformats.org/drawingml/2006/table">
            <a:tbl>
              <a:tblPr firstRow="1" bandRow="1">
                <a:tableStyleId>{00A15C55-8517-42AA-B614-E9B94910E393}</a:tableStyleId>
              </a:tblPr>
              <a:tblGrid>
                <a:gridCol w="2508887"/>
                <a:gridCol w="2508887"/>
                <a:gridCol w="2508887"/>
              </a:tblGrid>
              <a:tr h="370840">
                <a:tc>
                  <a:txBody>
                    <a:bodyPr/>
                    <a:lstStyle/>
                    <a:p>
                      <a:pPr algn="ctr"/>
                      <a:r>
                        <a:rPr lang="sl-SI" sz="1200" dirty="0" smtClean="0">
                          <a:latin typeface="Calibri" panose="020F0502020204030204" pitchFamily="34" charset="0"/>
                        </a:rPr>
                        <a:t>ČE …</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NA KOGA SE OBRNITI …</a:t>
                      </a: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ZAKAJ</a:t>
                      </a:r>
                      <a:r>
                        <a:rPr lang="sl-SI" sz="1200" baseline="0" dirty="0" smtClean="0">
                          <a:latin typeface="Calibri" panose="020F0502020204030204" pitchFamily="34" charset="0"/>
                        </a:rPr>
                        <a:t> SE TO SPLAČA ???</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sem pozabil domačo nalogo, plakat, zvezek, pripomočke …</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učitelju ob</a:t>
                      </a:r>
                      <a:r>
                        <a:rPr lang="sl-SI" sz="1200" baseline="0" dirty="0" smtClean="0">
                          <a:latin typeface="Calibri" panose="020F0502020204030204" pitchFamily="34" charset="0"/>
                        </a:rPr>
                        <a:t> začetku ure</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pokažeš, da si iskren in odgovoren</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bi rad nujno telefoniral domov</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učitelju, prosi v tajništvu</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gotovo boš lahko telefoniral domov</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ti je slabo, te kaj boli</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učitelju v razredu</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šolsko delo zahteva zdravega  </a:t>
                      </a:r>
                    </a:p>
                    <a:p>
                      <a:r>
                        <a:rPr lang="sl-SI" sz="1200" dirty="0" smtClean="0">
                          <a:latin typeface="Calibri" panose="020F0502020204030204" pitchFamily="34" charset="0"/>
                        </a:rPr>
                        <a:t>  učenca</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a:t>
                      </a:r>
                      <a:r>
                        <a:rPr lang="sl-SI" sz="1200" baseline="0" dirty="0" smtClean="0">
                          <a:latin typeface="Calibri" panose="020F0502020204030204" pitchFamily="34" charset="0"/>
                        </a:rPr>
                        <a:t> si izgubil ključe, športno opremo …</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učitelju, ki je v bližini,    </a:t>
                      </a:r>
                    </a:p>
                    <a:p>
                      <a:r>
                        <a:rPr lang="sl-SI" sz="1200" dirty="0" smtClean="0">
                          <a:latin typeface="Calibri" panose="020F0502020204030204" pitchFamily="34" charset="0"/>
                        </a:rPr>
                        <a:t>  povprašaj </a:t>
                      </a:r>
                      <a:r>
                        <a:rPr lang="sl-SI" sz="1200" baseline="0" dirty="0" smtClean="0">
                          <a:latin typeface="Calibri" panose="020F0502020204030204" pitchFamily="34" charset="0"/>
                        </a:rPr>
                        <a:t>v tajništvu šole</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če ne poveš, ne bo nihče</a:t>
                      </a:r>
                      <a:r>
                        <a:rPr lang="sl-SI" sz="1200" baseline="0" dirty="0" smtClean="0">
                          <a:latin typeface="Calibri" panose="020F0502020204030204" pitchFamily="34" charset="0"/>
                        </a:rPr>
                        <a:t> vedel, niti  ti pomagal oz. svetoval, kje poiskati izgubljene stvari</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te je strah pred pisnim ali ustnim </a:t>
                      </a:r>
                    </a:p>
                    <a:p>
                      <a:r>
                        <a:rPr lang="sl-SI" sz="1200" dirty="0" smtClean="0">
                          <a:latin typeface="Calibri" panose="020F0502020204030204" pitchFamily="34" charset="0"/>
                        </a:rPr>
                        <a:t>    ocenjevanjem,</a:t>
                      </a:r>
                    </a:p>
                    <a:p>
                      <a:r>
                        <a:rPr lang="sl-SI" sz="1200" dirty="0" smtClean="0">
                          <a:latin typeface="Calibri" panose="020F0502020204030204" pitchFamily="34" charset="0"/>
                        </a:rPr>
                        <a:t>… te je strah določenega predmeta</a:t>
                      </a:r>
                      <a:endParaRPr lang="sl-SI" sz="1200" dirty="0">
                        <a:latin typeface="Calibri" panose="020F0502020204030204" pitchFamily="34" charset="0"/>
                      </a:endParaRPr>
                    </a:p>
                  </a:txBody>
                  <a:tcPr/>
                </a:tc>
                <a:tc>
                  <a:txBody>
                    <a:bodyPr/>
                    <a:lstStyle/>
                    <a:p>
                      <a:pPr marL="0" indent="0">
                        <a:buFontTx/>
                        <a:buNone/>
                      </a:pPr>
                      <a:r>
                        <a:rPr lang="sl-SI" sz="1200" dirty="0" smtClean="0">
                          <a:latin typeface="Calibri" panose="020F0502020204030204" pitchFamily="34" charset="0"/>
                        </a:rPr>
                        <a:t>- povej razredniku,</a:t>
                      </a:r>
                      <a:r>
                        <a:rPr lang="sl-SI" sz="1200" baseline="0" dirty="0" smtClean="0">
                          <a:latin typeface="Calibri" panose="020F0502020204030204" pitchFamily="34" charset="0"/>
                        </a:rPr>
                        <a:t> učitelju pri tem </a:t>
                      </a:r>
                    </a:p>
                    <a:p>
                      <a:pPr marL="0" indent="0">
                        <a:buFontTx/>
                        <a:buNone/>
                      </a:pPr>
                      <a:r>
                        <a:rPr lang="sl-SI" sz="1200" baseline="0" dirty="0" smtClean="0">
                          <a:latin typeface="Calibri" panose="020F0502020204030204" pitchFamily="34" charset="0"/>
                        </a:rPr>
                        <a:t>  predmetu, svetovalni službi</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pogovor in načrt za</a:t>
                      </a:r>
                      <a:r>
                        <a:rPr lang="sl-SI" sz="1200" baseline="0" dirty="0" smtClean="0">
                          <a:latin typeface="Calibri" panose="020F0502020204030204" pitchFamily="34" charset="0"/>
                        </a:rPr>
                        <a:t> nadaljnje delo je  </a:t>
                      </a:r>
                    </a:p>
                    <a:p>
                      <a:r>
                        <a:rPr lang="sl-SI" sz="1200" baseline="0" dirty="0" smtClean="0">
                          <a:latin typeface="Calibri" panose="020F0502020204030204" pitchFamily="34" charset="0"/>
                        </a:rPr>
                        <a:t>  boljše kot vse oblike umika,</a:t>
                      </a:r>
                    </a:p>
                    <a:p>
                      <a:r>
                        <a:rPr lang="sl-SI" sz="1200" baseline="0" dirty="0" smtClean="0">
                          <a:latin typeface="Calibri" panose="020F0502020204030204" pitchFamily="34" charset="0"/>
                        </a:rPr>
                        <a:t>  o strahu je treba govoriti</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te je strah povedati staršem o   </a:t>
                      </a:r>
                    </a:p>
                    <a:p>
                      <a:r>
                        <a:rPr lang="sl-SI" sz="1200" dirty="0" smtClean="0">
                          <a:latin typeface="Calibri" panose="020F0502020204030204" pitchFamily="34" charset="0"/>
                        </a:rPr>
                        <a:t>    neuspehu,</a:t>
                      </a:r>
                      <a:r>
                        <a:rPr lang="sl-SI" sz="1200" baseline="0" dirty="0" smtClean="0">
                          <a:latin typeface="Calibri" panose="020F0502020204030204" pitchFamily="34" charset="0"/>
                        </a:rPr>
                        <a:t> o prejeti kazni …</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razredniku,</a:t>
                      </a:r>
                      <a:r>
                        <a:rPr lang="sl-SI" sz="1200" baseline="0" dirty="0" smtClean="0">
                          <a:latin typeface="Calibri" panose="020F0502020204030204" pitchFamily="34" charset="0"/>
                        </a:rPr>
                        <a:t> učitelju ali  </a:t>
                      </a:r>
                    </a:p>
                    <a:p>
                      <a:r>
                        <a:rPr lang="sl-SI" sz="1200" baseline="0" dirty="0" smtClean="0">
                          <a:latin typeface="Calibri" panose="020F0502020204030204" pitchFamily="34" charset="0"/>
                        </a:rPr>
                        <a:t>  svetovalni službi</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ob podpori boš zmogel, teža </a:t>
                      </a:r>
                    </a:p>
                    <a:p>
                      <a:pPr marL="0" indent="0">
                        <a:buFontTx/>
                        <a:buNone/>
                      </a:pPr>
                      <a:r>
                        <a:rPr lang="sl-SI" sz="1200" dirty="0" smtClean="0">
                          <a:latin typeface="Calibri" panose="020F0502020204030204" pitchFamily="34" charset="0"/>
                        </a:rPr>
                        <a:t>   prikrivanja bo manjša</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ne najdeš knjige, ki bi jo moral  </a:t>
                      </a:r>
                    </a:p>
                    <a:p>
                      <a:r>
                        <a:rPr lang="sl-SI" sz="1200" dirty="0" smtClean="0">
                          <a:latin typeface="Calibri" panose="020F0502020204030204" pitchFamily="34" charset="0"/>
                        </a:rPr>
                        <a:t>    vrniti v knjižnico</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knjižničarki</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pokažeš,</a:t>
                      </a:r>
                      <a:r>
                        <a:rPr lang="sl-SI" sz="1200" baseline="0" dirty="0" smtClean="0">
                          <a:latin typeface="Calibri" panose="020F0502020204030204" pitchFamily="34" charset="0"/>
                        </a:rPr>
                        <a:t> da si odgovoren, skupaj bosta poiskala najprimernejšo rešitev</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so te označili kot krivca za stvar, ki </a:t>
                      </a:r>
                    </a:p>
                    <a:p>
                      <a:r>
                        <a:rPr lang="sl-SI" sz="1200" dirty="0" smtClean="0">
                          <a:latin typeface="Calibri" panose="020F0502020204030204" pitchFamily="34" charset="0"/>
                        </a:rPr>
                        <a:t>    je nisi storil</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razredniku</a:t>
                      </a:r>
                      <a:r>
                        <a:rPr lang="sl-SI" sz="1200" baseline="0" dirty="0" smtClean="0">
                          <a:latin typeface="Calibri" panose="020F0502020204030204" pitchFamily="34" charset="0"/>
                        </a:rPr>
                        <a:t> ali svetovalni službi</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prav je da se ceniš in ne prevzemaš tujih bremen</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ti kdo grozi</a:t>
                      </a:r>
                      <a:r>
                        <a:rPr lang="sl-SI" sz="1200" baseline="0" dirty="0" smtClean="0">
                          <a:latin typeface="Calibri" panose="020F0502020204030204" pitchFamily="34" charset="0"/>
                        </a:rPr>
                        <a:t> ali te napada v šoli ali </a:t>
                      </a:r>
                    </a:p>
                    <a:p>
                      <a:r>
                        <a:rPr lang="sl-SI" sz="1200" baseline="0" dirty="0" smtClean="0">
                          <a:latin typeface="Calibri" panose="020F0502020204030204" pitchFamily="34" charset="0"/>
                        </a:rPr>
                        <a:t>    na poti v šolo in iz šole </a:t>
                      </a:r>
                      <a:endParaRPr lang="sl-SI" sz="1200" dirty="0">
                        <a:latin typeface="Calibri" panose="020F0502020204030204" pitchFamily="34" charset="0"/>
                      </a:endParaRPr>
                    </a:p>
                  </a:txBody>
                  <a:tcPr/>
                </a:tc>
                <a:tc>
                  <a:txBody>
                    <a:bodyPr/>
                    <a:lstStyle/>
                    <a:p>
                      <a:r>
                        <a:rPr lang="sl-SI" sz="1200" dirty="0" smtClean="0">
                          <a:latin typeface="Calibri" panose="020F0502020204030204" pitchFamily="34" charset="0"/>
                        </a:rPr>
                        <a:t>- povej razredniku ali svetovalni službi</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imaš pravico biti varen, agresivno </a:t>
                      </a:r>
                    </a:p>
                    <a:p>
                      <a:pPr marL="0" indent="0">
                        <a:buFontTx/>
                        <a:buNone/>
                      </a:pPr>
                      <a:r>
                        <a:rPr lang="sl-SI" sz="1200" dirty="0" smtClean="0">
                          <a:latin typeface="Calibri" panose="020F0502020204030204" pitchFamily="34" charset="0"/>
                        </a:rPr>
                        <a:t>  osebo je treba ustaviti</a:t>
                      </a:r>
                      <a:endParaRPr lang="sl-SI" sz="1200" dirty="0">
                        <a:latin typeface="Calibri" panose="020F0502020204030204" pitchFamily="34" charset="0"/>
                      </a:endParaRPr>
                    </a:p>
                  </a:txBody>
                  <a:tcPr/>
                </a:tc>
              </a:tr>
              <a:tr h="370840">
                <a:tc>
                  <a:txBody>
                    <a:bodyPr/>
                    <a:lstStyle/>
                    <a:p>
                      <a:r>
                        <a:rPr lang="sl-SI" sz="1200" dirty="0" smtClean="0">
                          <a:latin typeface="Calibri" panose="020F0502020204030204" pitchFamily="34" charset="0"/>
                        </a:rPr>
                        <a:t>… si prišel v spor s sošolci,</a:t>
                      </a:r>
                      <a:r>
                        <a:rPr lang="sl-SI" sz="1200" baseline="0" dirty="0" smtClean="0">
                          <a:latin typeface="Calibri" panose="020F0502020204030204" pitchFamily="34" charset="0"/>
                        </a:rPr>
                        <a:t> prijatelji in </a:t>
                      </a:r>
                    </a:p>
                    <a:p>
                      <a:r>
                        <a:rPr lang="sl-SI" sz="1200" baseline="0" dirty="0" smtClean="0">
                          <a:latin typeface="Calibri" panose="020F0502020204030204" pitchFamily="34" charset="0"/>
                        </a:rPr>
                        <a:t>    te to teži</a:t>
                      </a:r>
                      <a:endParaRPr lang="sl-SI" sz="1200" dirty="0">
                        <a:latin typeface="Calibri" panose="020F0502020204030204" pitchFamily="34" charset="0"/>
                      </a:endParaRPr>
                    </a:p>
                  </a:txBody>
                  <a:tcPr/>
                </a:tc>
                <a:tc>
                  <a:txBody>
                    <a:bodyPr/>
                    <a:lstStyle/>
                    <a:p>
                      <a:pPr marL="87313" indent="-87313">
                        <a:buFontTx/>
                        <a:buChar char="-"/>
                      </a:pPr>
                      <a:r>
                        <a:rPr lang="sl-SI" sz="1200" dirty="0" smtClean="0">
                          <a:latin typeface="Calibri" panose="020F0502020204030204" pitchFamily="34" charset="0"/>
                        </a:rPr>
                        <a:t>povej učitelju, svetovalni službi, </a:t>
                      </a:r>
                    </a:p>
                    <a:p>
                      <a:pPr marL="0" indent="0">
                        <a:buFontTx/>
                        <a:buNone/>
                      </a:pPr>
                      <a:r>
                        <a:rPr lang="sl-SI" sz="1200" dirty="0" smtClean="0">
                          <a:latin typeface="Calibri" panose="020F0502020204030204" pitchFamily="34" charset="0"/>
                        </a:rPr>
                        <a:t>  mediatorki</a:t>
                      </a:r>
                      <a:r>
                        <a:rPr lang="sl-SI" sz="1200" baseline="0" dirty="0" smtClean="0">
                          <a:latin typeface="Calibri" panose="020F0502020204030204" pitchFamily="34" charset="0"/>
                        </a:rPr>
                        <a:t>  – ga. Mariji Škrlj</a:t>
                      </a:r>
                      <a:endParaRPr lang="sl-SI" sz="1200" dirty="0">
                        <a:latin typeface="Calibri" panose="020F0502020204030204" pitchFamily="34" charset="0"/>
                      </a:endParaRPr>
                    </a:p>
                  </a:txBody>
                  <a:tcPr/>
                </a:tc>
                <a:tc>
                  <a:txBody>
                    <a:bodyPr/>
                    <a:lstStyle/>
                    <a:p>
                      <a:pPr marL="88900" indent="-88900">
                        <a:buFontTx/>
                        <a:buChar char="-"/>
                      </a:pPr>
                      <a:r>
                        <a:rPr lang="sl-SI" sz="1200" dirty="0" smtClean="0">
                          <a:latin typeface="Calibri" panose="020F0502020204030204" pitchFamily="34" charset="0"/>
                        </a:rPr>
                        <a:t>ob podpori boš s sošolcem</a:t>
                      </a:r>
                      <a:r>
                        <a:rPr lang="sl-SI" sz="1200" baseline="0" dirty="0" smtClean="0">
                          <a:latin typeface="Calibri" panose="020F0502020204030204" pitchFamily="34" charset="0"/>
                        </a:rPr>
                        <a:t> rešil </a:t>
                      </a:r>
                    </a:p>
                    <a:p>
                      <a:pPr marL="0" indent="0">
                        <a:buFontTx/>
                        <a:buNone/>
                      </a:pPr>
                      <a:r>
                        <a:rPr lang="sl-SI" sz="1200" baseline="0" dirty="0" smtClean="0">
                          <a:latin typeface="Calibri" panose="020F0502020204030204" pitchFamily="34" charset="0"/>
                        </a:rPr>
                        <a:t>  spor tako, da bosta oba zadovoljna</a:t>
                      </a:r>
                      <a:endParaRPr lang="sl-SI" sz="1200" dirty="0">
                        <a:latin typeface="Calibri" panose="020F0502020204030204" pitchFamily="34" charset="0"/>
                      </a:endParaRPr>
                    </a:p>
                  </a:txBody>
                  <a:tcPr/>
                </a:tc>
              </a:tr>
            </a:tbl>
          </a:graphicData>
        </a:graphic>
      </p:graphicFrame>
      <p:sp>
        <p:nvSpPr>
          <p:cNvPr id="4" name="Označba mesta številke diapozitiva 3"/>
          <p:cNvSpPr>
            <a:spLocks noGrp="1"/>
          </p:cNvSpPr>
          <p:nvPr>
            <p:ph type="sldNum" sz="quarter" idx="12"/>
          </p:nvPr>
        </p:nvSpPr>
        <p:spPr/>
        <p:txBody>
          <a:bodyPr/>
          <a:lstStyle/>
          <a:p>
            <a:fld id="{C1098D97-D47F-4185-AB0A-1FBD1691CD49}" type="slidenum">
              <a:rPr lang="sl-SI" smtClean="0"/>
              <a:pPr/>
              <a:t>38</a:t>
            </a:fld>
            <a:endParaRPr lang="sl-SI"/>
          </a:p>
        </p:txBody>
      </p:sp>
    </p:spTree>
    <p:extLst>
      <p:ext uri="{BB962C8B-B14F-4D97-AF65-F5344CB8AC3E}">
        <p14:creationId xmlns:p14="http://schemas.microsoft.com/office/powerpoint/2010/main" val="18113257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1"/>
          <p:cNvSpPr txBox="1">
            <a:spLocks/>
          </p:cNvSpPr>
          <p:nvPr/>
        </p:nvSpPr>
        <p:spPr>
          <a:xfrm>
            <a:off x="467544" y="404664"/>
            <a:ext cx="7886700" cy="4824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400" b="1" dirty="0" smtClean="0">
              <a:solidFill>
                <a:srgbClr val="002060"/>
              </a:solidFill>
              <a:latin typeface="Calibri" panose="020F0502020204030204" pitchFamily="34" charset="0"/>
            </a:endParaRPr>
          </a:p>
          <a:p>
            <a:pPr algn="ctr"/>
            <a:r>
              <a:rPr lang="sl-SI" sz="1400" b="1" dirty="0" smtClean="0">
                <a:solidFill>
                  <a:srgbClr val="002060"/>
                </a:solidFill>
                <a:latin typeface="Calibri" panose="020F0502020204030204" pitchFamily="34" charset="0"/>
              </a:rPr>
              <a:t>ŠOLSKI KOLEDAR 2017 /2018</a:t>
            </a:r>
          </a:p>
          <a:p>
            <a:pPr algn="ctr"/>
            <a:endParaRPr lang="sl-SI" sz="1400" dirty="0">
              <a:latin typeface="Calibri" panose="020F0502020204030204" pitchFamily="34" charset="0"/>
            </a:endParaRPr>
          </a:p>
          <a:p>
            <a:pPr algn="ctr"/>
            <a:endParaRPr lang="sl-SI" sz="1400" b="1" dirty="0" smtClean="0">
              <a:solidFill>
                <a:srgbClr val="002060"/>
              </a:solidFill>
              <a:latin typeface="Calibri" panose="020F0502020204030204" pitchFamily="34" charset="0"/>
            </a:endParaRPr>
          </a:p>
          <a:p>
            <a:pPr algn="just"/>
            <a:endParaRPr lang="sl-SI" sz="1200" b="1" dirty="0" smtClean="0">
              <a:solidFill>
                <a:srgbClr val="002060"/>
              </a:solidFill>
              <a:latin typeface="Calibri" panose="020F0502020204030204" pitchFamily="34" charset="0"/>
            </a:endParaRPr>
          </a:p>
          <a:p>
            <a:pPr algn="just"/>
            <a:endParaRPr lang="sl-SI" sz="1300" dirty="0" smtClean="0">
              <a:latin typeface="Calibri" panose="020F0502020204030204" pitchFamily="34" charset="0"/>
            </a:endParaRPr>
          </a:p>
        </p:txBody>
      </p:sp>
      <p:sp>
        <p:nvSpPr>
          <p:cNvPr id="3" name="Pravokotnik 2"/>
          <p:cNvSpPr/>
          <p:nvPr/>
        </p:nvSpPr>
        <p:spPr>
          <a:xfrm>
            <a:off x="1691680" y="1124744"/>
            <a:ext cx="5976664" cy="4832092"/>
          </a:xfrm>
          <a:prstGeom prst="rect">
            <a:avLst/>
          </a:prstGeom>
        </p:spPr>
        <p:txBody>
          <a:bodyPr wrap="square">
            <a:spAutoFit/>
          </a:bodyPr>
          <a:lstStyle/>
          <a:p>
            <a:pPr marL="285750" indent="-285750" algn="just">
              <a:buFont typeface="Wingdings" panose="05000000000000000000" pitchFamily="2" charset="2"/>
              <a:buChar char="Ø"/>
            </a:pPr>
            <a:r>
              <a:rPr lang="sl-SI" sz="1400" b="1" dirty="0">
                <a:solidFill>
                  <a:srgbClr val="0070C0"/>
                </a:solidFill>
                <a:latin typeface="Calibri" panose="020F0502020204030204" pitchFamily="34" charset="0"/>
              </a:rPr>
              <a:t>JESENSKE POČITNICE:    </a:t>
            </a:r>
            <a:r>
              <a:rPr lang="sl-SI" sz="1400" b="1" dirty="0" smtClean="0">
                <a:solidFill>
                  <a:srgbClr val="0070C0"/>
                </a:solidFill>
                <a:latin typeface="Calibri" panose="020F0502020204030204" pitchFamily="34" charset="0"/>
              </a:rPr>
              <a:t>30. 10</a:t>
            </a:r>
            <a:r>
              <a:rPr lang="sl-SI" sz="1400" b="1" dirty="0">
                <a:solidFill>
                  <a:srgbClr val="0070C0"/>
                </a:solidFill>
                <a:latin typeface="Calibri" panose="020F0502020204030204" pitchFamily="34" charset="0"/>
              </a:rPr>
              <a:t>. – </a:t>
            </a:r>
            <a:r>
              <a:rPr lang="sl-SI" sz="1400" b="1" dirty="0" smtClean="0">
                <a:solidFill>
                  <a:srgbClr val="0070C0"/>
                </a:solidFill>
                <a:latin typeface="Calibri" panose="020F0502020204030204" pitchFamily="34" charset="0"/>
              </a:rPr>
              <a:t>3. 11. 2017</a:t>
            </a:r>
          </a:p>
          <a:p>
            <a:pPr algn="just"/>
            <a:endParaRPr lang="sl-SI" sz="1400" b="1" dirty="0">
              <a:solidFill>
                <a:schemeClr val="accent4">
                  <a:lumMod val="50000"/>
                </a:schemeClr>
              </a:solidFill>
              <a:latin typeface="Calibri" panose="020F0502020204030204" pitchFamily="34" charset="0"/>
            </a:endParaRPr>
          </a:p>
          <a:p>
            <a:pPr algn="just"/>
            <a:r>
              <a:rPr lang="sl-SI" sz="1400" b="1" dirty="0" smtClean="0">
                <a:solidFill>
                  <a:srgbClr val="FF0000"/>
                </a:solidFill>
                <a:latin typeface="Calibri" panose="020F0502020204030204" pitchFamily="34" charset="0"/>
              </a:rPr>
              <a:t>DELOVNA SOBOTA: 2.12. 2017 – </a:t>
            </a:r>
            <a:r>
              <a:rPr lang="sl-SI" sz="1400" b="1" dirty="0" smtClean="0">
                <a:latin typeface="Calibri" panose="020F0502020204030204" pitchFamily="34" charset="0"/>
              </a:rPr>
              <a:t>namesto 9. 2. 2018</a:t>
            </a:r>
          </a:p>
          <a:p>
            <a:pPr algn="just"/>
            <a:r>
              <a:rPr lang="sl-SI" sz="1400" b="1" dirty="0" smtClean="0">
                <a:latin typeface="Calibri" panose="020F0502020204030204" pitchFamily="34" charset="0"/>
              </a:rPr>
              <a:t>- Miklavžev sejem</a:t>
            </a:r>
          </a:p>
          <a:p>
            <a:pPr algn="just"/>
            <a:endParaRPr lang="sl-SI" sz="1400" b="1" dirty="0" smtClean="0">
              <a:solidFill>
                <a:schemeClr val="tx2">
                  <a:lumMod val="50000"/>
                </a:schemeClr>
              </a:solidFill>
              <a:latin typeface="Calibri" panose="020F0502020204030204" pitchFamily="34" charset="0"/>
            </a:endParaRPr>
          </a:p>
          <a:p>
            <a:pPr marL="285750" indent="-285750" algn="just">
              <a:buFont typeface="Wingdings" panose="05000000000000000000" pitchFamily="2" charset="2"/>
              <a:buChar char="Ø"/>
            </a:pPr>
            <a:r>
              <a:rPr lang="sl-SI" sz="1400" b="1" dirty="0" smtClean="0">
                <a:solidFill>
                  <a:srgbClr val="0070C0"/>
                </a:solidFill>
                <a:latin typeface="Calibri" panose="020F0502020204030204" pitchFamily="34" charset="0"/>
              </a:rPr>
              <a:t>NOVOLETNE POČITNICE: 25. 12. – 2. 1. 2018</a:t>
            </a:r>
          </a:p>
          <a:p>
            <a:pPr algn="just"/>
            <a:endParaRPr lang="sl-SI" sz="1400" b="1" dirty="0" smtClean="0">
              <a:solidFill>
                <a:srgbClr val="0070C0"/>
              </a:solidFill>
              <a:latin typeface="Calibri" panose="020F0502020204030204" pitchFamily="34" charset="0"/>
            </a:endParaRPr>
          </a:p>
          <a:p>
            <a:pPr algn="just"/>
            <a:r>
              <a:rPr lang="sl-SI" sz="1400" b="1" u="sng" dirty="0" smtClean="0">
                <a:solidFill>
                  <a:srgbClr val="002060"/>
                </a:solidFill>
                <a:latin typeface="Calibri" panose="020F0502020204030204" pitchFamily="34" charset="0"/>
              </a:rPr>
              <a:t>ZAKLJUČEK </a:t>
            </a:r>
            <a:r>
              <a:rPr lang="sl-SI" sz="1400" b="1" u="sng" dirty="0">
                <a:solidFill>
                  <a:srgbClr val="002060"/>
                </a:solidFill>
                <a:latin typeface="Calibri" panose="020F0502020204030204" pitchFamily="34" charset="0"/>
              </a:rPr>
              <a:t>1. OCENJEVALNEGA OBDOBJA: </a:t>
            </a:r>
            <a:r>
              <a:rPr lang="sl-SI" sz="1400" b="1" u="sng" dirty="0" smtClean="0">
                <a:solidFill>
                  <a:srgbClr val="002060"/>
                </a:solidFill>
                <a:latin typeface="Calibri" panose="020F0502020204030204" pitchFamily="34" charset="0"/>
              </a:rPr>
              <a:t>31. </a:t>
            </a:r>
            <a:r>
              <a:rPr lang="sl-SI" sz="1400" b="1" u="sng" dirty="0">
                <a:solidFill>
                  <a:srgbClr val="002060"/>
                </a:solidFill>
                <a:latin typeface="Calibri" panose="020F0502020204030204" pitchFamily="34" charset="0"/>
              </a:rPr>
              <a:t>1. </a:t>
            </a:r>
            <a:r>
              <a:rPr lang="sl-SI" sz="1400" b="1" u="sng" dirty="0" smtClean="0">
                <a:solidFill>
                  <a:srgbClr val="002060"/>
                </a:solidFill>
                <a:latin typeface="Calibri" panose="020F0502020204030204" pitchFamily="34" charset="0"/>
              </a:rPr>
              <a:t>2018</a:t>
            </a:r>
          </a:p>
          <a:p>
            <a:pPr algn="just"/>
            <a:endParaRPr lang="sl-SI" sz="1400" b="1" u="sng" dirty="0">
              <a:solidFill>
                <a:srgbClr val="002060"/>
              </a:solidFill>
              <a:latin typeface="Calibri" panose="020F0502020204030204" pitchFamily="34" charset="0"/>
            </a:endParaRPr>
          </a:p>
          <a:p>
            <a:pPr algn="just"/>
            <a:r>
              <a:rPr lang="sl-SI" sz="1400" b="1" dirty="0" smtClean="0">
                <a:latin typeface="Calibri" panose="020F0502020204030204" pitchFamily="34" charset="0"/>
              </a:rPr>
              <a:t>INFORMATIVNA DNEVA ZA VPIS V SREDNJE ŠOLE:   </a:t>
            </a:r>
            <a:r>
              <a:rPr lang="sl-SI" sz="1400" b="1" dirty="0">
                <a:latin typeface="Calibri" panose="020F0502020204030204" pitchFamily="34" charset="0"/>
              </a:rPr>
              <a:t>9</a:t>
            </a:r>
            <a:r>
              <a:rPr lang="sl-SI" sz="1400" b="1" dirty="0" smtClean="0">
                <a:latin typeface="Calibri" panose="020F0502020204030204" pitchFamily="34" charset="0"/>
              </a:rPr>
              <a:t>. 2. in  10. 2. 2018   </a:t>
            </a:r>
          </a:p>
          <a:p>
            <a:pPr algn="just"/>
            <a:endParaRPr lang="sl-SI" sz="1400" b="1" u="sng" dirty="0">
              <a:latin typeface="Calibri" panose="020F0502020204030204" pitchFamily="34" charset="0"/>
            </a:endParaRPr>
          </a:p>
          <a:p>
            <a:pPr marL="285750" indent="-285750" algn="just">
              <a:buFont typeface="Wingdings" panose="05000000000000000000" pitchFamily="2" charset="2"/>
              <a:buChar char="Ø"/>
            </a:pPr>
            <a:r>
              <a:rPr lang="sl-SI" sz="1400" b="1" dirty="0">
                <a:solidFill>
                  <a:srgbClr val="0070C0"/>
                </a:solidFill>
                <a:latin typeface="Calibri" panose="020F0502020204030204" pitchFamily="34" charset="0"/>
              </a:rPr>
              <a:t>ZIMSKE </a:t>
            </a:r>
            <a:r>
              <a:rPr lang="sl-SI" sz="1400" b="1" dirty="0" smtClean="0">
                <a:solidFill>
                  <a:srgbClr val="0070C0"/>
                </a:solidFill>
                <a:latin typeface="Calibri" panose="020F0502020204030204" pitchFamily="34" charset="0"/>
              </a:rPr>
              <a:t>POČITNICE:            19.  </a:t>
            </a:r>
            <a:r>
              <a:rPr lang="sl-SI" sz="1400" b="1" dirty="0">
                <a:solidFill>
                  <a:srgbClr val="0070C0"/>
                </a:solidFill>
                <a:latin typeface="Calibri" panose="020F0502020204030204" pitchFamily="34" charset="0"/>
              </a:rPr>
              <a:t>2 . – </a:t>
            </a:r>
            <a:r>
              <a:rPr lang="sl-SI" sz="1400" b="1" dirty="0" smtClean="0">
                <a:solidFill>
                  <a:srgbClr val="0070C0"/>
                </a:solidFill>
                <a:latin typeface="Calibri" panose="020F0502020204030204" pitchFamily="34" charset="0"/>
              </a:rPr>
              <a:t>23. 2. 2018</a:t>
            </a:r>
          </a:p>
          <a:p>
            <a:pPr algn="just"/>
            <a:endParaRPr lang="sl-SI" sz="1400" b="1" dirty="0">
              <a:solidFill>
                <a:srgbClr val="0070C0"/>
              </a:solidFill>
              <a:latin typeface="Calibri" panose="020F0502020204030204" pitchFamily="34" charset="0"/>
            </a:endParaRPr>
          </a:p>
          <a:p>
            <a:pPr algn="just"/>
            <a:r>
              <a:rPr lang="sl-SI" sz="1400" b="1" dirty="0" smtClean="0">
                <a:solidFill>
                  <a:srgbClr val="FF0000"/>
                </a:solidFill>
                <a:latin typeface="Calibri" panose="020F0502020204030204" pitchFamily="34" charset="0"/>
              </a:rPr>
              <a:t>DELOVNA SOBOTA </a:t>
            </a:r>
            <a:r>
              <a:rPr lang="sl-SI" sz="1400" b="1" dirty="0" smtClean="0">
                <a:latin typeface="Calibri" panose="020F0502020204030204" pitchFamily="34" charset="0"/>
              </a:rPr>
              <a:t>v skladu s pravilnikom o šol. </a:t>
            </a:r>
            <a:r>
              <a:rPr lang="sl-SI" sz="1400" b="1" dirty="0">
                <a:latin typeface="Calibri" panose="020F0502020204030204" pitchFamily="34" charset="0"/>
              </a:rPr>
              <a:t>k</a:t>
            </a:r>
            <a:r>
              <a:rPr lang="sl-SI" sz="1400" b="1" dirty="0" smtClean="0">
                <a:latin typeface="Calibri" panose="020F0502020204030204" pitchFamily="34" charset="0"/>
              </a:rPr>
              <a:t>oledarju:</a:t>
            </a:r>
            <a:r>
              <a:rPr lang="sl-SI" sz="1400" b="1" dirty="0" smtClean="0">
                <a:solidFill>
                  <a:srgbClr val="FF0000"/>
                </a:solidFill>
                <a:latin typeface="Calibri" panose="020F0502020204030204" pitchFamily="34" charset="0"/>
              </a:rPr>
              <a:t> 7. 4. 2017               </a:t>
            </a:r>
            <a:r>
              <a:rPr lang="sl-SI" sz="1400" b="1" dirty="0" smtClean="0">
                <a:latin typeface="Calibri" panose="020F0502020204030204" pitchFamily="34" charset="0"/>
              </a:rPr>
              <a:t>–</a:t>
            </a:r>
            <a:r>
              <a:rPr lang="sl-SI" sz="1400" b="1" u="sng" dirty="0" smtClean="0">
                <a:latin typeface="Calibri" panose="020F0502020204030204" pitchFamily="34" charset="0"/>
              </a:rPr>
              <a:t> pouk po ponedeljkovem urniku</a:t>
            </a:r>
          </a:p>
          <a:p>
            <a:pPr algn="just"/>
            <a:endParaRPr lang="sl-SI" sz="1400" b="1" dirty="0">
              <a:solidFill>
                <a:srgbClr val="0070C0"/>
              </a:solidFill>
              <a:latin typeface="Calibri" panose="020F0502020204030204" pitchFamily="34" charset="0"/>
            </a:endParaRPr>
          </a:p>
          <a:p>
            <a:pPr marL="285750" indent="-285750" algn="just">
              <a:buFont typeface="Wingdings" panose="05000000000000000000" pitchFamily="2" charset="2"/>
              <a:buChar char="Ø"/>
            </a:pPr>
            <a:r>
              <a:rPr lang="sl-SI" sz="1400" b="1" dirty="0">
                <a:solidFill>
                  <a:srgbClr val="0070C0"/>
                </a:solidFill>
                <a:latin typeface="Calibri" panose="020F0502020204030204" pitchFamily="34" charset="0"/>
              </a:rPr>
              <a:t>PRVOMAJSKE POČITNICE: </a:t>
            </a:r>
            <a:r>
              <a:rPr lang="sl-SI" sz="1400" b="1" dirty="0" smtClean="0">
                <a:solidFill>
                  <a:srgbClr val="0070C0"/>
                </a:solidFill>
                <a:latin typeface="Calibri" panose="020F0502020204030204" pitchFamily="34" charset="0"/>
              </a:rPr>
              <a:t>27. </a:t>
            </a:r>
            <a:r>
              <a:rPr lang="sl-SI" sz="1400" b="1" dirty="0">
                <a:solidFill>
                  <a:srgbClr val="0070C0"/>
                </a:solidFill>
                <a:latin typeface="Calibri" panose="020F0502020204030204" pitchFamily="34" charset="0"/>
              </a:rPr>
              <a:t>4. – </a:t>
            </a:r>
            <a:r>
              <a:rPr lang="sl-SI" sz="1400" b="1" dirty="0" smtClean="0">
                <a:solidFill>
                  <a:srgbClr val="0070C0"/>
                </a:solidFill>
                <a:latin typeface="Calibri" panose="020F0502020204030204" pitchFamily="34" charset="0"/>
              </a:rPr>
              <a:t>2. 5. 2018</a:t>
            </a:r>
          </a:p>
          <a:p>
            <a:pPr algn="just"/>
            <a:endParaRPr lang="sl-SI" sz="1400" b="1" dirty="0">
              <a:solidFill>
                <a:srgbClr val="00B050"/>
              </a:solidFill>
              <a:latin typeface="Calibri" panose="020F0502020204030204" pitchFamily="34" charset="0"/>
            </a:endParaRPr>
          </a:p>
          <a:p>
            <a:pPr algn="just"/>
            <a:r>
              <a:rPr lang="sl-SI" sz="1400" b="1" u="sng" dirty="0">
                <a:solidFill>
                  <a:srgbClr val="002060"/>
                </a:solidFill>
                <a:latin typeface="Calibri" panose="020F0502020204030204" pitchFamily="34" charset="0"/>
              </a:rPr>
              <a:t>ZAKLJUČEK POUKA</a:t>
            </a:r>
            <a:r>
              <a:rPr lang="sl-SI" sz="1400" b="1" dirty="0">
                <a:solidFill>
                  <a:srgbClr val="002060"/>
                </a:solidFill>
                <a:latin typeface="Calibri" panose="020F0502020204030204" pitchFamily="34" charset="0"/>
              </a:rPr>
              <a:t>:     15. 6. </a:t>
            </a:r>
            <a:r>
              <a:rPr lang="sl-SI" sz="1400" b="1" dirty="0" smtClean="0">
                <a:solidFill>
                  <a:srgbClr val="002060"/>
                </a:solidFill>
                <a:latin typeface="Calibri" panose="020F0502020204030204" pitchFamily="34" charset="0"/>
              </a:rPr>
              <a:t>2018 </a:t>
            </a:r>
            <a:r>
              <a:rPr lang="sl-SI" sz="1400" b="1" dirty="0">
                <a:solidFill>
                  <a:srgbClr val="002060"/>
                </a:solidFill>
                <a:latin typeface="Calibri" panose="020F0502020204030204" pitchFamily="34" charset="0"/>
              </a:rPr>
              <a:t>/ 9. r </a:t>
            </a:r>
          </a:p>
          <a:p>
            <a:pPr algn="just"/>
            <a:r>
              <a:rPr lang="sl-SI" sz="1400" b="1" dirty="0">
                <a:solidFill>
                  <a:srgbClr val="002060"/>
                </a:solidFill>
                <a:latin typeface="Calibri" panose="020F0502020204030204" pitchFamily="34" charset="0"/>
              </a:rPr>
              <a:t>                                        </a:t>
            </a:r>
            <a:r>
              <a:rPr lang="sl-SI" sz="1400" b="1" dirty="0" smtClean="0">
                <a:solidFill>
                  <a:srgbClr val="002060"/>
                </a:solidFill>
                <a:latin typeface="Calibri" panose="020F0502020204030204" pitchFamily="34" charset="0"/>
              </a:rPr>
              <a:t>         22. </a:t>
            </a:r>
            <a:r>
              <a:rPr lang="sl-SI" sz="1400" b="1" dirty="0">
                <a:solidFill>
                  <a:srgbClr val="002060"/>
                </a:solidFill>
                <a:latin typeface="Calibri" panose="020F0502020204030204" pitchFamily="34" charset="0"/>
              </a:rPr>
              <a:t>6. </a:t>
            </a:r>
            <a:r>
              <a:rPr lang="sl-SI" sz="1400" b="1" dirty="0" smtClean="0">
                <a:solidFill>
                  <a:srgbClr val="002060"/>
                </a:solidFill>
                <a:latin typeface="Calibri" panose="020F0502020204030204" pitchFamily="34" charset="0"/>
              </a:rPr>
              <a:t>2018 </a:t>
            </a:r>
            <a:r>
              <a:rPr lang="sl-SI" sz="1400" b="1" dirty="0">
                <a:solidFill>
                  <a:srgbClr val="002060"/>
                </a:solidFill>
                <a:latin typeface="Calibri" panose="020F0502020204030204" pitchFamily="34" charset="0"/>
              </a:rPr>
              <a:t>/ 1. – 8. r </a:t>
            </a:r>
            <a:endParaRPr lang="sl-SI" sz="1400" b="1" dirty="0" smtClean="0">
              <a:solidFill>
                <a:srgbClr val="002060"/>
              </a:solidFill>
              <a:latin typeface="Calibri" panose="020F0502020204030204" pitchFamily="34" charset="0"/>
            </a:endParaRPr>
          </a:p>
          <a:p>
            <a:pPr algn="just"/>
            <a:endParaRPr lang="sl-SI" sz="1400" b="1" dirty="0">
              <a:solidFill>
                <a:srgbClr val="002060"/>
              </a:solidFill>
              <a:latin typeface="Calibri" panose="020F0502020204030204" pitchFamily="34" charset="0"/>
            </a:endParaRPr>
          </a:p>
          <a:p>
            <a:pPr algn="just"/>
            <a:r>
              <a:rPr lang="sl-SI" sz="1400" b="1" dirty="0" smtClean="0">
                <a:solidFill>
                  <a:srgbClr val="002060"/>
                </a:solidFill>
                <a:latin typeface="Calibri" panose="020F0502020204030204" pitchFamily="34" charset="0"/>
              </a:rPr>
              <a:t>POLETNE POČITNICE: 26. 6. – 31. 8. 2018</a:t>
            </a:r>
            <a:endParaRPr lang="sl-SI" sz="1400" b="1" dirty="0">
              <a:solidFill>
                <a:srgbClr val="002060"/>
              </a:solidFill>
              <a:latin typeface="Calibri" panose="020F0502020204030204" pitchFamily="34" charset="0"/>
            </a:endParaRPr>
          </a:p>
        </p:txBody>
      </p:sp>
      <p:pic>
        <p:nvPicPr>
          <p:cNvPr id="6" name="Picture 2" descr="C:\Users\msf9\AppData\Local\Microsoft\Windows\Temporary Internet Files\Content.IE5\G41TBH09\MC90043266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484784"/>
            <a:ext cx="1656184" cy="1656184"/>
          </a:xfrm>
          <a:prstGeom prst="rect">
            <a:avLst/>
          </a:prstGeom>
          <a:noFill/>
          <a:extLst>
            <a:ext uri="{909E8E84-426E-40DD-AFC4-6F175D3DCCD1}">
              <a14:hiddenFill xmlns:a14="http://schemas.microsoft.com/office/drawing/2010/main">
                <a:solidFill>
                  <a:srgbClr val="FFFFFF"/>
                </a:solidFill>
              </a14:hiddenFill>
            </a:ext>
          </a:extLst>
        </p:spPr>
      </p:pic>
      <p:sp>
        <p:nvSpPr>
          <p:cNvPr id="4" name="Označba mesta številke diapozitiva 3"/>
          <p:cNvSpPr>
            <a:spLocks noGrp="1"/>
          </p:cNvSpPr>
          <p:nvPr>
            <p:ph type="sldNum" sz="quarter" idx="12"/>
          </p:nvPr>
        </p:nvSpPr>
        <p:spPr/>
        <p:txBody>
          <a:bodyPr/>
          <a:lstStyle/>
          <a:p>
            <a:fld id="{C1098D97-D47F-4185-AB0A-1FBD1691CD49}" type="slidenum">
              <a:rPr lang="sl-SI" smtClean="0"/>
              <a:pPr/>
              <a:t>39</a:t>
            </a:fld>
            <a:endParaRPr lang="sl-SI"/>
          </a:p>
        </p:txBody>
      </p:sp>
      <p:sp>
        <p:nvSpPr>
          <p:cNvPr id="2" name="Pravokotnik 1"/>
          <p:cNvSpPr/>
          <p:nvPr/>
        </p:nvSpPr>
        <p:spPr>
          <a:xfrm>
            <a:off x="2044304" y="6281140"/>
            <a:ext cx="7128792" cy="400110"/>
          </a:xfrm>
          <a:prstGeom prst="rect">
            <a:avLst/>
          </a:prstGeom>
        </p:spPr>
        <p:txBody>
          <a:bodyPr wrap="square">
            <a:spAutoFit/>
          </a:bodyPr>
          <a:lstStyle/>
          <a:p>
            <a:pPr algn="just"/>
            <a:r>
              <a:rPr lang="sl-SI" sz="1000" dirty="0">
                <a:latin typeface="Calibri" panose="020F0502020204030204" pitchFamily="34" charset="0"/>
              </a:rPr>
              <a:t>Publikacijo je oblikovala: pomočnica ravnateljice Martina </a:t>
            </a:r>
            <a:r>
              <a:rPr lang="sl-SI" sz="1000" dirty="0" smtClean="0">
                <a:latin typeface="Calibri" panose="020F0502020204030204" pitchFamily="34" charset="0"/>
              </a:rPr>
              <a:t>Sedej-Filipčič</a:t>
            </a:r>
            <a:endParaRPr lang="sl-SI" sz="1000" dirty="0">
              <a:latin typeface="Calibri" panose="020F0502020204030204" pitchFamily="34" charset="0"/>
            </a:endParaRPr>
          </a:p>
          <a:p>
            <a:pPr algn="just"/>
            <a:r>
              <a:rPr lang="sl-SI" sz="1000" dirty="0" smtClean="0">
                <a:latin typeface="Calibri" panose="020F0502020204030204" pitchFamily="34" charset="0"/>
              </a:rPr>
              <a:t>September</a:t>
            </a:r>
            <a:r>
              <a:rPr lang="sl-SI" sz="1000" dirty="0">
                <a:latin typeface="Calibri" panose="020F0502020204030204" pitchFamily="34" charset="0"/>
              </a:rPr>
              <a:t>, </a:t>
            </a:r>
            <a:r>
              <a:rPr lang="sl-SI" sz="1000" dirty="0" smtClean="0">
                <a:latin typeface="Calibri" panose="020F0502020204030204" pitchFamily="34" charset="0"/>
              </a:rPr>
              <a:t>2017</a:t>
            </a:r>
            <a:endParaRPr lang="sl-SI" sz="1000" dirty="0">
              <a:latin typeface="Calibri" panose="020F0502020204030204" pitchFamily="34" charset="0"/>
            </a:endParaRPr>
          </a:p>
        </p:txBody>
      </p:sp>
    </p:spTree>
    <p:extLst>
      <p:ext uri="{BB962C8B-B14F-4D97-AF65-F5344CB8AC3E}">
        <p14:creationId xmlns:p14="http://schemas.microsoft.com/office/powerpoint/2010/main" val="27303879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77893" y="279772"/>
            <a:ext cx="7886700" cy="399578"/>
          </a:xfrm>
        </p:spPr>
        <p:txBody>
          <a:bodyPr>
            <a:normAutofit/>
          </a:bodyPr>
          <a:lstStyle/>
          <a:p>
            <a:pPr algn="ctr"/>
            <a:r>
              <a:rPr lang="sl-SI" sz="1600" b="1" dirty="0" smtClean="0">
                <a:latin typeface="Calibri" panose="020F0502020204030204" pitchFamily="34" charset="0"/>
              </a:rPr>
              <a:t>ORGANI  UPRAVLJANJA</a:t>
            </a:r>
            <a:endParaRPr lang="sl-SI" sz="1600" b="1" dirty="0">
              <a:latin typeface="Calibri" panose="020F0502020204030204" pitchFamily="34" charset="0"/>
            </a:endParaRPr>
          </a:p>
        </p:txBody>
      </p:sp>
      <p:sp>
        <p:nvSpPr>
          <p:cNvPr id="5" name="Označba mesta številke diapozitiva 4"/>
          <p:cNvSpPr>
            <a:spLocks noGrp="1"/>
          </p:cNvSpPr>
          <p:nvPr>
            <p:ph type="sldNum" sz="quarter" idx="12"/>
          </p:nvPr>
        </p:nvSpPr>
        <p:spPr/>
        <p:txBody>
          <a:bodyPr/>
          <a:lstStyle/>
          <a:p>
            <a:fld id="{C1098D97-D47F-4185-AB0A-1FBD1691CD49}" type="slidenum">
              <a:rPr lang="sl-SI" smtClean="0"/>
              <a:pPr/>
              <a:t>4</a:t>
            </a:fld>
            <a:endParaRPr lang="sl-SI"/>
          </a:p>
        </p:txBody>
      </p:sp>
      <p:sp>
        <p:nvSpPr>
          <p:cNvPr id="4" name="Naslov 1"/>
          <p:cNvSpPr txBox="1">
            <a:spLocks/>
          </p:cNvSpPr>
          <p:nvPr/>
        </p:nvSpPr>
        <p:spPr>
          <a:xfrm>
            <a:off x="251520" y="908720"/>
            <a:ext cx="7886700" cy="115212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500" b="1" dirty="0" smtClean="0"/>
          </a:p>
        </p:txBody>
      </p:sp>
      <p:sp>
        <p:nvSpPr>
          <p:cNvPr id="6" name="Naslov 1"/>
          <p:cNvSpPr txBox="1">
            <a:spLocks/>
          </p:cNvSpPr>
          <p:nvPr/>
        </p:nvSpPr>
        <p:spPr>
          <a:xfrm>
            <a:off x="251520" y="3429000"/>
            <a:ext cx="7886700" cy="259228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300" dirty="0" smtClean="0"/>
          </a:p>
        </p:txBody>
      </p:sp>
      <p:graphicFrame>
        <p:nvGraphicFramePr>
          <p:cNvPr id="12" name="Tabela 11"/>
          <p:cNvGraphicFramePr>
            <a:graphicFrameLocks noGrp="1"/>
          </p:cNvGraphicFramePr>
          <p:nvPr>
            <p:extLst>
              <p:ext uri="{D42A27DB-BD31-4B8C-83A1-F6EECF244321}">
                <p14:modId xmlns:p14="http://schemas.microsoft.com/office/powerpoint/2010/main" val="2972492291"/>
              </p:ext>
            </p:extLst>
          </p:nvPr>
        </p:nvGraphicFramePr>
        <p:xfrm>
          <a:off x="971600" y="836714"/>
          <a:ext cx="3816424" cy="5408012"/>
        </p:xfrm>
        <a:graphic>
          <a:graphicData uri="http://schemas.openxmlformats.org/drawingml/2006/table">
            <a:tbl>
              <a:tblPr firstRow="1" bandRow="1">
                <a:tableStyleId>{5C22544A-7EE6-4342-B048-85BDC9FD1C3A}</a:tableStyleId>
              </a:tblPr>
              <a:tblGrid>
                <a:gridCol w="3816424"/>
              </a:tblGrid>
              <a:tr h="370840">
                <a:tc>
                  <a:txBody>
                    <a:bodyPr/>
                    <a:lstStyle/>
                    <a:p>
                      <a:r>
                        <a:rPr lang="sl-SI" sz="1600" dirty="0" smtClean="0">
                          <a:latin typeface="Calibri" panose="020F0502020204030204" pitchFamily="34" charset="0"/>
                        </a:rPr>
                        <a:t>SVET ŠOLE</a:t>
                      </a:r>
                      <a:endParaRPr lang="sl-SI" sz="1600" dirty="0">
                        <a:latin typeface="Calibri" panose="020F0502020204030204" pitchFamily="34" charset="0"/>
                      </a:endParaRPr>
                    </a:p>
                  </a:txBody>
                  <a:tcPr/>
                </a:tc>
              </a:tr>
              <a:tr h="27723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b="1" dirty="0" smtClean="0">
                          <a:latin typeface="Calibri" panose="020F0502020204030204" pitchFamily="34" charset="0"/>
                        </a:rPr>
                        <a:t>Predstavniki ustanovitelja:</a:t>
                      </a:r>
                      <a:endParaRPr lang="sl-SI" sz="1400" b="1" dirty="0" smtClean="0">
                        <a:solidFill>
                          <a:schemeClr val="bg1"/>
                        </a:solidFill>
                        <a:latin typeface="Calibri" panose="020F0502020204030204" pitchFamily="34" charset="0"/>
                      </a:endParaRPr>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mag. Gvido Cigale</a:t>
                      </a:r>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Simon</a:t>
                      </a:r>
                      <a:r>
                        <a:rPr lang="sl-SI" sz="1400" baseline="0" dirty="0" smtClean="0">
                          <a:latin typeface="Calibri" panose="020F0502020204030204" pitchFamily="34" charset="0"/>
                        </a:rPr>
                        <a:t> Černač</a:t>
                      </a:r>
                      <a:endParaRPr lang="sl-SI" sz="1400" dirty="0" smtClean="0">
                        <a:latin typeface="Calibri" panose="020F0502020204030204" pitchFamily="34" charset="0"/>
                      </a:endParaRPr>
                    </a:p>
                  </a:txBody>
                  <a:tcPr/>
                </a:tc>
              </a:tr>
              <a:tr h="41437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Janez Vidmar</a:t>
                      </a:r>
                    </a:p>
                  </a:txBody>
                  <a:tcPr/>
                </a:tc>
              </a:tr>
              <a:tr h="235684">
                <a:tc>
                  <a:txBody>
                    <a:bodyPr/>
                    <a:lstStyle/>
                    <a:p>
                      <a:r>
                        <a:rPr lang="sl-SI" sz="1400" b="1" dirty="0" smtClean="0">
                          <a:latin typeface="Calibri" panose="020F0502020204030204" pitchFamily="34" charset="0"/>
                        </a:rPr>
                        <a:t>Predstavniki</a:t>
                      </a:r>
                      <a:r>
                        <a:rPr lang="sl-SI" sz="1400" b="1" baseline="0" dirty="0" smtClean="0">
                          <a:latin typeface="Calibri" panose="020F0502020204030204" pitchFamily="34" charset="0"/>
                        </a:rPr>
                        <a:t> staršev:</a:t>
                      </a:r>
                      <a:endParaRPr lang="sl-SI" sz="1400" b="1" dirty="0">
                        <a:solidFill>
                          <a:schemeClr val="bg1"/>
                        </a:solidFill>
                        <a:latin typeface="Calibri" panose="020F0502020204030204" pitchFamily="34" charset="0"/>
                      </a:endParaRPr>
                    </a:p>
                  </a:txBody>
                  <a:tcPr/>
                </a:tc>
              </a:tr>
              <a:tr h="3708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Klara</a:t>
                      </a:r>
                      <a:r>
                        <a:rPr lang="sl-SI" sz="1400" baseline="0" dirty="0" smtClean="0">
                          <a:latin typeface="Calibri" panose="020F0502020204030204" pitchFamily="34" charset="0"/>
                        </a:rPr>
                        <a:t> Klemen – predsednica  sveta staršev</a:t>
                      </a:r>
                      <a:endParaRPr lang="sl-SI" sz="1400" dirty="0" smtClean="0">
                        <a:latin typeface="Calibri" panose="020F0502020204030204" pitchFamily="34" charset="0"/>
                      </a:endParaRPr>
                    </a:p>
                  </a:txBody>
                  <a:tcPr/>
                </a:tc>
              </a:tr>
              <a:tr h="370840">
                <a:tc>
                  <a:txBody>
                    <a:bodyPr/>
                    <a:lstStyle/>
                    <a:p>
                      <a:r>
                        <a:rPr lang="sl-SI" sz="1400" dirty="0" smtClean="0">
                          <a:latin typeface="Calibri" panose="020F0502020204030204" pitchFamily="34" charset="0"/>
                        </a:rPr>
                        <a:t>Klemen Jovanović</a:t>
                      </a:r>
                      <a:endParaRPr lang="sl-SI" sz="1400" dirty="0">
                        <a:latin typeface="Calibri" panose="020F0502020204030204" pitchFamily="34" charset="0"/>
                      </a:endParaRPr>
                    </a:p>
                  </a:txBody>
                  <a:tcPr/>
                </a:tc>
              </a:tr>
              <a:tr h="370840">
                <a:tc>
                  <a:txBody>
                    <a:bodyPr/>
                    <a:lstStyle/>
                    <a:p>
                      <a:r>
                        <a:rPr lang="sl-SI" sz="1400" dirty="0" smtClean="0">
                          <a:latin typeface="Calibri" panose="020F0502020204030204" pitchFamily="34" charset="0"/>
                        </a:rPr>
                        <a:t>dr. Tanja</a:t>
                      </a:r>
                      <a:r>
                        <a:rPr lang="sl-SI" sz="1400" baseline="0" dirty="0" smtClean="0">
                          <a:latin typeface="Calibri" panose="020F0502020204030204" pitchFamily="34" charset="0"/>
                        </a:rPr>
                        <a:t> Žigon</a:t>
                      </a:r>
                      <a:endParaRPr lang="sl-SI" sz="1400" dirty="0">
                        <a:latin typeface="Calibri" panose="020F0502020204030204" pitchFamily="34" charset="0"/>
                      </a:endParaRPr>
                    </a:p>
                  </a:txBody>
                  <a:tcPr/>
                </a:tc>
              </a:tr>
              <a:tr h="266144">
                <a:tc>
                  <a:txBody>
                    <a:bodyPr/>
                    <a:lstStyle/>
                    <a:p>
                      <a:r>
                        <a:rPr lang="sl-SI" sz="1400" b="1" dirty="0" smtClean="0">
                          <a:latin typeface="Calibri" panose="020F0502020204030204" pitchFamily="34" charset="0"/>
                        </a:rPr>
                        <a:t>Predstavniki delavcev šole:</a:t>
                      </a:r>
                      <a:endParaRPr lang="sl-SI" sz="1400" b="1" dirty="0">
                        <a:solidFill>
                          <a:schemeClr val="bg1"/>
                        </a:solidFill>
                        <a:latin typeface="Calibri" panose="020F0502020204030204" pitchFamily="34" charset="0"/>
                      </a:endParaRPr>
                    </a:p>
                  </a:txBody>
                  <a:tcPr/>
                </a:tc>
              </a:tr>
              <a:tr h="370840">
                <a:tc>
                  <a:txBody>
                    <a:bodyPr/>
                    <a:lstStyle/>
                    <a:p>
                      <a:r>
                        <a:rPr lang="sl-SI" sz="1400" dirty="0" smtClean="0">
                          <a:latin typeface="Calibri" panose="020F0502020204030204" pitchFamily="34" charset="0"/>
                        </a:rPr>
                        <a:t>mag. Erika Koren</a:t>
                      </a:r>
                      <a:r>
                        <a:rPr lang="sl-SI" sz="1400" baseline="0" dirty="0" smtClean="0">
                          <a:latin typeface="Calibri" panose="020F0502020204030204" pitchFamily="34" charset="0"/>
                        </a:rPr>
                        <a:t> Plahuta – predsednica sveta</a:t>
                      </a:r>
                      <a:endParaRPr lang="sl-SI" sz="1400" dirty="0">
                        <a:latin typeface="Calibri" panose="020F0502020204030204" pitchFamily="34" charset="0"/>
                      </a:endParaRPr>
                    </a:p>
                  </a:txBody>
                  <a:tcPr/>
                </a:tc>
              </a:tr>
              <a:tr h="370840">
                <a:tc>
                  <a:txBody>
                    <a:bodyPr/>
                    <a:lstStyle/>
                    <a:p>
                      <a:r>
                        <a:rPr lang="sl-SI" sz="1400" dirty="0" smtClean="0">
                          <a:latin typeface="Calibri" panose="020F0502020204030204" pitchFamily="34" charset="0"/>
                        </a:rPr>
                        <a:t>    Jasna</a:t>
                      </a:r>
                      <a:r>
                        <a:rPr lang="sl-SI" sz="1400" baseline="0" dirty="0" smtClean="0">
                          <a:latin typeface="Calibri" panose="020F0502020204030204" pitchFamily="34" charset="0"/>
                        </a:rPr>
                        <a:t> Kožar</a:t>
                      </a:r>
                      <a:endParaRPr lang="sl-SI" sz="1400" dirty="0">
                        <a:latin typeface="Calibri" panose="020F0502020204030204" pitchFamily="34" charset="0"/>
                      </a:endParaRPr>
                    </a:p>
                  </a:txBody>
                  <a:tcPr/>
                </a:tc>
              </a:tr>
              <a:tr h="370840">
                <a:tc>
                  <a:txBody>
                    <a:bodyPr/>
                    <a:lstStyle/>
                    <a:p>
                      <a:r>
                        <a:rPr lang="sl-SI" sz="1400" dirty="0" smtClean="0">
                          <a:latin typeface="Calibri" panose="020F0502020204030204" pitchFamily="34" charset="0"/>
                        </a:rPr>
                        <a:t>    Nada Likon</a:t>
                      </a:r>
                      <a:endParaRPr lang="sl-SI" sz="1400" dirty="0">
                        <a:latin typeface="Calibri" panose="020F0502020204030204" pitchFamily="34" charset="0"/>
                      </a:endParaRPr>
                    </a:p>
                  </a:txBody>
                  <a:tcPr/>
                </a:tc>
              </a:tr>
              <a:tr h="370840">
                <a:tc>
                  <a:txBody>
                    <a:bodyPr/>
                    <a:lstStyle/>
                    <a:p>
                      <a:r>
                        <a:rPr lang="sl-SI" sz="1400" dirty="0" smtClean="0">
                          <a:latin typeface="Calibri" panose="020F0502020204030204" pitchFamily="34" charset="0"/>
                        </a:rPr>
                        <a:t>    Tamara Prudič</a:t>
                      </a:r>
                      <a:endParaRPr lang="sl-SI" sz="1400" dirty="0">
                        <a:latin typeface="Calibri" panose="020F0502020204030204" pitchFamily="34" charset="0"/>
                      </a:endParaRPr>
                    </a:p>
                  </a:txBody>
                  <a:tcPr/>
                </a:tc>
              </a:tr>
              <a:tr h="370840">
                <a:tc>
                  <a:txBody>
                    <a:bodyPr/>
                    <a:lstStyle/>
                    <a:p>
                      <a:r>
                        <a:rPr lang="sl-SI" sz="1400" dirty="0" smtClean="0">
                          <a:latin typeface="Calibri" panose="020F0502020204030204" pitchFamily="34" charset="0"/>
                        </a:rPr>
                        <a:t>    Matej Šantelj</a:t>
                      </a:r>
                      <a:endParaRPr lang="sl-SI" sz="1400" dirty="0">
                        <a:latin typeface="Calibri" panose="020F0502020204030204" pitchFamily="34" charset="0"/>
                      </a:endParaRPr>
                    </a:p>
                  </a:txBody>
                  <a:tcPr/>
                </a:tc>
              </a:tr>
            </a:tbl>
          </a:graphicData>
        </a:graphic>
      </p:graphicFrame>
      <p:graphicFrame>
        <p:nvGraphicFramePr>
          <p:cNvPr id="13" name="Tabela 12"/>
          <p:cNvGraphicFramePr>
            <a:graphicFrameLocks noGrp="1"/>
          </p:cNvGraphicFramePr>
          <p:nvPr>
            <p:extLst>
              <p:ext uri="{D42A27DB-BD31-4B8C-83A1-F6EECF244321}">
                <p14:modId xmlns:p14="http://schemas.microsoft.com/office/powerpoint/2010/main" val="3645108493"/>
              </p:ext>
            </p:extLst>
          </p:nvPr>
        </p:nvGraphicFramePr>
        <p:xfrm>
          <a:off x="4885348" y="836712"/>
          <a:ext cx="3820585" cy="5408014"/>
        </p:xfrm>
        <a:graphic>
          <a:graphicData uri="http://schemas.openxmlformats.org/drawingml/2006/table">
            <a:tbl>
              <a:tblPr firstRow="1" bandRow="1">
                <a:tableStyleId>{5C22544A-7EE6-4342-B048-85BDC9FD1C3A}</a:tableStyleId>
              </a:tblPr>
              <a:tblGrid>
                <a:gridCol w="3820585"/>
              </a:tblGrid>
              <a:tr h="382492">
                <a:tc>
                  <a:txBody>
                    <a:bodyPr/>
                    <a:lstStyle/>
                    <a:p>
                      <a:r>
                        <a:rPr lang="sl-SI" sz="1600" dirty="0" smtClean="0">
                          <a:latin typeface="Calibri" panose="020F0502020204030204" pitchFamily="34" charset="0"/>
                        </a:rPr>
                        <a:t>UČITELJSKI ZBOR</a:t>
                      </a:r>
                      <a:endParaRPr lang="sl-SI" sz="1600" dirty="0">
                        <a:latin typeface="Calibri" panose="020F0502020204030204" pitchFamily="34" charset="0"/>
                      </a:endParaRPr>
                    </a:p>
                  </a:txBody>
                  <a:tcPr/>
                </a:tc>
              </a:tr>
              <a:tr h="669360">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Sestavljajo ga vsi strokovni</a:t>
                      </a:r>
                      <a:r>
                        <a:rPr lang="sl-SI" sz="1200" baseline="0" dirty="0" smtClean="0">
                          <a:latin typeface="Calibri" panose="020F0502020204030204" pitchFamily="34" charset="0"/>
                        </a:rPr>
                        <a:t> delavci šole. Na pedagoških konferencah razpravlja o učni problematiki učencev. Sklicuje in vodi ga </a:t>
                      </a:r>
                      <a:r>
                        <a:rPr lang="sl-SI" sz="1200" dirty="0" smtClean="0">
                          <a:latin typeface="Calibri" panose="020F0502020204030204" pitchFamily="34" charset="0"/>
                        </a:rPr>
                        <a:t>ravnateljica.</a:t>
                      </a:r>
                    </a:p>
                  </a:txBody>
                  <a:tcPr/>
                </a:tc>
              </a:tr>
              <a:tr h="382492">
                <a:tc>
                  <a:txBody>
                    <a:bodyPr/>
                    <a:lstStyle/>
                    <a:p>
                      <a:r>
                        <a:rPr lang="sl-SI" sz="1400" b="1" dirty="0" smtClean="0">
                          <a:latin typeface="Calibri" panose="020F0502020204030204" pitchFamily="34" charset="0"/>
                        </a:rPr>
                        <a:t>ODDELČNI UČITELJSKI ZBOR</a:t>
                      </a:r>
                      <a:endParaRPr lang="sl-SI" sz="1400" b="1" dirty="0">
                        <a:solidFill>
                          <a:schemeClr val="tx1"/>
                        </a:solidFill>
                        <a:latin typeface="Calibri" panose="020F0502020204030204" pitchFamily="34" charset="0"/>
                      </a:endParaRPr>
                    </a:p>
                  </a:txBody>
                  <a:tcPr/>
                </a:tc>
              </a:tr>
              <a:tr h="669360">
                <a:tc>
                  <a:txBody>
                    <a:bodyPr/>
                    <a:lstStyle/>
                    <a:p>
                      <a:pPr algn="just"/>
                      <a:r>
                        <a:rPr lang="sl-SI" sz="1200" dirty="0" smtClean="0">
                          <a:latin typeface="Calibri" panose="020F0502020204030204" pitchFamily="34" charset="0"/>
                        </a:rPr>
                        <a:t>Sestavljajo ga strokovni delavci, ki opravljajo vzgojno-izobraževalno delo v posameznem oddelku. Po potrebi sodelujejo tudi svetovalni in drugi strokovni delavci.</a:t>
                      </a:r>
                      <a:endParaRPr lang="sl-SI" sz="1200" dirty="0">
                        <a:latin typeface="Calibri" panose="020F0502020204030204" pitchFamily="34" charset="0"/>
                      </a:endParaRPr>
                    </a:p>
                  </a:txBody>
                  <a:tcPr/>
                </a:tc>
              </a:tr>
              <a:tr h="382492">
                <a:tc>
                  <a:txBody>
                    <a:bodyPr/>
                    <a:lstStyle/>
                    <a:p>
                      <a:r>
                        <a:rPr lang="sl-SI" sz="1400" b="1" dirty="0" smtClean="0">
                          <a:latin typeface="Calibri" panose="020F0502020204030204" pitchFamily="34" charset="0"/>
                        </a:rPr>
                        <a:t>STROKOVNI AKTIVI</a:t>
                      </a:r>
                      <a:endParaRPr lang="sl-SI" sz="1400" b="1" dirty="0">
                        <a:solidFill>
                          <a:schemeClr val="tx1"/>
                        </a:solidFill>
                        <a:latin typeface="Calibri" panose="020F0502020204030204" pitchFamily="34" charset="0"/>
                      </a:endParaRPr>
                    </a:p>
                  </a:txBody>
                  <a:tcPr/>
                </a:tc>
              </a:tr>
              <a:tr h="577202">
                <a:tc>
                  <a:txBody>
                    <a:bodyPr/>
                    <a:lstStyle/>
                    <a:p>
                      <a:r>
                        <a:rPr lang="sl-SI" sz="1200" dirty="0" smtClean="0">
                          <a:latin typeface="Calibri" panose="020F0502020204030204" pitchFamily="34" charset="0"/>
                        </a:rPr>
                        <a:t>Sestavljajo</a:t>
                      </a:r>
                      <a:r>
                        <a:rPr lang="sl-SI" sz="1200" baseline="0" dirty="0" smtClean="0">
                          <a:latin typeface="Calibri" panose="020F0502020204030204" pitchFamily="34" charset="0"/>
                        </a:rPr>
                        <a:t> ga strokovni delavci po stroki in predmetu, ki ga poučujejo</a:t>
                      </a:r>
                      <a:r>
                        <a:rPr lang="sl-SI" sz="1100" baseline="0" dirty="0" smtClean="0">
                          <a:latin typeface="Calibri" panose="020F0502020204030204" pitchFamily="34" charset="0"/>
                        </a:rPr>
                        <a:t>. </a:t>
                      </a:r>
                      <a:endParaRPr lang="sl-SI" sz="1100" dirty="0">
                        <a:latin typeface="Calibri" panose="020F0502020204030204" pitchFamily="34" charset="0"/>
                      </a:endParaRPr>
                    </a:p>
                  </a:txBody>
                  <a:tcPr/>
                </a:tc>
              </a:tr>
              <a:tr h="382492">
                <a:tc>
                  <a:txBody>
                    <a:bodyPr/>
                    <a:lstStyle/>
                    <a:p>
                      <a:r>
                        <a:rPr lang="sl-SI" sz="1400" b="1" dirty="0" smtClean="0">
                          <a:latin typeface="Calibri" panose="020F0502020204030204" pitchFamily="34" charset="0"/>
                        </a:rPr>
                        <a:t>SVETOVALNA SLUŽBA</a:t>
                      </a:r>
                      <a:endParaRPr lang="sl-SI" sz="1400" b="1" dirty="0">
                        <a:solidFill>
                          <a:schemeClr val="bg1"/>
                        </a:solidFill>
                        <a:latin typeface="Calibri" panose="020F0502020204030204" pitchFamily="34" charset="0"/>
                      </a:endParaRPr>
                    </a:p>
                  </a:txBody>
                  <a:tcPr/>
                </a:tc>
              </a:tr>
              <a:tr h="325192">
                <a:tc>
                  <a:txBody>
                    <a:bodyPr/>
                    <a:lstStyle/>
                    <a:p>
                      <a:r>
                        <a:rPr lang="sl-SI" sz="1200" dirty="0" smtClean="0">
                          <a:latin typeface="Calibri" panose="020F0502020204030204" pitchFamily="34" charset="0"/>
                        </a:rPr>
                        <a:t>Petra Košnik, </a:t>
                      </a:r>
                      <a:r>
                        <a:rPr lang="sl-SI" sz="1200" baseline="0" dirty="0" smtClean="0">
                          <a:latin typeface="Calibri" panose="020F0502020204030204" pitchFamily="34" charset="0"/>
                        </a:rPr>
                        <a:t> </a:t>
                      </a:r>
                      <a:r>
                        <a:rPr lang="sl-SI" sz="1200" dirty="0" smtClean="0">
                          <a:latin typeface="Calibri" panose="020F0502020204030204" pitchFamily="34" charset="0"/>
                        </a:rPr>
                        <a:t>Martina Kuzman, Mojca Simičak, </a:t>
                      </a:r>
                      <a:endParaRPr lang="sl-SI" sz="1200" dirty="0">
                        <a:latin typeface="Calibri" panose="020F0502020204030204" pitchFamily="34" charset="0"/>
                      </a:endParaRPr>
                    </a:p>
                  </a:txBody>
                  <a:tcPr/>
                </a:tc>
              </a:tr>
              <a:tr h="382492">
                <a:tc>
                  <a:txBody>
                    <a:bodyPr/>
                    <a:lstStyle/>
                    <a:p>
                      <a:r>
                        <a:rPr lang="sl-SI" sz="1400" b="1" dirty="0" smtClean="0">
                          <a:latin typeface="Calibri" panose="020F0502020204030204" pitchFamily="34" charset="0"/>
                        </a:rPr>
                        <a:t>ŠOLSKA KNJIŽNICA</a:t>
                      </a:r>
                      <a:endParaRPr lang="sl-SI" sz="1400" b="1" dirty="0">
                        <a:solidFill>
                          <a:schemeClr val="bg1"/>
                        </a:solidFill>
                        <a:latin typeface="Calibri" panose="020F0502020204030204" pitchFamily="34" charset="0"/>
                      </a:endParaRPr>
                    </a:p>
                  </a:txBody>
                  <a:tcPr/>
                </a:tc>
              </a:tr>
              <a:tr h="294746">
                <a:tc>
                  <a:txBody>
                    <a:bodyPr/>
                    <a:lstStyle/>
                    <a:p>
                      <a:r>
                        <a:rPr lang="sl-SI" sz="1200" dirty="0" smtClean="0">
                          <a:latin typeface="Calibri" panose="020F0502020204030204" pitchFamily="34" charset="0"/>
                        </a:rPr>
                        <a:t>Cilka Blažon, Veronika</a:t>
                      </a:r>
                      <a:r>
                        <a:rPr lang="sl-SI" sz="1200" baseline="0" dirty="0" smtClean="0">
                          <a:latin typeface="Calibri" panose="020F0502020204030204" pitchFamily="34" charset="0"/>
                        </a:rPr>
                        <a:t> Zabric</a:t>
                      </a:r>
                      <a:endParaRPr lang="sl-SI" sz="1200" dirty="0">
                        <a:latin typeface="Calibri" panose="020F0502020204030204" pitchFamily="34" charset="0"/>
                      </a:endParaRPr>
                    </a:p>
                  </a:txBody>
                  <a:tcPr/>
                </a:tc>
              </a:tr>
              <a:tr h="382492">
                <a:tc>
                  <a:txBody>
                    <a:bodyPr/>
                    <a:lstStyle/>
                    <a:p>
                      <a:r>
                        <a:rPr lang="sl-SI" sz="1400" b="1" dirty="0" smtClean="0">
                          <a:latin typeface="Calibri" panose="020F0502020204030204" pitchFamily="34" charset="0"/>
                        </a:rPr>
                        <a:t>SVET STARŠEV</a:t>
                      </a:r>
                      <a:endParaRPr lang="sl-SI" sz="1400" b="1" dirty="0">
                        <a:solidFill>
                          <a:schemeClr val="bg1"/>
                        </a:solidFill>
                        <a:latin typeface="Calibri" panose="020F0502020204030204" pitchFamily="34" charset="0"/>
                      </a:endParaRPr>
                    </a:p>
                  </a:txBody>
                  <a:tcPr/>
                </a:tc>
              </a:tr>
              <a:tr h="577202">
                <a:tc>
                  <a:txBody>
                    <a:bodyPr/>
                    <a:lstStyle/>
                    <a:p>
                      <a:r>
                        <a:rPr lang="sl-SI" sz="1200" dirty="0" smtClean="0">
                          <a:latin typeface="Calibri" panose="020F0502020204030204" pitchFamily="34" charset="0"/>
                        </a:rPr>
                        <a:t>Predstavniki staršev iz vsakega oddelka matične šole in podružnic Bukovje, Planina in Studeno</a:t>
                      </a:r>
                      <a:endParaRPr lang="sl-SI" sz="12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4009285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1"/>
          <p:cNvSpPr txBox="1">
            <a:spLocks/>
          </p:cNvSpPr>
          <p:nvPr/>
        </p:nvSpPr>
        <p:spPr>
          <a:xfrm>
            <a:off x="1043608" y="404665"/>
            <a:ext cx="7420984" cy="3451582"/>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STIKI MED ŠOLO IN STARŠI</a:t>
            </a:r>
          </a:p>
          <a:p>
            <a:pPr algn="just"/>
            <a:endParaRPr lang="sl-SI" sz="1300" dirty="0" smtClean="0">
              <a:latin typeface="Calibri" panose="020F0502020204030204" pitchFamily="34" charset="0"/>
            </a:endParaRPr>
          </a:p>
          <a:p>
            <a:pPr algn="just"/>
            <a:r>
              <a:rPr lang="sl-SI" sz="1300" dirty="0">
                <a:latin typeface="Calibri" panose="020F0502020204030204" pitchFamily="34" charset="0"/>
              </a:rPr>
              <a:t>S</a:t>
            </a:r>
            <a:r>
              <a:rPr lang="sl-SI" sz="1300" dirty="0" smtClean="0">
                <a:latin typeface="Calibri" panose="020F0502020204030204" pitchFamily="34" charset="0"/>
              </a:rPr>
              <a:t>odelovanje staršev s šolo pripomore k pravočasni obveščenosti o otrokovem šolskem delu in uspehu ter reševanju morebitnih učnih, vedenjskih in drugih težav.</a:t>
            </a:r>
          </a:p>
          <a:p>
            <a:pPr algn="just"/>
            <a:r>
              <a:rPr lang="sl-SI" sz="1300" dirty="0" smtClean="0">
                <a:latin typeface="Calibri" panose="020F0502020204030204" pitchFamily="34" charset="0"/>
              </a:rPr>
              <a:t>Zato staršem svetujemo:</a:t>
            </a:r>
          </a:p>
          <a:p>
            <a:pPr algn="just"/>
            <a:endParaRPr lang="sl-SI" sz="500" dirty="0" smtClean="0">
              <a:latin typeface="Calibri" panose="020F0502020204030204" pitchFamily="34" charset="0"/>
            </a:endParaRPr>
          </a:p>
          <a:p>
            <a:pPr marL="285750" indent="-285750" algn="just">
              <a:buFont typeface="Arial" panose="020B0604020202020204" pitchFamily="34" charset="0"/>
              <a:buChar char="•"/>
            </a:pPr>
            <a:r>
              <a:rPr lang="sl-SI" sz="1300" dirty="0" smtClean="0">
                <a:latin typeface="Calibri" panose="020F0502020204030204" pitchFamily="34" charset="0"/>
              </a:rPr>
              <a:t>redno sodelujete z razrednikom vašega otroka – obiskujete govorilne ure in roditeljske sestanke,</a:t>
            </a:r>
          </a:p>
          <a:p>
            <a:pPr marL="285750" indent="-285750" algn="just">
              <a:buFont typeface="Arial" panose="020B0604020202020204" pitchFamily="34" charset="0"/>
              <a:buChar char="•"/>
            </a:pPr>
            <a:r>
              <a:rPr lang="sl-SI" sz="1300" dirty="0" smtClean="0">
                <a:latin typeface="Calibri" panose="020F0502020204030204" pitchFamily="34" charset="0"/>
              </a:rPr>
              <a:t>sodelujete pri različnih dejavnostih šole,</a:t>
            </a:r>
          </a:p>
          <a:p>
            <a:pPr marL="285750" indent="-285750" algn="just">
              <a:buFont typeface="Arial" panose="020B0604020202020204" pitchFamily="34" charset="0"/>
              <a:buChar char="•"/>
            </a:pPr>
            <a:r>
              <a:rPr lang="sl-SI" sz="1300" dirty="0" smtClean="0">
                <a:latin typeface="Calibri" panose="020F0502020204030204" pitchFamily="34" charset="0"/>
              </a:rPr>
              <a:t>spremljate otrokovo šolsko delo,</a:t>
            </a:r>
          </a:p>
          <a:p>
            <a:pPr marL="285750" indent="-285750" algn="just">
              <a:buFont typeface="Arial" panose="020B0604020202020204" pitchFamily="34" charset="0"/>
              <a:buChar char="•"/>
            </a:pPr>
            <a:r>
              <a:rPr lang="sl-SI" sz="1300" dirty="0" smtClean="0">
                <a:latin typeface="Calibri" panose="020F0502020204030204" pitchFamily="34" charset="0"/>
              </a:rPr>
              <a:t>poskrbite, da bo redno opravljal domače naloge, imel urejene šolske potrebščine in dovolj časa za učenje,</a:t>
            </a:r>
          </a:p>
          <a:p>
            <a:pPr marL="285750" indent="-285750" algn="just">
              <a:buFont typeface="Arial" panose="020B0604020202020204" pitchFamily="34" charset="0"/>
              <a:buChar char="•"/>
            </a:pPr>
            <a:r>
              <a:rPr lang="sl-SI" sz="1300" dirty="0" smtClean="0">
                <a:latin typeface="Calibri" panose="020F0502020204030204" pitchFamily="34" charset="0"/>
              </a:rPr>
              <a:t>pomagajte mu razvijati delovne in učne navade,</a:t>
            </a:r>
          </a:p>
          <a:p>
            <a:pPr marL="285750" indent="-285750" algn="just">
              <a:buFont typeface="Arial" panose="020B0604020202020204" pitchFamily="34" charset="0"/>
              <a:buChar char="•"/>
            </a:pPr>
            <a:r>
              <a:rPr lang="sl-SI" sz="1300" dirty="0" smtClean="0">
                <a:latin typeface="Calibri" panose="020F0502020204030204" pitchFamily="34" charset="0"/>
              </a:rPr>
              <a:t>poskrbite, da bo prihajal v šolo spočit in naspan,</a:t>
            </a:r>
          </a:p>
          <a:p>
            <a:pPr marL="285750" indent="-285750" algn="just">
              <a:buFont typeface="Arial" panose="020B0604020202020204" pitchFamily="34" charset="0"/>
              <a:buChar char="•"/>
            </a:pPr>
            <a:r>
              <a:rPr lang="sl-SI" sz="1300" dirty="0" smtClean="0">
                <a:latin typeface="Calibri" panose="020F0502020204030204" pitchFamily="34" charset="0"/>
              </a:rPr>
              <a:t>bodite razumevajoči, če se bo otrok kdaj znašel v težavah in veselite se z njim vsakega napredka,</a:t>
            </a:r>
          </a:p>
          <a:p>
            <a:pPr marL="285750" indent="-285750" algn="just">
              <a:buFont typeface="Arial" panose="020B0604020202020204" pitchFamily="34" charset="0"/>
              <a:buChar char="•"/>
            </a:pPr>
            <a:r>
              <a:rPr lang="sl-SI" sz="1300" dirty="0" smtClean="0">
                <a:latin typeface="Calibri" panose="020F0502020204030204" pitchFamily="34" charset="0"/>
              </a:rPr>
              <a:t>vzpodbujajte ga k pozitivnim oblikam preživljanja prostega časa in odvračajte od brezciljnega pohajanja, posebno v večernih urah,</a:t>
            </a:r>
          </a:p>
          <a:p>
            <a:pPr marL="285750" indent="-285750" algn="just">
              <a:buFont typeface="Arial" panose="020B0604020202020204" pitchFamily="34" charset="0"/>
              <a:buChar char="•"/>
            </a:pPr>
            <a:r>
              <a:rPr lang="sl-SI" sz="1300" dirty="0" smtClean="0">
                <a:latin typeface="Calibri" panose="020F0502020204030204" pitchFamily="34" charset="0"/>
              </a:rPr>
              <a:t>poskrbite, da bo redno obiskoval dopolnilni pouk, učne delavnice ali druge oblike pomoči, ki jih v sklopu svojega delovnega načrta ponuja šola,</a:t>
            </a:r>
          </a:p>
          <a:p>
            <a:pPr marL="285750" indent="-285750" algn="just">
              <a:buFont typeface="Arial" panose="020B0604020202020204" pitchFamily="34" charset="0"/>
              <a:buChar char="•"/>
            </a:pPr>
            <a:r>
              <a:rPr lang="sl-SI" sz="1300" dirty="0" smtClean="0">
                <a:latin typeface="Calibri" panose="020F0502020204030204" pitchFamily="34" charset="0"/>
              </a:rPr>
              <a:t>pri izbiri interesnih dejavnosti mu pomagajte poiskati njemu najbolj ustrezne.</a:t>
            </a:r>
          </a:p>
          <a:p>
            <a:pPr marL="285750" indent="-285750" algn="just">
              <a:buFont typeface="Courier New" panose="02070309020205020404" pitchFamily="49" charset="0"/>
              <a:buChar char="o"/>
            </a:pPr>
            <a:endParaRPr lang="sl-SI" sz="1300" dirty="0" smtClean="0">
              <a:latin typeface="Calibri" panose="020F0502020204030204" pitchFamily="34" charset="0"/>
            </a:endParaRPr>
          </a:p>
          <a:p>
            <a:pPr algn="just"/>
            <a:endParaRPr lang="sl-SI" sz="1600" dirty="0" smtClean="0">
              <a:latin typeface="Calibri" panose="020F0502020204030204" pitchFamily="34" charset="0"/>
            </a:endParaRPr>
          </a:p>
          <a:p>
            <a:pPr marL="285750" indent="-285750" algn="just">
              <a:buFont typeface="Courier New" panose="02070309020205020404" pitchFamily="49" charset="0"/>
              <a:buChar char="o"/>
            </a:pPr>
            <a:endParaRPr lang="sl-SI" sz="1300" dirty="0">
              <a:latin typeface="Calibri" panose="020F0502020204030204" pitchFamily="34" charset="0"/>
            </a:endParaRPr>
          </a:p>
        </p:txBody>
      </p:sp>
      <p:sp>
        <p:nvSpPr>
          <p:cNvPr id="2" name="Pravokotnik 1"/>
          <p:cNvSpPr/>
          <p:nvPr/>
        </p:nvSpPr>
        <p:spPr>
          <a:xfrm>
            <a:off x="2627784" y="5503716"/>
            <a:ext cx="4572000" cy="830997"/>
          </a:xfrm>
          <a:prstGeom prst="rect">
            <a:avLst/>
          </a:prstGeom>
        </p:spPr>
        <p:txBody>
          <a:bodyPr>
            <a:spAutoFit/>
          </a:bodyPr>
          <a:lstStyle/>
          <a:p>
            <a:pPr marL="571500" indent="-571500">
              <a:buFont typeface="Wingdings" pitchFamily="2" charset="2"/>
              <a:buChar char="ü"/>
            </a:pPr>
            <a:r>
              <a:rPr lang="sl-SI" sz="1200" b="1" dirty="0">
                <a:solidFill>
                  <a:srgbClr val="002060"/>
                </a:solidFill>
              </a:rPr>
              <a:t>UČITELJ  / kjer je problem nastal</a:t>
            </a:r>
          </a:p>
          <a:p>
            <a:pPr marL="571500" indent="-571500">
              <a:buFont typeface="Wingdings" pitchFamily="2" charset="2"/>
              <a:buChar char="ü"/>
            </a:pPr>
            <a:r>
              <a:rPr lang="sl-SI" sz="1200" b="1" dirty="0">
                <a:solidFill>
                  <a:srgbClr val="002060"/>
                </a:solidFill>
                <a:latin typeface="Calibri" panose="020F0502020204030204" pitchFamily="34" charset="0"/>
              </a:rPr>
              <a:t>RAZREDNIK</a:t>
            </a:r>
          </a:p>
          <a:p>
            <a:pPr marL="571500" indent="-571500">
              <a:buFont typeface="Wingdings" pitchFamily="2" charset="2"/>
              <a:buChar char="ü"/>
            </a:pPr>
            <a:r>
              <a:rPr lang="sl-SI" sz="1200" b="1" dirty="0">
                <a:solidFill>
                  <a:srgbClr val="002060"/>
                </a:solidFill>
              </a:rPr>
              <a:t>ŠOLSKA </a:t>
            </a:r>
            <a:r>
              <a:rPr lang="sl-SI" sz="1200" b="1" dirty="0" smtClean="0">
                <a:solidFill>
                  <a:srgbClr val="002060"/>
                </a:solidFill>
              </a:rPr>
              <a:t>SVETOVALNA </a:t>
            </a:r>
            <a:r>
              <a:rPr lang="sl-SI" sz="1200" b="1" dirty="0">
                <a:solidFill>
                  <a:srgbClr val="002060"/>
                </a:solidFill>
              </a:rPr>
              <a:t>SLUŽBA</a:t>
            </a:r>
          </a:p>
          <a:p>
            <a:pPr marL="571500" indent="-571500">
              <a:buFont typeface="Wingdings" pitchFamily="2" charset="2"/>
              <a:buChar char="ü"/>
            </a:pPr>
            <a:r>
              <a:rPr lang="sl-SI" sz="1200" b="1" dirty="0">
                <a:solidFill>
                  <a:srgbClr val="002060"/>
                </a:solidFill>
              </a:rPr>
              <a:t>VODSTVO ŠOLE</a:t>
            </a:r>
          </a:p>
        </p:txBody>
      </p:sp>
      <p:sp>
        <p:nvSpPr>
          <p:cNvPr id="3" name="Pravokotnik 2"/>
          <p:cNvSpPr/>
          <p:nvPr/>
        </p:nvSpPr>
        <p:spPr>
          <a:xfrm>
            <a:off x="3202391" y="5195939"/>
            <a:ext cx="2379176" cy="307777"/>
          </a:xfrm>
          <a:prstGeom prst="rect">
            <a:avLst/>
          </a:prstGeom>
        </p:spPr>
        <p:txBody>
          <a:bodyPr wrap="none">
            <a:spAutoFit/>
          </a:bodyPr>
          <a:lstStyle/>
          <a:p>
            <a:pPr algn="ctr"/>
            <a:r>
              <a:rPr lang="sl-SI" sz="1400" b="1" dirty="0" smtClean="0">
                <a:latin typeface="Calibri" panose="020F0502020204030204" pitchFamily="34" charset="0"/>
              </a:rPr>
              <a:t>POT REŠEVANJA PROBLEMOV</a:t>
            </a:r>
            <a:endParaRPr lang="sl-SI" sz="1400" b="1" dirty="0">
              <a:latin typeface="Calibri" panose="020F0502020204030204" pitchFamily="34" charset="0"/>
            </a:endParaRPr>
          </a:p>
        </p:txBody>
      </p:sp>
      <p:sp>
        <p:nvSpPr>
          <p:cNvPr id="5" name="Označba mesta številke diapozitiva 4"/>
          <p:cNvSpPr>
            <a:spLocks noGrp="1"/>
          </p:cNvSpPr>
          <p:nvPr>
            <p:ph type="sldNum" sz="quarter" idx="12"/>
          </p:nvPr>
        </p:nvSpPr>
        <p:spPr>
          <a:xfrm>
            <a:off x="6377054" y="6334713"/>
            <a:ext cx="2057400" cy="365125"/>
          </a:xfrm>
        </p:spPr>
        <p:txBody>
          <a:bodyPr/>
          <a:lstStyle/>
          <a:p>
            <a:fld id="{C1098D97-D47F-4185-AB0A-1FBD1691CD49}" type="slidenum">
              <a:rPr lang="sl-SI" smtClean="0"/>
              <a:pPr/>
              <a:t>5</a:t>
            </a:fld>
            <a:endParaRPr lang="sl-SI" dirty="0"/>
          </a:p>
        </p:txBody>
      </p:sp>
      <p:sp>
        <p:nvSpPr>
          <p:cNvPr id="7" name="Pravokotnik 6"/>
          <p:cNvSpPr/>
          <p:nvPr/>
        </p:nvSpPr>
        <p:spPr>
          <a:xfrm>
            <a:off x="683567" y="3856247"/>
            <a:ext cx="7416823" cy="1261884"/>
          </a:xfrm>
          <a:prstGeom prst="rect">
            <a:avLst/>
          </a:prstGeom>
        </p:spPr>
        <p:txBody>
          <a:bodyPr wrap="square">
            <a:spAutoFit/>
          </a:bodyPr>
          <a:lstStyle/>
          <a:p>
            <a:pPr algn="ctr"/>
            <a:r>
              <a:rPr lang="sl-SI" sz="1400" b="1" dirty="0" smtClean="0">
                <a:latin typeface="Calibri" panose="020F0502020204030204" pitchFamily="34" charset="0"/>
              </a:rPr>
              <a:t>PODAJANJE INFORMACIJE O NAPREDKU UČENCEV</a:t>
            </a:r>
          </a:p>
          <a:p>
            <a:pPr algn="just"/>
            <a:r>
              <a:rPr lang="sl-SI" sz="1200" dirty="0" smtClean="0">
                <a:latin typeface="Calibri" panose="020F0502020204030204" pitchFamily="34" charset="0"/>
              </a:rPr>
              <a:t>Šola, učitelji lahko podajajo informacije o napredku učencev izključno obema staršema oz. zakonitim skrbnikom oz. rejnikom. Šola lahko informacije in osebne podatke posreduje tretji osebi le, če se ta izkaže s pooblastilom enega od staršev oz. zakonitega zastopnika. Tretjim osebam brez pooblastila staršev šola vpogleda v osebne podatke in s tem tovrstnega sodelovanja ne sme dopustiti (bratje, sestre, stare mame, partnerji …).</a:t>
            </a:r>
            <a:endParaRPr lang="sl-SI" sz="1200" b="1" dirty="0">
              <a:latin typeface="Calibri" panose="020F0502020204030204" pitchFamily="34" charset="0"/>
            </a:endParaRPr>
          </a:p>
          <a:p>
            <a:pPr algn="ctr"/>
            <a:endParaRPr lang="sl-SI" sz="1400" b="1" dirty="0">
              <a:latin typeface="Calibri" panose="020F0502020204030204" pitchFamily="34" charset="0"/>
            </a:endParaRPr>
          </a:p>
        </p:txBody>
      </p:sp>
    </p:spTree>
    <p:extLst>
      <p:ext uri="{BB962C8B-B14F-4D97-AF65-F5344CB8AC3E}">
        <p14:creationId xmlns:p14="http://schemas.microsoft.com/office/powerpoint/2010/main" val="2784173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381394"/>
            <a:ext cx="7886700" cy="457639"/>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URADNE URE RAVNATELJA:  </a:t>
            </a:r>
            <a:r>
              <a:rPr lang="sl-SI" sz="1600" dirty="0" smtClean="0">
                <a:latin typeface="Calibri" panose="020F0502020204030204" pitchFamily="34" charset="0"/>
              </a:rPr>
              <a:t>četrtek, 9.10 – 9.55 </a:t>
            </a:r>
          </a:p>
          <a:p>
            <a:pPr algn="ctr"/>
            <a:r>
              <a:rPr lang="sl-SI" sz="1600" b="1" dirty="0" smtClean="0">
                <a:latin typeface="Calibri" panose="020F0502020204030204" pitchFamily="34" charset="0"/>
              </a:rPr>
              <a:t> </a:t>
            </a:r>
            <a:endParaRPr lang="sl-SI" sz="1600" b="1" dirty="0">
              <a:latin typeface="Calibri" panose="020F0502020204030204" pitchFamily="34" charset="0"/>
            </a:endParaRPr>
          </a:p>
        </p:txBody>
      </p:sp>
      <p:sp>
        <p:nvSpPr>
          <p:cNvPr id="4" name="Naslov 1"/>
          <p:cNvSpPr txBox="1">
            <a:spLocks/>
          </p:cNvSpPr>
          <p:nvPr/>
        </p:nvSpPr>
        <p:spPr>
          <a:xfrm>
            <a:off x="547041" y="980728"/>
            <a:ext cx="7886700" cy="1148108"/>
          </a:xfrm>
          <a:prstGeom prst="rect">
            <a:avLst/>
          </a:prstGeom>
        </p:spPr>
        <p:txBody>
          <a:bodyPr>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solidFill>
                  <a:srgbClr val="7030A0"/>
                </a:solidFill>
                <a:latin typeface="Calibri" panose="020F0502020204030204" pitchFamily="34" charset="0"/>
              </a:rPr>
              <a:t>POPOLDANSKE GOVORILNE URE od 17.30 do 18.30</a:t>
            </a:r>
          </a:p>
          <a:p>
            <a:pPr algn="ctr"/>
            <a:endParaRPr lang="sl-SI" sz="1600" b="1" dirty="0" smtClean="0">
              <a:latin typeface="Calibri" panose="020F0502020204030204" pitchFamily="34" charset="0"/>
            </a:endParaRPr>
          </a:p>
          <a:p>
            <a:pPr algn="ctr"/>
            <a:r>
              <a:rPr lang="sl-SI" sz="1600" dirty="0" smtClean="0">
                <a:latin typeface="Calibri" panose="020F0502020204030204" pitchFamily="34" charset="0"/>
              </a:rPr>
              <a:t>28.9.2017,    26.10.2017,    23.11.2017,    21.12.2017, </a:t>
            </a:r>
          </a:p>
          <a:p>
            <a:pPr algn="ctr"/>
            <a:endParaRPr lang="sl-SI" sz="1600" dirty="0" smtClean="0">
              <a:latin typeface="Calibri" panose="020F0502020204030204" pitchFamily="34" charset="0"/>
            </a:endParaRPr>
          </a:p>
          <a:p>
            <a:pPr algn="ctr"/>
            <a:r>
              <a:rPr lang="sl-SI" sz="1600" dirty="0" smtClean="0">
                <a:latin typeface="Calibri" panose="020F0502020204030204" pitchFamily="34" charset="0"/>
              </a:rPr>
              <a:t>25.1.2018,    22.2.2018,    29.3.2018,    19.4.2018,    24.5.2018</a:t>
            </a:r>
            <a:endParaRPr lang="sl-SI" sz="1600" dirty="0">
              <a:latin typeface="Calibri" panose="020F0502020204030204" pitchFamily="34" charset="0"/>
            </a:endParaRPr>
          </a:p>
          <a:p>
            <a:pPr algn="ctr"/>
            <a:endParaRPr lang="sl-SI" sz="1600" dirty="0">
              <a:latin typeface="Calibri" panose="020F0502020204030204" pitchFamily="34" charset="0"/>
            </a:endParaRPr>
          </a:p>
        </p:txBody>
      </p:sp>
      <p:sp>
        <p:nvSpPr>
          <p:cNvPr id="5" name="Naslov 1"/>
          <p:cNvSpPr txBox="1">
            <a:spLocks/>
          </p:cNvSpPr>
          <p:nvPr/>
        </p:nvSpPr>
        <p:spPr>
          <a:xfrm>
            <a:off x="392709" y="2400602"/>
            <a:ext cx="7886700" cy="43204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600" b="1" dirty="0" smtClean="0">
                <a:latin typeface="Calibri" panose="020F0502020204030204" pitchFamily="34" charset="0"/>
              </a:rPr>
              <a:t>RODITELJSKI SESTANKI</a:t>
            </a:r>
            <a:endParaRPr lang="sl-SI" sz="1600" b="1" dirty="0">
              <a:latin typeface="Calibri" panose="020F0502020204030204" pitchFamily="34" charset="0"/>
            </a:endParaRPr>
          </a:p>
        </p:txBody>
      </p:sp>
      <p:graphicFrame>
        <p:nvGraphicFramePr>
          <p:cNvPr id="6" name="Tabela 5"/>
          <p:cNvGraphicFramePr>
            <a:graphicFrameLocks noGrp="1"/>
          </p:cNvGraphicFramePr>
          <p:nvPr>
            <p:extLst>
              <p:ext uri="{D42A27DB-BD31-4B8C-83A1-F6EECF244321}">
                <p14:modId xmlns:p14="http://schemas.microsoft.com/office/powerpoint/2010/main" val="2298171347"/>
              </p:ext>
            </p:extLst>
          </p:nvPr>
        </p:nvGraphicFramePr>
        <p:xfrm>
          <a:off x="1907704" y="2739362"/>
          <a:ext cx="6096000" cy="3693160"/>
        </p:xfrm>
        <a:graphic>
          <a:graphicData uri="http://schemas.openxmlformats.org/drawingml/2006/table">
            <a:tbl>
              <a:tblPr firstRow="1" bandRow="1">
                <a:tableStyleId>{93296810-A885-4BE3-A3E7-6D5BEEA58F35}</a:tableStyleId>
              </a:tblPr>
              <a:tblGrid>
                <a:gridCol w="3888432"/>
                <a:gridCol w="2207568"/>
              </a:tblGrid>
              <a:tr h="370840">
                <a:tc>
                  <a:txBody>
                    <a:bodyPr/>
                    <a:lstStyle/>
                    <a:p>
                      <a:r>
                        <a:rPr lang="sl-SI" dirty="0" smtClean="0">
                          <a:latin typeface="Calibri" panose="020F0502020204030204" pitchFamily="34" charset="0"/>
                        </a:rPr>
                        <a:t>VSEBINA / izvajalec</a:t>
                      </a:r>
                      <a:endParaRPr lang="sl-SI" dirty="0">
                        <a:latin typeface="Calibri" panose="020F0502020204030204" pitchFamily="34" charset="0"/>
                      </a:endParaRPr>
                    </a:p>
                  </a:txBody>
                  <a:tcPr/>
                </a:tc>
                <a:tc>
                  <a:txBody>
                    <a:bodyPr/>
                    <a:lstStyle/>
                    <a:p>
                      <a:pPr algn="ctr"/>
                      <a:r>
                        <a:rPr lang="sl-SI" dirty="0" smtClean="0">
                          <a:latin typeface="Calibri" panose="020F0502020204030204" pitchFamily="34" charset="0"/>
                        </a:rPr>
                        <a:t>DATUM</a:t>
                      </a:r>
                      <a:endParaRPr lang="sl-SI" dirty="0">
                        <a:latin typeface="Calibri" panose="020F0502020204030204" pitchFamily="34" charset="0"/>
                      </a:endParaRPr>
                    </a:p>
                  </a:txBody>
                  <a:tcPr/>
                </a:tc>
              </a:tr>
              <a:tr h="370840">
                <a:tc>
                  <a:txBody>
                    <a:bodyPr/>
                    <a:lstStyle/>
                    <a:p>
                      <a:pPr marL="0" indent="0">
                        <a:buNone/>
                      </a:pPr>
                      <a:r>
                        <a:rPr lang="sl-SI" sz="1600" b="1" dirty="0" smtClean="0">
                          <a:solidFill>
                            <a:schemeClr val="tx1"/>
                          </a:solidFill>
                          <a:latin typeface="Calibri" panose="020F0502020204030204" pitchFamily="34" charset="0"/>
                        </a:rPr>
                        <a:t>Roditeljski sestanek </a:t>
                      </a:r>
                      <a:r>
                        <a:rPr lang="sl-SI" sz="1600" dirty="0" smtClean="0">
                          <a:solidFill>
                            <a:schemeClr val="tx1"/>
                          </a:solidFill>
                          <a:latin typeface="Calibri" panose="020F0502020204030204" pitchFamily="34" charset="0"/>
                        </a:rPr>
                        <a:t>/ </a:t>
                      </a:r>
                      <a:r>
                        <a:rPr lang="sl-SI" sz="1400" dirty="0" smtClean="0">
                          <a:solidFill>
                            <a:schemeClr val="tx1"/>
                          </a:solidFill>
                          <a:latin typeface="Calibri" panose="020F0502020204030204" pitchFamily="34" charset="0"/>
                        </a:rPr>
                        <a:t>razredniki</a:t>
                      </a:r>
                    </a:p>
                    <a:p>
                      <a:pPr marL="0" indent="0">
                        <a:buNone/>
                      </a:pPr>
                      <a:r>
                        <a:rPr lang="sl-SI" sz="1600" dirty="0" smtClean="0">
                          <a:solidFill>
                            <a:schemeClr val="tx1"/>
                          </a:solidFill>
                          <a:latin typeface="Calibri" panose="020F0502020204030204" pitchFamily="34" charset="0"/>
                        </a:rPr>
                        <a:t>     Podružnice Bukovje, Studeno, Planina</a:t>
                      </a:r>
                    </a:p>
                    <a:p>
                      <a:pPr marL="0" indent="0">
                        <a:buNone/>
                        <a:tabLst>
                          <a:tab pos="354013" algn="l"/>
                        </a:tabLst>
                      </a:pPr>
                      <a:r>
                        <a:rPr lang="sl-SI" sz="1600" dirty="0" smtClean="0">
                          <a:solidFill>
                            <a:schemeClr val="tx1"/>
                          </a:solidFill>
                          <a:latin typeface="Calibri" panose="020F0502020204030204" pitchFamily="34" charset="0"/>
                        </a:rPr>
                        <a:t>     1. r</a:t>
                      </a:r>
                    </a:p>
                    <a:p>
                      <a:pPr marL="0" indent="0">
                        <a:buNone/>
                        <a:tabLst>
                          <a:tab pos="176213" algn="l"/>
                        </a:tabLst>
                      </a:pPr>
                      <a:r>
                        <a:rPr lang="sl-SI" sz="1600" dirty="0" smtClean="0">
                          <a:solidFill>
                            <a:schemeClr val="tx1"/>
                          </a:solidFill>
                          <a:latin typeface="Calibri" panose="020F0502020204030204" pitchFamily="34" charset="0"/>
                        </a:rPr>
                        <a:t>     4. r  + OPB / 5. r + OPB / 7.r</a:t>
                      </a:r>
                    </a:p>
                    <a:p>
                      <a:pPr marL="0" indent="0">
                        <a:buNone/>
                        <a:tabLst>
                          <a:tab pos="176213" algn="l"/>
                        </a:tabLst>
                      </a:pPr>
                      <a:r>
                        <a:rPr lang="sl-SI" sz="1600" dirty="0" smtClean="0">
                          <a:solidFill>
                            <a:schemeClr val="tx1"/>
                          </a:solidFill>
                          <a:latin typeface="Calibri" panose="020F0502020204030204" pitchFamily="34" charset="0"/>
                        </a:rPr>
                        <a:t>     6. r /  9. r</a:t>
                      </a:r>
                    </a:p>
                    <a:p>
                      <a:pPr marL="0" marR="0" lvl="0" indent="0" algn="l" defTabSz="457200" rtl="0" eaLnBrk="1" fontAlgn="auto" latinLnBrk="0" hangingPunct="1">
                        <a:lnSpc>
                          <a:spcPct val="100000"/>
                        </a:lnSpc>
                        <a:spcBef>
                          <a:spcPts val="0"/>
                        </a:spcBef>
                        <a:spcAft>
                          <a:spcPts val="0"/>
                        </a:spcAft>
                        <a:buClrTx/>
                        <a:buSzTx/>
                        <a:buFontTx/>
                        <a:buNone/>
                        <a:tabLst>
                          <a:tab pos="176213" algn="l"/>
                        </a:tabLst>
                        <a:defRPr/>
                      </a:pPr>
                      <a:r>
                        <a:rPr lang="sl-SI" sz="1600" dirty="0" smtClean="0">
                          <a:solidFill>
                            <a:schemeClr val="tx1"/>
                          </a:solidFill>
                          <a:latin typeface="Calibri" panose="020F0502020204030204" pitchFamily="34" charset="0"/>
                        </a:rPr>
                        <a:t>     2. r + OPB / 3. r +OPB / 8.r</a:t>
                      </a:r>
                    </a:p>
                    <a:p>
                      <a:pPr marL="0" marR="0" lvl="0" indent="0" algn="l" defTabSz="457200" rtl="0" eaLnBrk="1" fontAlgn="auto" latinLnBrk="0" hangingPunct="1">
                        <a:lnSpc>
                          <a:spcPct val="100000"/>
                        </a:lnSpc>
                        <a:spcBef>
                          <a:spcPts val="0"/>
                        </a:spcBef>
                        <a:spcAft>
                          <a:spcPts val="0"/>
                        </a:spcAft>
                        <a:buClrTx/>
                        <a:buSzTx/>
                        <a:buFontTx/>
                        <a:buNone/>
                        <a:tabLst>
                          <a:tab pos="176213" algn="l"/>
                        </a:tabLst>
                        <a:defRPr/>
                      </a:pPr>
                      <a:endParaRPr lang="sl-SI" sz="500" dirty="0" smtClean="0">
                        <a:solidFill>
                          <a:schemeClr val="tx1"/>
                        </a:solidFill>
                        <a:latin typeface="Calibri" panose="020F0502020204030204" pitchFamily="34" charset="0"/>
                      </a:endParaRPr>
                    </a:p>
                  </a:txBody>
                  <a:tcPr/>
                </a:tc>
                <a:tc>
                  <a:txBody>
                    <a:bodyPr/>
                    <a:lstStyle/>
                    <a:p>
                      <a:pPr algn="ctr"/>
                      <a:r>
                        <a:rPr lang="sl-SI" sz="1600" dirty="0" smtClean="0">
                          <a:solidFill>
                            <a:schemeClr val="tx1"/>
                          </a:solidFill>
                          <a:latin typeface="Calibri" panose="020F0502020204030204" pitchFamily="34" charset="0"/>
                        </a:rPr>
                        <a:t> </a:t>
                      </a:r>
                    </a:p>
                    <a:p>
                      <a:pPr algn="ctr"/>
                      <a:r>
                        <a:rPr lang="sl-SI" sz="1600" dirty="0" smtClean="0">
                          <a:solidFill>
                            <a:schemeClr val="tx1"/>
                          </a:solidFill>
                          <a:latin typeface="Calibri" panose="020F0502020204030204" pitchFamily="34" charset="0"/>
                        </a:rPr>
                        <a:t>5. 9. 2017</a:t>
                      </a:r>
                    </a:p>
                    <a:p>
                      <a:pPr algn="ctr"/>
                      <a:endParaRPr lang="sl-SI" sz="1600" dirty="0" smtClean="0">
                        <a:solidFill>
                          <a:schemeClr val="tx1"/>
                        </a:solidFill>
                        <a:latin typeface="Calibri" panose="020F0502020204030204" pitchFamily="34" charset="0"/>
                      </a:endParaRPr>
                    </a:p>
                    <a:p>
                      <a:pPr algn="ctr"/>
                      <a:r>
                        <a:rPr lang="sl-SI" sz="1600" dirty="0" smtClean="0">
                          <a:solidFill>
                            <a:schemeClr val="tx1"/>
                          </a:solidFill>
                          <a:latin typeface="Calibri" panose="020F0502020204030204" pitchFamily="34" charset="0"/>
                        </a:rPr>
                        <a:t>6. 9. 2017</a:t>
                      </a:r>
                    </a:p>
                    <a:p>
                      <a:pPr algn="ctr"/>
                      <a:r>
                        <a:rPr lang="sl-SI" sz="1600" dirty="0" smtClean="0">
                          <a:solidFill>
                            <a:schemeClr val="tx1"/>
                          </a:solidFill>
                          <a:latin typeface="Calibri" panose="020F0502020204030204" pitchFamily="34" charset="0"/>
                        </a:rPr>
                        <a:t>7. 9.  2017</a:t>
                      </a:r>
                    </a:p>
                    <a:p>
                      <a:pPr algn="ctr"/>
                      <a:r>
                        <a:rPr lang="sl-SI" sz="1600" dirty="0" smtClean="0">
                          <a:solidFill>
                            <a:schemeClr val="tx1"/>
                          </a:solidFill>
                          <a:latin typeface="Calibri" panose="020F0502020204030204" pitchFamily="34" charset="0"/>
                        </a:rPr>
                        <a:t>11. 9. 2017</a:t>
                      </a:r>
                      <a:endParaRPr lang="sl-SI" sz="1600" dirty="0">
                        <a:solidFill>
                          <a:schemeClr val="tx1"/>
                        </a:solidFill>
                        <a:latin typeface="Calibri" panose="020F0502020204030204" pitchFamily="34" charset="0"/>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600" b="1" dirty="0" smtClean="0">
                          <a:solidFill>
                            <a:schemeClr val="tx1"/>
                          </a:solidFill>
                          <a:latin typeface="Calibri" panose="020F0502020204030204" pitchFamily="34" charset="0"/>
                        </a:rPr>
                        <a:t>Karierna</a:t>
                      </a:r>
                      <a:r>
                        <a:rPr lang="sl-SI" sz="1600" b="1" baseline="0" dirty="0" smtClean="0">
                          <a:solidFill>
                            <a:schemeClr val="tx1"/>
                          </a:solidFill>
                          <a:latin typeface="Calibri" panose="020F0502020204030204" pitchFamily="34" charset="0"/>
                        </a:rPr>
                        <a:t> orientacija </a:t>
                      </a:r>
                      <a:r>
                        <a:rPr lang="sl-SI" sz="1600" baseline="0" dirty="0" smtClean="0">
                          <a:solidFill>
                            <a:schemeClr val="tx1"/>
                          </a:solidFill>
                          <a:latin typeface="Calibri" panose="020F0502020204030204" pitchFamily="34" charset="0"/>
                        </a:rPr>
                        <a:t>– 9. r / </a:t>
                      </a:r>
                      <a:r>
                        <a:rPr lang="sl-SI" sz="1400" baseline="0" dirty="0" smtClean="0">
                          <a:solidFill>
                            <a:schemeClr val="tx1"/>
                          </a:solidFill>
                          <a:latin typeface="Calibri" panose="020F0502020204030204" pitchFamily="34" charset="0"/>
                        </a:rPr>
                        <a:t>Martina Kuzman </a:t>
                      </a:r>
                      <a:endParaRPr lang="sl-SI" sz="1400" dirty="0" smtClean="0">
                        <a:solidFill>
                          <a:schemeClr val="tx1"/>
                        </a:solidFill>
                        <a:latin typeface="Calibri" panose="020F0502020204030204" pitchFamily="34"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400" dirty="0" smtClean="0">
                          <a:solidFill>
                            <a:schemeClr val="tx1"/>
                          </a:solidFill>
                          <a:latin typeface="Calibri" panose="020F0502020204030204" pitchFamily="34" charset="0"/>
                        </a:rPr>
                        <a:t>oktober 2017, februar 2018</a:t>
                      </a: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600" b="1" dirty="0" smtClean="0">
                          <a:solidFill>
                            <a:schemeClr val="dk1"/>
                          </a:solidFill>
                          <a:latin typeface="Calibri" panose="020F0502020204030204" pitchFamily="34" charset="0"/>
                        </a:rPr>
                        <a:t>Pri merjenju</a:t>
                      </a:r>
                      <a:r>
                        <a:rPr lang="sl-SI" sz="1600" b="1" baseline="0" dirty="0" smtClean="0">
                          <a:solidFill>
                            <a:schemeClr val="dk1"/>
                          </a:solidFill>
                          <a:latin typeface="Calibri" panose="020F0502020204030204" pitchFamily="34" charset="0"/>
                        </a:rPr>
                        <a:t> moči z otrokom, vedno nekdo izgubi </a:t>
                      </a:r>
                      <a:r>
                        <a:rPr lang="sl-SI" sz="1600" baseline="0" dirty="0" smtClean="0">
                          <a:solidFill>
                            <a:schemeClr val="dk1"/>
                          </a:solidFill>
                          <a:latin typeface="Calibri" panose="020F0502020204030204" pitchFamily="34" charset="0"/>
                        </a:rPr>
                        <a:t>/ Aleksander Zadel</a:t>
                      </a:r>
                      <a:endParaRPr lang="sl-SI" sz="1600" dirty="0" smtClean="0">
                        <a:solidFill>
                          <a:srgbClr val="FF0000"/>
                        </a:solidFill>
                        <a:latin typeface="Calibri" panose="020F0502020204030204" pitchFamily="34"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600" dirty="0" smtClean="0">
                          <a:solidFill>
                            <a:schemeClr val="tx1"/>
                          </a:solidFill>
                          <a:latin typeface="Calibri" panose="020F0502020204030204" pitchFamily="34" charset="0"/>
                        </a:rPr>
                        <a:t>18. 1. 2018 ob 17.00</a:t>
                      </a: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600" b="1" dirty="0" smtClean="0">
                          <a:latin typeface="Calibri" panose="020F0502020204030204" pitchFamily="34" charset="0"/>
                        </a:rPr>
                        <a:t>LŠN Čatež – 5.r  </a:t>
                      </a:r>
                      <a:r>
                        <a:rPr lang="sl-SI" sz="1600" dirty="0" smtClean="0">
                          <a:latin typeface="Calibri" panose="020F0502020204030204" pitchFamily="34" charset="0"/>
                        </a:rPr>
                        <a:t>/ </a:t>
                      </a:r>
                      <a:r>
                        <a:rPr lang="sl-SI" sz="1400" dirty="0" smtClean="0">
                          <a:latin typeface="Calibri" panose="020F0502020204030204" pitchFamily="34" charset="0"/>
                        </a:rPr>
                        <a:t>Martina Sedej-Filipčič</a:t>
                      </a:r>
                      <a:endParaRPr lang="sl-SI" sz="1400" dirty="0" smtClean="0">
                        <a:solidFill>
                          <a:srgbClr val="FF0000"/>
                        </a:solidFill>
                        <a:latin typeface="Calibri" panose="020F0502020204030204" pitchFamily="34" charset="0"/>
                      </a:endParaRP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sl-SI" sz="1600" dirty="0" smtClean="0">
                          <a:latin typeface="Calibri" panose="020F0502020204030204" pitchFamily="34" charset="0"/>
                        </a:rPr>
                        <a:t>1. 3. 2018</a:t>
                      </a:r>
                      <a:endParaRPr lang="sl-SI" sz="1600" dirty="0" smtClean="0">
                        <a:solidFill>
                          <a:srgbClr val="FF0000"/>
                        </a:solidFill>
                        <a:latin typeface="Calibri" panose="020F0502020204030204" pitchFamily="34" charset="0"/>
                      </a:endParaRPr>
                    </a:p>
                  </a:txBody>
                  <a:tcPr/>
                </a:tc>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sl-SI" sz="1600" b="1" dirty="0" smtClean="0">
                          <a:solidFill>
                            <a:schemeClr val="tx1"/>
                          </a:solidFill>
                          <a:latin typeface="Calibri" panose="020F0502020204030204" pitchFamily="34" charset="0"/>
                        </a:rPr>
                        <a:t>Učno vzgojna problematika </a:t>
                      </a:r>
                      <a:r>
                        <a:rPr lang="sl-SI" sz="1600" dirty="0" smtClean="0">
                          <a:solidFill>
                            <a:schemeClr val="tx1"/>
                          </a:solidFill>
                          <a:latin typeface="Calibri" panose="020F0502020204030204" pitchFamily="34" charset="0"/>
                        </a:rPr>
                        <a:t>/ </a:t>
                      </a:r>
                      <a:r>
                        <a:rPr lang="sl-SI" sz="1400" dirty="0" smtClean="0">
                          <a:solidFill>
                            <a:schemeClr val="tx1"/>
                          </a:solidFill>
                          <a:latin typeface="Calibri" panose="020F0502020204030204" pitchFamily="34" charset="0"/>
                        </a:rPr>
                        <a:t>razredniki</a:t>
                      </a:r>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lang="sl-SI" sz="1600" dirty="0" smtClean="0">
                        <a:solidFill>
                          <a:schemeClr val="tx1"/>
                        </a:solidFill>
                        <a:latin typeface="Calibri" panose="020F0502020204030204" pitchFamily="34" charset="0"/>
                      </a:endParaRPr>
                    </a:p>
                  </a:txBody>
                  <a:tcPr/>
                </a:tc>
              </a:tr>
            </a:tbl>
          </a:graphicData>
        </a:graphic>
      </p:graphicFrame>
      <p:sp>
        <p:nvSpPr>
          <p:cNvPr id="8" name="Označba mesta številke diapozitiva 7"/>
          <p:cNvSpPr>
            <a:spLocks noGrp="1"/>
          </p:cNvSpPr>
          <p:nvPr>
            <p:ph type="sldNum" sz="quarter" idx="12"/>
          </p:nvPr>
        </p:nvSpPr>
        <p:spPr/>
        <p:txBody>
          <a:bodyPr/>
          <a:lstStyle/>
          <a:p>
            <a:fld id="{C1098D97-D47F-4185-AB0A-1FBD1691CD49}" type="slidenum">
              <a:rPr lang="sl-SI" smtClean="0"/>
              <a:pPr/>
              <a:t>6</a:t>
            </a:fld>
            <a:endParaRPr lang="sl-SI"/>
          </a:p>
        </p:txBody>
      </p:sp>
      <p:pic>
        <p:nvPicPr>
          <p:cNvPr id="9" name="Slika 8"/>
          <p:cNvPicPr>
            <a:picLocks noChangeAspect="1"/>
          </p:cNvPicPr>
          <p:nvPr/>
        </p:nvPicPr>
        <p:blipFill>
          <a:blip r:embed="rId2">
            <a:clrChange>
              <a:clrFrom>
                <a:srgbClr val="FFFFFF"/>
              </a:clrFrom>
              <a:clrTo>
                <a:srgbClr val="FFFFFF">
                  <a:alpha val="0"/>
                </a:srgbClr>
              </a:clrTo>
            </a:clrChange>
          </a:blip>
          <a:stretch>
            <a:fillRect/>
          </a:stretch>
        </p:blipFill>
        <p:spPr>
          <a:xfrm>
            <a:off x="6915559" y="1177793"/>
            <a:ext cx="1316850" cy="816935"/>
          </a:xfrm>
          <a:prstGeom prst="rect">
            <a:avLst/>
          </a:prstGeom>
        </p:spPr>
      </p:pic>
    </p:spTree>
    <p:extLst>
      <p:ext uri="{BB962C8B-B14F-4D97-AF65-F5344CB8AC3E}">
        <p14:creationId xmlns:p14="http://schemas.microsoft.com/office/powerpoint/2010/main" val="113517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603208" y="548680"/>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MATIČNA ŠOLA</a:t>
            </a:r>
            <a:endParaRPr lang="sl-SI" sz="1400" b="1" dirty="0">
              <a:latin typeface="Calibri" panose="020F0502020204030204" pitchFamily="34" charset="0"/>
            </a:endParaRPr>
          </a:p>
        </p:txBody>
      </p:sp>
      <p:graphicFrame>
        <p:nvGraphicFramePr>
          <p:cNvPr id="2" name="Tabela 1"/>
          <p:cNvGraphicFramePr>
            <a:graphicFrameLocks noGrp="1"/>
          </p:cNvGraphicFramePr>
          <p:nvPr>
            <p:extLst>
              <p:ext uri="{D42A27DB-BD31-4B8C-83A1-F6EECF244321}">
                <p14:modId xmlns:p14="http://schemas.microsoft.com/office/powerpoint/2010/main" val="2303871546"/>
              </p:ext>
            </p:extLst>
          </p:nvPr>
        </p:nvGraphicFramePr>
        <p:xfrm>
          <a:off x="1691680" y="1110985"/>
          <a:ext cx="6096000" cy="1501206"/>
        </p:xfrm>
        <a:graphic>
          <a:graphicData uri="http://schemas.openxmlformats.org/drawingml/2006/table">
            <a:tbl>
              <a:tblPr firstRow="1" bandRow="1">
                <a:tableStyleId>{93296810-A885-4BE3-A3E7-6D5BEEA58F35}</a:tableStyleId>
              </a:tblPr>
              <a:tblGrid>
                <a:gridCol w="2273002"/>
                <a:gridCol w="1656184"/>
                <a:gridCol w="2166814"/>
              </a:tblGrid>
              <a:tr h="306905">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RAZRED</a:t>
                      </a:r>
                    </a:p>
                  </a:txBody>
                  <a:tcPr/>
                </a:tc>
                <a:tc>
                  <a:txBody>
                    <a:bodyPr/>
                    <a:lstStyle/>
                    <a:p>
                      <a:pPr algn="ctr"/>
                      <a:r>
                        <a:rPr lang="sl-SI" sz="1400" dirty="0" smtClean="0">
                          <a:latin typeface="Calibri" panose="020F0502020204030204" pitchFamily="34" charset="0"/>
                        </a:rPr>
                        <a:t>UČITELJ</a:t>
                      </a:r>
                      <a:endParaRPr lang="sl-SI" sz="1400" dirty="0">
                        <a:latin typeface="Calibri" panose="020F0502020204030204" pitchFamily="34" charset="0"/>
                      </a:endParaRPr>
                    </a:p>
                  </a:txBody>
                  <a:tcPr/>
                </a:tc>
              </a:tr>
              <a:tr h="40950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Angleščina</a:t>
                      </a:r>
                    </a:p>
                    <a:p>
                      <a:pPr marL="0" indent="0" algn="ctr">
                        <a:buNone/>
                      </a:pP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 </a:t>
                      </a:r>
                      <a:endParaRPr lang="sl-SI" sz="1200" dirty="0">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Anja Batagelj Jurca</a:t>
                      </a:r>
                    </a:p>
                  </a:txBody>
                  <a:tcPr/>
                </a:tc>
              </a:tr>
              <a:tr h="737101">
                <a:tc>
                  <a:txBody>
                    <a:bodyPr/>
                    <a:lstStyle/>
                    <a:p>
                      <a:pPr algn="ctr"/>
                      <a:r>
                        <a:rPr lang="sl-SI" sz="1200" dirty="0" smtClean="0">
                          <a:latin typeface="Calibri" panose="020F0502020204030204" pitchFamily="34" charset="0"/>
                        </a:rPr>
                        <a:t>Italijanščina</a:t>
                      </a:r>
                    </a:p>
                    <a:p>
                      <a:pPr algn="ctr"/>
                      <a:r>
                        <a:rPr lang="sl-SI" sz="1200" dirty="0" smtClean="0">
                          <a:latin typeface="Calibri" panose="020F0502020204030204" pitchFamily="34" charset="0"/>
                        </a:rPr>
                        <a:t>Računalništvo</a:t>
                      </a:r>
                    </a:p>
                    <a:p>
                      <a:pPr algn="ctr"/>
                      <a:r>
                        <a:rPr lang="sl-SI" sz="1200" dirty="0" smtClean="0">
                          <a:latin typeface="Calibri" panose="020F0502020204030204" pitchFamily="34" charset="0"/>
                        </a:rPr>
                        <a:t>Šport</a:t>
                      </a:r>
                    </a:p>
                  </a:txBody>
                  <a:tcPr/>
                </a:tc>
                <a:tc>
                  <a:txBody>
                    <a:bodyPr/>
                    <a:lstStyle/>
                    <a:p>
                      <a:pPr algn="ctr"/>
                      <a:endParaRPr lang="sl-SI" sz="1200" dirty="0" smtClean="0">
                        <a:latin typeface="Calibri" panose="020F0502020204030204" pitchFamily="34" charset="0"/>
                      </a:endParaRPr>
                    </a:p>
                    <a:p>
                      <a:pPr algn="ctr"/>
                      <a:r>
                        <a:rPr lang="sl-SI" sz="1200" dirty="0" smtClean="0">
                          <a:latin typeface="Calibri" panose="020F0502020204030204" pitchFamily="34" charset="0"/>
                        </a:rPr>
                        <a:t>4. ,</a:t>
                      </a:r>
                      <a:r>
                        <a:rPr lang="sl-SI" sz="1200" baseline="0" dirty="0" smtClean="0">
                          <a:latin typeface="Calibri" panose="020F0502020204030204" pitchFamily="34" charset="0"/>
                        </a:rPr>
                        <a:t>  5., 6.</a:t>
                      </a:r>
                      <a:endParaRPr lang="sl-SI" sz="1200" dirty="0" smtClean="0">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Mojca Argenti</a:t>
                      </a:r>
                    </a:p>
                    <a:p>
                      <a:pPr algn="ctr"/>
                      <a:r>
                        <a:rPr lang="sl-SI" sz="1200" dirty="0" smtClean="0">
                          <a:solidFill>
                            <a:schemeClr val="tx1"/>
                          </a:solidFill>
                          <a:latin typeface="Calibri" panose="020F0502020204030204" pitchFamily="34" charset="0"/>
                        </a:rPr>
                        <a:t>Anton Perenič</a:t>
                      </a:r>
                    </a:p>
                    <a:p>
                      <a:pPr algn="ctr"/>
                      <a:r>
                        <a:rPr lang="sl-SI" sz="1200" dirty="0" smtClean="0">
                          <a:solidFill>
                            <a:schemeClr val="tx1"/>
                          </a:solidFill>
                          <a:latin typeface="Calibri" panose="020F0502020204030204" pitchFamily="34" charset="0"/>
                        </a:rPr>
                        <a:t>Mitja Muha / Tine Ščuka</a:t>
                      </a:r>
                      <a:endParaRPr lang="sl-SI" sz="1200" dirty="0">
                        <a:solidFill>
                          <a:schemeClr val="tx1"/>
                        </a:solidFill>
                        <a:latin typeface="Calibri" panose="020F0502020204030204" pitchFamily="34" charset="0"/>
                      </a:endParaRPr>
                    </a:p>
                  </a:txBody>
                  <a:tcPr/>
                </a:tc>
              </a:tr>
            </a:tbl>
          </a:graphicData>
        </a:graphic>
      </p:graphicFrame>
      <p:sp>
        <p:nvSpPr>
          <p:cNvPr id="7" name="Označba mesta številke diapozitiva 6"/>
          <p:cNvSpPr>
            <a:spLocks noGrp="1"/>
          </p:cNvSpPr>
          <p:nvPr>
            <p:ph type="sldNum" sz="quarter" idx="12"/>
          </p:nvPr>
        </p:nvSpPr>
        <p:spPr/>
        <p:txBody>
          <a:bodyPr/>
          <a:lstStyle/>
          <a:p>
            <a:fld id="{C1098D97-D47F-4185-AB0A-1FBD1691CD49}" type="slidenum">
              <a:rPr lang="sl-SI" smtClean="0"/>
              <a:pPr/>
              <a:t>7</a:t>
            </a:fld>
            <a:endParaRPr lang="sl-SI"/>
          </a:p>
        </p:txBody>
      </p:sp>
      <p:sp>
        <p:nvSpPr>
          <p:cNvPr id="8" name="Naslov 1"/>
          <p:cNvSpPr txBox="1">
            <a:spLocks/>
          </p:cNvSpPr>
          <p:nvPr/>
        </p:nvSpPr>
        <p:spPr>
          <a:xfrm>
            <a:off x="604369" y="2852936"/>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PODRUŽNICA PLANINA</a:t>
            </a:r>
            <a:endParaRPr lang="sl-SI" sz="1400" b="1" dirty="0">
              <a:latin typeface="Calibri" panose="020F0502020204030204" pitchFamily="34" charset="0"/>
            </a:endParaRPr>
          </a:p>
        </p:txBody>
      </p:sp>
      <p:graphicFrame>
        <p:nvGraphicFramePr>
          <p:cNvPr id="9" name="Tabela 8"/>
          <p:cNvGraphicFramePr>
            <a:graphicFrameLocks noGrp="1"/>
          </p:cNvGraphicFramePr>
          <p:nvPr>
            <p:extLst>
              <p:ext uri="{D42A27DB-BD31-4B8C-83A1-F6EECF244321}">
                <p14:modId xmlns:p14="http://schemas.microsoft.com/office/powerpoint/2010/main" val="4134191525"/>
              </p:ext>
            </p:extLst>
          </p:nvPr>
        </p:nvGraphicFramePr>
        <p:xfrm>
          <a:off x="1671856" y="3264346"/>
          <a:ext cx="6096000" cy="1088885"/>
        </p:xfrm>
        <a:graphic>
          <a:graphicData uri="http://schemas.openxmlformats.org/drawingml/2006/table">
            <a:tbl>
              <a:tblPr firstRow="1" bandRow="1">
                <a:tableStyleId>{93296810-A885-4BE3-A3E7-6D5BEEA58F35}</a:tableStyleId>
              </a:tblPr>
              <a:tblGrid>
                <a:gridCol w="2273002"/>
                <a:gridCol w="1656184"/>
                <a:gridCol w="2166814"/>
              </a:tblGrid>
              <a:tr h="296035">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RAZRED</a:t>
                      </a:r>
                    </a:p>
                  </a:txBody>
                  <a:tcPr/>
                </a:tc>
                <a:tc>
                  <a:txBody>
                    <a:bodyPr/>
                    <a:lstStyle/>
                    <a:p>
                      <a:pPr algn="ctr"/>
                      <a:r>
                        <a:rPr lang="sl-SI" sz="1400" dirty="0" smtClean="0">
                          <a:latin typeface="Calibri" panose="020F0502020204030204" pitchFamily="34" charset="0"/>
                        </a:rPr>
                        <a:t>UČITELJ</a:t>
                      </a:r>
                      <a:endParaRPr lang="sl-SI" sz="1400" dirty="0">
                        <a:latin typeface="Calibri" panose="020F0502020204030204" pitchFamily="34" charset="0"/>
                      </a:endParaRPr>
                    </a:p>
                  </a:txBody>
                  <a:tcPr/>
                </a:tc>
              </a:tr>
              <a:tr h="35355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Angleščina</a:t>
                      </a:r>
                    </a:p>
                    <a:p>
                      <a:pPr marL="0" indent="0" algn="ctr">
                        <a:buNone/>
                      </a:pP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 </a:t>
                      </a:r>
                      <a:endParaRPr lang="sl-SI" sz="1200" dirty="0">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Rebeka Škamperle</a:t>
                      </a:r>
                      <a:endParaRPr lang="sl-SI" sz="1200" dirty="0">
                        <a:solidFill>
                          <a:schemeClr val="tx1"/>
                        </a:solidFill>
                        <a:latin typeface="Calibri" panose="020F0502020204030204" pitchFamily="34" charset="0"/>
                      </a:endParaRPr>
                    </a:p>
                  </a:txBody>
                  <a:tcPr/>
                </a:tc>
              </a:tr>
              <a:tr h="326885">
                <a:tc>
                  <a:txBody>
                    <a:bodyPr/>
                    <a:lstStyle/>
                    <a:p>
                      <a:pPr algn="ctr"/>
                      <a:r>
                        <a:rPr lang="sl-SI" sz="1200" dirty="0" smtClean="0">
                          <a:latin typeface="Calibri" panose="020F0502020204030204" pitchFamily="34" charset="0"/>
                        </a:rPr>
                        <a:t>Šport</a:t>
                      </a:r>
                    </a:p>
                  </a:txBody>
                  <a:tcPr/>
                </a:tc>
                <a:tc>
                  <a:txBody>
                    <a:bodyPr/>
                    <a:lstStyle/>
                    <a:p>
                      <a:pPr algn="ctr"/>
                      <a:r>
                        <a:rPr lang="sl-SI" sz="1200" dirty="0" smtClean="0">
                          <a:latin typeface="Calibri" panose="020F0502020204030204" pitchFamily="34" charset="0"/>
                        </a:rPr>
                        <a:t>4. ,</a:t>
                      </a:r>
                      <a:r>
                        <a:rPr lang="sl-SI" sz="1200" baseline="0" dirty="0" smtClean="0">
                          <a:latin typeface="Calibri" panose="020F0502020204030204" pitchFamily="34" charset="0"/>
                        </a:rPr>
                        <a:t>  5.</a:t>
                      </a:r>
                      <a:endParaRPr lang="sl-SI" sz="1200" dirty="0" smtClean="0">
                        <a:latin typeface="Calibri" panose="020F0502020204030204" pitchFamily="34" charset="0"/>
                      </a:endParaRPr>
                    </a:p>
                  </a:txBody>
                  <a:tcPr/>
                </a:tc>
                <a:tc>
                  <a:txBody>
                    <a:bodyPr/>
                    <a:lstStyle/>
                    <a:p>
                      <a:pPr algn="ctr"/>
                      <a:r>
                        <a:rPr lang="sl-SI" sz="1200" b="0" dirty="0" smtClean="0">
                          <a:solidFill>
                            <a:schemeClr val="tx1"/>
                          </a:solidFill>
                          <a:latin typeface="Calibri" panose="020F0502020204030204" pitchFamily="34" charset="0"/>
                        </a:rPr>
                        <a:t>Jasna</a:t>
                      </a:r>
                      <a:r>
                        <a:rPr lang="sl-SI" sz="1200" b="0" baseline="0" dirty="0" smtClean="0">
                          <a:solidFill>
                            <a:schemeClr val="tx1"/>
                          </a:solidFill>
                          <a:latin typeface="Calibri" panose="020F0502020204030204" pitchFamily="34" charset="0"/>
                        </a:rPr>
                        <a:t> K</a:t>
                      </a:r>
                      <a:r>
                        <a:rPr lang="sl-SI" sz="1200" b="0" dirty="0" smtClean="0">
                          <a:solidFill>
                            <a:schemeClr val="tx1"/>
                          </a:solidFill>
                          <a:latin typeface="Calibri" panose="020F0502020204030204" pitchFamily="34" charset="0"/>
                        </a:rPr>
                        <a:t>ožar</a:t>
                      </a:r>
                      <a:endParaRPr lang="sl-SI" sz="1200" b="0" dirty="0">
                        <a:solidFill>
                          <a:schemeClr val="tx1"/>
                        </a:solidFill>
                        <a:latin typeface="Calibri" panose="020F0502020204030204" pitchFamily="34" charset="0"/>
                      </a:endParaRPr>
                    </a:p>
                  </a:txBody>
                  <a:tcPr/>
                </a:tc>
              </a:tr>
            </a:tbl>
          </a:graphicData>
        </a:graphic>
      </p:graphicFrame>
      <p:sp>
        <p:nvSpPr>
          <p:cNvPr id="10" name="Naslov 1"/>
          <p:cNvSpPr txBox="1">
            <a:spLocks/>
          </p:cNvSpPr>
          <p:nvPr/>
        </p:nvSpPr>
        <p:spPr>
          <a:xfrm>
            <a:off x="628650" y="4725144"/>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NEOBVEZNI IZBIRNI PREDMETI – PODRUŽNICA BUKOVJE</a:t>
            </a:r>
            <a:endParaRPr lang="sl-SI" sz="1400" b="1" dirty="0">
              <a:latin typeface="Calibri" panose="020F0502020204030204" pitchFamily="34" charset="0"/>
            </a:endParaRPr>
          </a:p>
        </p:txBody>
      </p:sp>
      <p:graphicFrame>
        <p:nvGraphicFramePr>
          <p:cNvPr id="11" name="Tabela 10"/>
          <p:cNvGraphicFramePr>
            <a:graphicFrameLocks noGrp="1"/>
          </p:cNvGraphicFramePr>
          <p:nvPr>
            <p:extLst>
              <p:ext uri="{D42A27DB-BD31-4B8C-83A1-F6EECF244321}">
                <p14:modId xmlns:p14="http://schemas.microsoft.com/office/powerpoint/2010/main" val="370926967"/>
              </p:ext>
            </p:extLst>
          </p:nvPr>
        </p:nvGraphicFramePr>
        <p:xfrm>
          <a:off x="1671856" y="5070203"/>
          <a:ext cx="6096000" cy="1228429"/>
        </p:xfrm>
        <a:graphic>
          <a:graphicData uri="http://schemas.openxmlformats.org/drawingml/2006/table">
            <a:tbl>
              <a:tblPr firstRow="1" bandRow="1">
                <a:tableStyleId>{93296810-A885-4BE3-A3E7-6D5BEEA58F35}</a:tableStyleId>
              </a:tblPr>
              <a:tblGrid>
                <a:gridCol w="2273002"/>
                <a:gridCol w="1656184"/>
                <a:gridCol w="2166814"/>
              </a:tblGrid>
              <a:tr h="26215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PREDMET</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400" dirty="0" smtClean="0">
                          <a:latin typeface="Calibri" panose="020F0502020204030204" pitchFamily="34" charset="0"/>
                        </a:rPr>
                        <a:t>RAZRED</a:t>
                      </a:r>
                    </a:p>
                  </a:txBody>
                  <a:tcPr/>
                </a:tc>
                <a:tc>
                  <a:txBody>
                    <a:bodyPr/>
                    <a:lstStyle/>
                    <a:p>
                      <a:pPr algn="ctr"/>
                      <a:r>
                        <a:rPr lang="sl-SI" sz="1400" dirty="0" smtClean="0">
                          <a:latin typeface="Calibri" panose="020F0502020204030204" pitchFamily="34" charset="0"/>
                        </a:rPr>
                        <a:t>UČITELJ</a:t>
                      </a:r>
                      <a:endParaRPr lang="sl-SI" sz="1400" dirty="0">
                        <a:latin typeface="Calibri" panose="020F0502020204030204" pitchFamily="34" charset="0"/>
                      </a:endParaRPr>
                    </a:p>
                  </a:txBody>
                  <a:tcPr/>
                </a:tc>
              </a:tr>
              <a:tr h="390531">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Angleščina</a:t>
                      </a:r>
                    </a:p>
                    <a:p>
                      <a:pPr marL="0" indent="0" algn="ctr">
                        <a:buNone/>
                      </a:pPr>
                      <a:endParaRPr lang="sl-SI" sz="1200" dirty="0">
                        <a:latin typeface="Calibri" panose="020F0502020204030204" pitchFamily="34" charset="0"/>
                      </a:endParaRPr>
                    </a:p>
                  </a:txBody>
                  <a:tcPr/>
                </a:tc>
                <a:tc>
                  <a:txBody>
                    <a:bodyPr/>
                    <a:lstStyle/>
                    <a:p>
                      <a:pPr algn="ctr"/>
                      <a:r>
                        <a:rPr lang="sl-SI" sz="1200" dirty="0" smtClean="0">
                          <a:latin typeface="Calibri" panose="020F0502020204030204" pitchFamily="34" charset="0"/>
                        </a:rPr>
                        <a:t>1. </a:t>
                      </a:r>
                      <a:endParaRPr lang="sl-SI" sz="1200" dirty="0">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Anja Batagelj Jurca</a:t>
                      </a:r>
                    </a:p>
                    <a:p>
                      <a:pPr algn="ctr"/>
                      <a:endParaRPr lang="sl-SI" sz="1200" dirty="0">
                        <a:solidFill>
                          <a:schemeClr val="tx1"/>
                        </a:solidFill>
                        <a:latin typeface="Calibri" panose="020F0502020204030204" pitchFamily="34" charset="0"/>
                      </a:endParaRPr>
                    </a:p>
                  </a:txBody>
                  <a:tcPr/>
                </a:tc>
              </a:tr>
              <a:tr h="466429">
                <a:tc>
                  <a:txBody>
                    <a:bodyPr/>
                    <a:lstStyle/>
                    <a:p>
                      <a:pPr algn="ctr"/>
                      <a:r>
                        <a:rPr lang="sl-SI" sz="1200" dirty="0" smtClean="0">
                          <a:latin typeface="Calibri" panose="020F0502020204030204" pitchFamily="34" charset="0"/>
                        </a:rPr>
                        <a:t>Šport</a:t>
                      </a:r>
                    </a:p>
                  </a:txBody>
                  <a:tcPr/>
                </a:tc>
                <a:tc>
                  <a:txBody>
                    <a:bodyPr/>
                    <a:lstStyle/>
                    <a:p>
                      <a:pPr algn="ctr"/>
                      <a:r>
                        <a:rPr lang="sl-SI" sz="1200" dirty="0" smtClean="0">
                          <a:latin typeface="Calibri" panose="020F0502020204030204" pitchFamily="34" charset="0"/>
                        </a:rPr>
                        <a:t>4. ,</a:t>
                      </a:r>
                      <a:r>
                        <a:rPr lang="sl-SI" sz="1200" baseline="0" dirty="0" smtClean="0">
                          <a:latin typeface="Calibri" panose="020F0502020204030204" pitchFamily="34" charset="0"/>
                        </a:rPr>
                        <a:t>  5.</a:t>
                      </a:r>
                      <a:endParaRPr lang="sl-SI" sz="1200" dirty="0" smtClean="0">
                        <a:latin typeface="Calibri" panose="020F0502020204030204" pitchFamily="34" charset="0"/>
                      </a:endParaRPr>
                    </a:p>
                  </a:txBody>
                  <a:tcPr/>
                </a:tc>
                <a:tc>
                  <a:txBody>
                    <a:bodyPr/>
                    <a:lstStyle/>
                    <a:p>
                      <a:pPr algn="ctr"/>
                      <a:r>
                        <a:rPr lang="sl-SI" sz="1200" dirty="0" smtClean="0">
                          <a:solidFill>
                            <a:schemeClr val="tx1"/>
                          </a:solidFill>
                          <a:latin typeface="Calibri" panose="020F0502020204030204" pitchFamily="34" charset="0"/>
                        </a:rPr>
                        <a:t>Tine Ščuka</a:t>
                      </a:r>
                      <a:endParaRPr lang="sl-SI" sz="1200" dirty="0">
                        <a:solidFill>
                          <a:schemeClr val="tx1"/>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0990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številke diapozitiva 1"/>
          <p:cNvSpPr>
            <a:spLocks noGrp="1"/>
          </p:cNvSpPr>
          <p:nvPr>
            <p:ph type="sldNum" sz="quarter" idx="12"/>
          </p:nvPr>
        </p:nvSpPr>
        <p:spPr/>
        <p:txBody>
          <a:bodyPr/>
          <a:lstStyle/>
          <a:p>
            <a:fld id="{C1098D97-D47F-4185-AB0A-1FBD1691CD49}" type="slidenum">
              <a:rPr lang="sl-SI" smtClean="0"/>
              <a:pPr/>
              <a:t>8</a:t>
            </a:fld>
            <a:endParaRPr lang="sl-SI"/>
          </a:p>
        </p:txBody>
      </p:sp>
      <p:sp>
        <p:nvSpPr>
          <p:cNvPr id="3" name="Naslov 1"/>
          <p:cNvSpPr txBox="1">
            <a:spLocks/>
          </p:cNvSpPr>
          <p:nvPr/>
        </p:nvSpPr>
        <p:spPr>
          <a:xfrm>
            <a:off x="323528" y="764704"/>
            <a:ext cx="7886700" cy="39957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1400" b="1" dirty="0" smtClean="0">
                <a:latin typeface="Calibri" panose="020F0502020204030204" pitchFamily="34" charset="0"/>
              </a:rPr>
              <a:t>IZBIRNI PREDMETI</a:t>
            </a:r>
            <a:endParaRPr lang="sl-SI" sz="1400" b="1" dirty="0">
              <a:latin typeface="Calibri" panose="020F0502020204030204"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val="4279859377"/>
              </p:ext>
            </p:extLst>
          </p:nvPr>
        </p:nvGraphicFramePr>
        <p:xfrm>
          <a:off x="1602102" y="1219526"/>
          <a:ext cx="6662565" cy="4896544"/>
        </p:xfrm>
        <a:graphic>
          <a:graphicData uri="http://schemas.openxmlformats.org/drawingml/2006/table">
            <a:tbl>
              <a:tblPr firstRow="1" bandRow="1">
                <a:tableStyleId>{93296810-A885-4BE3-A3E7-6D5BEEA58F35}</a:tableStyleId>
              </a:tblPr>
              <a:tblGrid>
                <a:gridCol w="2203613"/>
                <a:gridCol w="1337908"/>
                <a:gridCol w="1296700"/>
                <a:gridCol w="1824344"/>
              </a:tblGrid>
              <a:tr h="330624">
                <a:tc gridSpan="2">
                  <a:txBody>
                    <a:bodyPr/>
                    <a:lstStyle/>
                    <a:p>
                      <a:pPr algn="ctr"/>
                      <a:r>
                        <a:rPr lang="sl-SI" sz="1400" dirty="0" smtClean="0">
                          <a:latin typeface="Calibri" panose="020F0502020204030204" pitchFamily="34" charset="0"/>
                        </a:rPr>
                        <a:t>PREDMET</a:t>
                      </a:r>
                      <a:endParaRPr lang="sl-SI" sz="1400" dirty="0">
                        <a:latin typeface="Calibri" panose="020F0502020204030204" pitchFamily="34" charset="0"/>
                      </a:endParaRPr>
                    </a:p>
                  </a:txBody>
                  <a:tcPr/>
                </a:tc>
                <a:tc hMerge="1">
                  <a:txBody>
                    <a:bodyPr/>
                    <a:lstStyle/>
                    <a:p>
                      <a:pPr algn="ctr"/>
                      <a:endParaRPr lang="sl-SI" sz="1400" dirty="0"/>
                    </a:p>
                  </a:txBody>
                  <a:tcPr/>
                </a:tc>
                <a:tc>
                  <a:txBody>
                    <a:bodyPr/>
                    <a:lstStyle/>
                    <a:p>
                      <a:pPr algn="ctr"/>
                      <a:r>
                        <a:rPr lang="sl-SI" sz="1400" dirty="0" smtClean="0">
                          <a:latin typeface="Calibri" panose="020F0502020204030204" pitchFamily="34" charset="0"/>
                        </a:rPr>
                        <a:t>RAZRED</a:t>
                      </a:r>
                      <a:endParaRPr lang="sl-SI" sz="140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UČITELJ</a:t>
                      </a:r>
                      <a:endParaRPr lang="sl-SI" sz="1400" dirty="0">
                        <a:latin typeface="Calibri" panose="020F0502020204030204" pitchFamily="34" charset="0"/>
                      </a:endParaRPr>
                    </a:p>
                  </a:txBody>
                  <a:tcPr/>
                </a:tc>
              </a:tr>
              <a:tr h="322772">
                <a:tc>
                  <a:txBody>
                    <a:bodyPr/>
                    <a:lstStyle/>
                    <a:p>
                      <a:pPr marL="0" indent="0" algn="l">
                        <a:buNone/>
                      </a:pPr>
                      <a:r>
                        <a:rPr lang="sl-SI" sz="1200" b="1" dirty="0" smtClean="0">
                          <a:latin typeface="Calibri" panose="020F0502020204030204" pitchFamily="34" charset="0"/>
                        </a:rPr>
                        <a:t>Gledališki klub</a:t>
                      </a:r>
                      <a:endParaRPr lang="sl-SI" sz="1200" b="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GKL</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 / 8. / 9. </a:t>
                      </a:r>
                    </a:p>
                  </a:txBody>
                  <a:tcPr/>
                </a:tc>
                <a:tc>
                  <a:txBody>
                    <a:bodyPr/>
                    <a:lstStyle/>
                    <a:p>
                      <a:pPr algn="l"/>
                      <a:r>
                        <a:rPr lang="sl-SI" sz="1200" dirty="0" smtClean="0">
                          <a:latin typeface="Calibri" panose="020F0502020204030204" pitchFamily="34" charset="0"/>
                        </a:rPr>
                        <a:t>Andreja Mlakar</a:t>
                      </a:r>
                      <a:endParaRPr lang="sl-SI" sz="1200" dirty="0">
                        <a:latin typeface="Calibri" panose="020F0502020204030204" pitchFamily="34" charset="0"/>
                      </a:endParaRPr>
                    </a:p>
                  </a:txBody>
                  <a:tcPr/>
                </a:tc>
              </a:tr>
              <a:tr h="322772">
                <a:tc>
                  <a:txBody>
                    <a:bodyPr/>
                    <a:lstStyle/>
                    <a:p>
                      <a:pPr marL="0" indent="0" algn="l">
                        <a:buNone/>
                      </a:pPr>
                      <a:r>
                        <a:rPr lang="sl-SI" sz="1200" b="1" dirty="0" smtClean="0">
                          <a:latin typeface="Calibri" panose="020F0502020204030204" pitchFamily="34" charset="0"/>
                        </a:rPr>
                        <a:t>Italijanščina</a:t>
                      </a:r>
                      <a:endParaRPr lang="sl-SI" sz="1200" b="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I-II1,</a:t>
                      </a:r>
                      <a:r>
                        <a:rPr lang="sl-SI" sz="1200" b="0" baseline="0" dirty="0" smtClean="0">
                          <a:latin typeface="Calibri" panose="020F0502020204030204" pitchFamily="34" charset="0"/>
                        </a:rPr>
                        <a:t> II-II2, III-II3</a:t>
                      </a:r>
                      <a:endParaRPr lang="sl-SI" sz="1200" b="0"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7. / 8. / 9. </a:t>
                      </a:r>
                      <a:endParaRPr lang="sl-SI" sz="1200" dirty="0">
                        <a:latin typeface="Calibri" panose="020F0502020204030204" pitchFamily="34" charset="0"/>
                      </a:endParaRPr>
                    </a:p>
                  </a:txBody>
                  <a:tcPr/>
                </a:tc>
                <a:tc>
                  <a:txBody>
                    <a:bodyPr/>
                    <a:lstStyle/>
                    <a:p>
                      <a:pPr algn="l"/>
                      <a:r>
                        <a:rPr lang="sl-SI" sz="1200" dirty="0" smtClean="0">
                          <a:latin typeface="Calibri" panose="020F0502020204030204" pitchFamily="34" charset="0"/>
                        </a:rPr>
                        <a:t>Mojca</a:t>
                      </a:r>
                      <a:r>
                        <a:rPr lang="sl-SI" sz="1200" baseline="0" dirty="0" smtClean="0">
                          <a:latin typeface="Calibri" panose="020F0502020204030204" pitchFamily="34" charset="0"/>
                        </a:rPr>
                        <a:t> Argenti</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Izbrani šport odbojka</a:t>
                      </a:r>
                      <a:endParaRPr lang="sl-SI" sz="1200" b="1" dirty="0">
                        <a:latin typeface="Calibri" panose="020F0502020204030204" pitchFamily="34" charset="0"/>
                      </a:endParaRPr>
                    </a:p>
                  </a:txBody>
                  <a:tcPr/>
                </a:tc>
                <a:tc>
                  <a:txBody>
                    <a:bodyPr/>
                    <a:lstStyle/>
                    <a:p>
                      <a:pPr algn="l"/>
                      <a:r>
                        <a:rPr lang="sl-SI" sz="1200" b="0" dirty="0" smtClean="0">
                          <a:latin typeface="Calibri" panose="020F0502020204030204" pitchFamily="34" charset="0"/>
                        </a:rPr>
                        <a:t>IŠP</a:t>
                      </a:r>
                      <a:endParaRPr lang="sl-SI" sz="1200"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8.</a:t>
                      </a:r>
                    </a:p>
                  </a:txBody>
                  <a:tcPr/>
                </a:tc>
                <a:tc>
                  <a:txBody>
                    <a:bodyPr/>
                    <a:lstStyle/>
                    <a:p>
                      <a:pPr algn="l"/>
                      <a:r>
                        <a:rPr lang="sl-SI" sz="1200" dirty="0" smtClean="0">
                          <a:latin typeface="Calibri" panose="020F0502020204030204" pitchFamily="34" charset="0"/>
                        </a:rPr>
                        <a:t>Jasna Kožar</a:t>
                      </a:r>
                      <a:endParaRPr lang="sl-SI" sz="1200" dirty="0">
                        <a:latin typeface="Calibri" panose="020F0502020204030204" pitchFamily="34" charset="0"/>
                      </a:endParaRPr>
                    </a:p>
                  </a:txBody>
                  <a:tcPr/>
                </a:tc>
              </a:tr>
              <a:tr h="495936">
                <a:tc>
                  <a:txBody>
                    <a:bodyPr/>
                    <a:lstStyle/>
                    <a:p>
                      <a:pPr algn="l"/>
                      <a:r>
                        <a:rPr lang="sl-SI" sz="1200" b="1" dirty="0" smtClean="0">
                          <a:latin typeface="Calibri" panose="020F0502020204030204" pitchFamily="34" charset="0"/>
                        </a:rPr>
                        <a:t>Likovno snovanje</a:t>
                      </a:r>
                      <a:endParaRPr lang="sl-SI" sz="1200" b="0" dirty="0">
                        <a:latin typeface="Calibri" panose="020F0502020204030204" pitchFamily="34" charset="0"/>
                      </a:endParaRPr>
                    </a:p>
                  </a:txBody>
                  <a:tcPr/>
                </a:tc>
                <a:tc>
                  <a:txBody>
                    <a:bodyPr/>
                    <a:lstStyle/>
                    <a:p>
                      <a:pPr algn="l"/>
                      <a:r>
                        <a:rPr lang="sl-SI" sz="1200" b="1" dirty="0" smtClean="0">
                          <a:latin typeface="Calibri" panose="020F0502020204030204" pitchFamily="34" charset="0"/>
                        </a:rPr>
                        <a:t> </a:t>
                      </a:r>
                      <a:r>
                        <a:rPr lang="sl-SI" sz="1200" b="0" dirty="0" smtClean="0">
                          <a:latin typeface="Calibri" panose="020F0502020204030204" pitchFamily="34" charset="0"/>
                        </a:rPr>
                        <a:t>I-LS1,</a:t>
                      </a:r>
                      <a:r>
                        <a:rPr lang="sl-SI" sz="1200" b="0" baseline="0" dirty="0" smtClean="0">
                          <a:latin typeface="Calibri" panose="020F0502020204030204" pitchFamily="34" charset="0"/>
                        </a:rPr>
                        <a:t> II-LS2, III-LS3</a:t>
                      </a:r>
                      <a:endParaRPr lang="sl-SI" sz="1200"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7. / 8. /9.</a:t>
                      </a:r>
                    </a:p>
                  </a:txBody>
                  <a:tcPr/>
                </a:tc>
                <a:tc>
                  <a:txBody>
                    <a:bodyPr/>
                    <a:lstStyle/>
                    <a:p>
                      <a:pPr algn="l"/>
                      <a:r>
                        <a:rPr lang="sl-SI" sz="1200" dirty="0" smtClean="0">
                          <a:latin typeface="Calibri" panose="020F0502020204030204" pitchFamily="34" charset="0"/>
                        </a:rPr>
                        <a:t>Romana Harmel</a:t>
                      </a:r>
                      <a:endParaRPr lang="sl-SI" sz="1200" dirty="0">
                        <a:latin typeface="Calibri" panose="020F0502020204030204" pitchFamily="34" charset="0"/>
                      </a:endParaRPr>
                    </a:p>
                  </a:txBody>
                  <a:tcPr/>
                </a:tc>
              </a:tr>
              <a:tr h="495936">
                <a:tc>
                  <a:txBody>
                    <a:bodyPr/>
                    <a:lstStyle/>
                    <a:p>
                      <a:pPr algn="l"/>
                      <a:r>
                        <a:rPr lang="sl-SI" sz="1200" b="1" dirty="0" smtClean="0">
                          <a:latin typeface="Calibri" panose="020F0502020204030204" pitchFamily="34" charset="0"/>
                        </a:rPr>
                        <a:t>Nemščina</a:t>
                      </a:r>
                      <a:endParaRPr lang="sl-SI" sz="1200" b="0"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I-NI1, III-NI3</a:t>
                      </a:r>
                    </a:p>
                    <a:p>
                      <a:pPr algn="l"/>
                      <a:endParaRPr lang="sl-SI" sz="1200"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7. / 9. </a:t>
                      </a:r>
                    </a:p>
                  </a:txBody>
                  <a:tcPr/>
                </a:tc>
                <a:tc>
                  <a:txBody>
                    <a:bodyPr/>
                    <a:lstStyle/>
                    <a:p>
                      <a:pPr algn="l"/>
                      <a:r>
                        <a:rPr lang="sl-SI" sz="1200" dirty="0" smtClean="0">
                          <a:latin typeface="Calibri" panose="020F0502020204030204" pitchFamily="34" charset="0"/>
                        </a:rPr>
                        <a:t>Mojca Ocepek Jenček</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Obdelava gradiv:</a:t>
                      </a:r>
                      <a:r>
                        <a:rPr lang="sl-SI" sz="1200" b="1" baseline="0" dirty="0" smtClean="0">
                          <a:latin typeface="Calibri" panose="020F0502020204030204" pitchFamily="34" charset="0"/>
                        </a:rPr>
                        <a:t> </a:t>
                      </a:r>
                      <a:r>
                        <a:rPr lang="sl-SI" sz="1200" b="1" dirty="0" smtClean="0">
                          <a:latin typeface="Calibri" panose="020F0502020204030204" pitchFamily="34" charset="0"/>
                        </a:rPr>
                        <a:t>les</a:t>
                      </a:r>
                      <a:endParaRPr lang="sl-SI" sz="1200" b="1"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OGL</a:t>
                      </a:r>
                      <a:endParaRPr lang="sl-SI" sz="1200" b="1"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t>
                      </a:r>
                      <a:r>
                        <a:rPr lang="sl-SI" sz="1200" baseline="0" dirty="0" smtClean="0">
                          <a:latin typeface="Calibri" panose="020F0502020204030204" pitchFamily="34" charset="0"/>
                        </a:rPr>
                        <a:t>  / 8.  / 9.</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Nada Likon</a:t>
                      </a:r>
                      <a:endParaRPr lang="sl-SI" sz="1200" dirty="0">
                        <a:latin typeface="Calibri" panose="020F0502020204030204" pitchFamily="34" charset="0"/>
                      </a:endParaRPr>
                    </a:p>
                  </a:txBody>
                  <a:tcPr/>
                </a:tc>
              </a:tr>
              <a:tr h="495936">
                <a:tc>
                  <a:txBody>
                    <a:bodyPr/>
                    <a:lstStyle/>
                    <a:p>
                      <a:pPr algn="l"/>
                      <a:r>
                        <a:rPr lang="sl-SI" sz="1200" b="1" dirty="0" smtClean="0">
                          <a:latin typeface="Calibri" panose="020F0502020204030204" pitchFamily="34" charset="0"/>
                        </a:rPr>
                        <a:t>Sodobna priprava hrane</a:t>
                      </a:r>
                      <a:endParaRPr lang="sl-SI" sz="1200" b="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SPH</a:t>
                      </a:r>
                    </a:p>
                    <a:p>
                      <a:pPr marL="0" marR="0" indent="0" algn="l" defTabSz="685800" rtl="0" eaLnBrk="1" fontAlgn="auto" latinLnBrk="0" hangingPunct="1">
                        <a:lnSpc>
                          <a:spcPct val="100000"/>
                        </a:lnSpc>
                        <a:spcBef>
                          <a:spcPts val="0"/>
                        </a:spcBef>
                        <a:spcAft>
                          <a:spcPts val="0"/>
                        </a:spcAft>
                        <a:buClrTx/>
                        <a:buSzTx/>
                        <a:buFontTx/>
                        <a:buNone/>
                        <a:tabLst/>
                        <a:defRPr/>
                      </a:pPr>
                      <a:endParaRPr lang="sl-SI" sz="1200"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t>
                      </a:r>
                      <a:r>
                        <a:rPr lang="sl-SI" sz="1200" baseline="0" dirty="0" smtClean="0">
                          <a:latin typeface="Calibri" panose="020F0502020204030204" pitchFamily="34" charset="0"/>
                        </a:rPr>
                        <a:t>  / 8.  / 9.</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Magdalena Penko Šajn</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Sonce, Luna, Zemlja</a:t>
                      </a:r>
                      <a:endParaRPr lang="sl-SI" sz="1200" b="0"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SLZ</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t>
                      </a:r>
                      <a:r>
                        <a:rPr lang="sl-SI" sz="1200" baseline="0" dirty="0" smtClean="0">
                          <a:latin typeface="Calibri" panose="020F0502020204030204" pitchFamily="34" charset="0"/>
                        </a:rPr>
                        <a:t>  / 8.  / 9.</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Milena</a:t>
                      </a:r>
                      <a:r>
                        <a:rPr lang="sl-SI" sz="1200" baseline="0" dirty="0" smtClean="0">
                          <a:latin typeface="Calibri" panose="020F0502020204030204" pitchFamily="34" charset="0"/>
                        </a:rPr>
                        <a:t> Čretnik</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Šport za sprostitev</a:t>
                      </a:r>
                      <a:endParaRPr lang="sl-SI" sz="1200" b="1"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ŠSP</a:t>
                      </a:r>
                      <a:endParaRPr lang="sl-SI" sz="1200" b="1"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9.</a:t>
                      </a:r>
                    </a:p>
                  </a:txBody>
                  <a:tcPr/>
                </a:tc>
                <a:tc>
                  <a:txBody>
                    <a:bodyPr/>
                    <a:lstStyle/>
                    <a:p>
                      <a:pPr algn="l"/>
                      <a:r>
                        <a:rPr lang="sl-SI" sz="1200" dirty="0" smtClean="0">
                          <a:latin typeface="Calibri" panose="020F0502020204030204" pitchFamily="34" charset="0"/>
                        </a:rPr>
                        <a:t>Mitja Muha</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Šport za zdravje</a:t>
                      </a:r>
                      <a:endParaRPr lang="sl-SI" sz="1200" b="1" dirty="0">
                        <a:latin typeface="Calibri" panose="020F050202020403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ŠZZ</a:t>
                      </a:r>
                      <a:endParaRPr lang="sl-SI" sz="1200" b="1" dirty="0" smtClean="0">
                        <a:latin typeface="Calibri" panose="020F0502020204030204" pitchFamily="34" charset="0"/>
                      </a:endParaRPr>
                    </a:p>
                  </a:txBody>
                  <a:tcPr/>
                </a:tc>
                <a:tc>
                  <a:txBody>
                    <a:bodyPr/>
                    <a:lstStyle/>
                    <a:p>
                      <a:pPr algn="ctr"/>
                      <a:r>
                        <a:rPr lang="sl-SI" sz="1200" dirty="0" smtClean="0">
                          <a:latin typeface="Calibri" panose="020F0502020204030204" pitchFamily="34" charset="0"/>
                        </a:rPr>
                        <a:t>7.</a:t>
                      </a:r>
                    </a:p>
                  </a:txBody>
                  <a:tcPr/>
                </a:tc>
                <a:tc>
                  <a:txBody>
                    <a:bodyPr/>
                    <a:lstStyle/>
                    <a:p>
                      <a:pPr algn="l"/>
                      <a:r>
                        <a:rPr lang="sl-SI" sz="1200" dirty="0" smtClean="0">
                          <a:latin typeface="Calibri" panose="020F0502020204030204" pitchFamily="34" charset="0"/>
                        </a:rPr>
                        <a:t>Jana Čelan</a:t>
                      </a:r>
                      <a:endParaRPr lang="sl-SI" sz="1200" dirty="0">
                        <a:latin typeface="Calibri" panose="020F0502020204030204" pitchFamily="34" charset="0"/>
                      </a:endParaRPr>
                    </a:p>
                  </a:txBody>
                  <a:tcPr/>
                </a:tc>
              </a:tr>
              <a:tr h="322772">
                <a:tc>
                  <a:txBody>
                    <a:bodyPr/>
                    <a:lstStyle/>
                    <a:p>
                      <a:pPr algn="l"/>
                      <a:r>
                        <a:rPr lang="sl-SI" sz="1200" b="1" dirty="0" smtClean="0">
                          <a:latin typeface="Calibri" panose="020F0502020204030204" pitchFamily="34" charset="0"/>
                        </a:rPr>
                        <a:t>Turistična vzgoja</a:t>
                      </a:r>
                      <a:endParaRPr lang="sl-SI" sz="1200" b="1"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0" dirty="0" smtClean="0">
                          <a:latin typeface="Calibri" panose="020F0502020204030204" pitchFamily="34" charset="0"/>
                        </a:rPr>
                        <a:t>TVZ</a:t>
                      </a:r>
                      <a:endParaRPr lang="sl-SI" sz="1200" b="1"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t>
                      </a:r>
                      <a:r>
                        <a:rPr lang="sl-SI" sz="1200" baseline="0" dirty="0" smtClean="0">
                          <a:latin typeface="Calibri" panose="020F0502020204030204" pitchFamily="34" charset="0"/>
                        </a:rPr>
                        <a:t>  / 8.  / 9.</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Mirela Bubnič</a:t>
                      </a:r>
                      <a:endParaRPr lang="sl-SI" sz="1200" dirty="0">
                        <a:latin typeface="Calibri" panose="020F0502020204030204" pitchFamily="34" charset="0"/>
                      </a:endParaRPr>
                    </a:p>
                  </a:txBody>
                  <a:tcPr/>
                </a:tc>
              </a:tr>
              <a:tr h="495936">
                <a:tc>
                  <a:txBody>
                    <a:bodyPr/>
                    <a:lstStyle/>
                    <a:p>
                      <a:pPr algn="l"/>
                      <a:r>
                        <a:rPr lang="sl-SI" sz="1200" b="1" dirty="0" smtClean="0">
                          <a:latin typeface="Calibri" panose="020F0502020204030204" pitchFamily="34" charset="0"/>
                        </a:rPr>
                        <a:t>Varstvo pred naravnimi in drugimi</a:t>
                      </a:r>
                      <a:r>
                        <a:rPr lang="sl-SI" sz="1200" b="1" baseline="0" dirty="0" smtClean="0">
                          <a:latin typeface="Calibri" panose="020F0502020204030204" pitchFamily="34" charset="0"/>
                        </a:rPr>
                        <a:t> nesrečami</a:t>
                      </a:r>
                      <a:endParaRPr lang="sl-SI" sz="1200" b="1" dirty="0">
                        <a:latin typeface="Calibri" panose="020F0502020204030204" pitchFamily="34" charset="0"/>
                      </a:endParaRP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sl-SI" sz="1200" b="0" baseline="0" dirty="0" smtClean="0">
                          <a:latin typeface="Calibri" panose="020F0502020204030204" pitchFamily="34" charset="0"/>
                        </a:rPr>
                        <a:t>VNN</a:t>
                      </a:r>
                      <a:endParaRPr lang="sl-SI" sz="1200" b="1" dirty="0" smtClean="0">
                        <a:latin typeface="Calibri" panose="020F0502020204030204" pitchFamily="34" charset="0"/>
                      </a:endParaRPr>
                    </a:p>
                    <a:p>
                      <a:pPr marL="0" marR="0" indent="0" algn="l" defTabSz="685800" rtl="0" eaLnBrk="1" fontAlgn="auto" latinLnBrk="0" hangingPunct="1">
                        <a:lnSpc>
                          <a:spcPct val="100000"/>
                        </a:lnSpc>
                        <a:spcBef>
                          <a:spcPts val="0"/>
                        </a:spcBef>
                        <a:spcAft>
                          <a:spcPts val="0"/>
                        </a:spcAft>
                        <a:buClrTx/>
                        <a:buSzTx/>
                        <a:buFontTx/>
                        <a:buNone/>
                        <a:tabLst/>
                        <a:defRPr/>
                      </a:pPr>
                      <a:endParaRPr lang="sl-SI" sz="1200" dirty="0" smtClean="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dirty="0" smtClean="0">
                          <a:latin typeface="Calibri" panose="020F0502020204030204" pitchFamily="34" charset="0"/>
                        </a:rPr>
                        <a:t>7.</a:t>
                      </a:r>
                      <a:r>
                        <a:rPr lang="sl-SI" sz="1200" baseline="0" dirty="0" smtClean="0">
                          <a:latin typeface="Calibri" panose="020F0502020204030204" pitchFamily="34" charset="0"/>
                        </a:rPr>
                        <a:t>  / 8.  / 9.</a:t>
                      </a:r>
                      <a:endParaRPr lang="sl-SI" sz="1200" dirty="0" smtClean="0">
                        <a:latin typeface="Calibri" panose="020F0502020204030204" pitchFamily="34" charset="0"/>
                      </a:endParaRPr>
                    </a:p>
                  </a:txBody>
                  <a:tcPr/>
                </a:tc>
                <a:tc>
                  <a:txBody>
                    <a:bodyPr/>
                    <a:lstStyle/>
                    <a:p>
                      <a:pPr algn="l"/>
                      <a:r>
                        <a:rPr lang="sl-SI" sz="1200" dirty="0" smtClean="0">
                          <a:latin typeface="Calibri" panose="020F0502020204030204" pitchFamily="34" charset="0"/>
                        </a:rPr>
                        <a:t>Tine  Ščuka</a:t>
                      </a:r>
                      <a:endParaRPr lang="sl-SI" sz="12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01077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1"/>
          <p:cNvSpPr txBox="1">
            <a:spLocks/>
          </p:cNvSpPr>
          <p:nvPr/>
        </p:nvSpPr>
        <p:spPr>
          <a:xfrm>
            <a:off x="577893" y="279772"/>
            <a:ext cx="7886700" cy="6029548"/>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just"/>
            <a:endParaRPr lang="sl-SI" sz="1600" b="1" dirty="0">
              <a:latin typeface="Calibri" panose="020F0502020204030204" pitchFamily="34" charset="0"/>
            </a:endParaRPr>
          </a:p>
          <a:p>
            <a:pPr algn="just"/>
            <a:endParaRPr lang="sl-SI" sz="1600" b="1" dirty="0" smtClean="0">
              <a:latin typeface="Calibri" panose="020F0502020204030204" pitchFamily="34" charset="0"/>
            </a:endParaRPr>
          </a:p>
          <a:p>
            <a:pPr algn="ctr"/>
            <a:endParaRPr lang="sl-SI" sz="1600" b="1" dirty="0">
              <a:latin typeface="Calibri" panose="020F0502020204030204" pitchFamily="34" charset="0"/>
            </a:endParaRPr>
          </a:p>
          <a:p>
            <a:pPr algn="ctr"/>
            <a:endParaRPr lang="sl-SI" sz="1600" b="1" dirty="0" smtClean="0">
              <a:latin typeface="Calibri" panose="020F0502020204030204" pitchFamily="34" charset="0"/>
            </a:endParaRPr>
          </a:p>
          <a:p>
            <a:pPr algn="ctr"/>
            <a:endParaRPr lang="sl-SI" sz="1600" b="1" dirty="0">
              <a:latin typeface="Calibri" panose="020F0502020204030204" pitchFamily="34" charset="0"/>
            </a:endParaRPr>
          </a:p>
        </p:txBody>
      </p:sp>
      <p:sp>
        <p:nvSpPr>
          <p:cNvPr id="5" name="Označba mesta vsebine 4"/>
          <p:cNvSpPr>
            <a:spLocks noGrp="1"/>
          </p:cNvSpPr>
          <p:nvPr>
            <p:ph sz="half" idx="1"/>
          </p:nvPr>
        </p:nvSpPr>
        <p:spPr>
          <a:xfrm>
            <a:off x="1063270" y="476672"/>
            <a:ext cx="3312368" cy="4332140"/>
          </a:xfrm>
        </p:spPr>
        <p:txBody>
          <a:bodyPr>
            <a:normAutofit lnSpcReduction="10000"/>
          </a:bodyPr>
          <a:lstStyle/>
          <a:p>
            <a:pPr marL="0" indent="0" algn="just">
              <a:buNone/>
            </a:pPr>
            <a:endParaRPr lang="sl-SI" sz="1400" b="1" dirty="0" smtClean="0">
              <a:latin typeface="Calibri" panose="020F0502020204030204" pitchFamily="34" charset="0"/>
            </a:endParaRPr>
          </a:p>
          <a:p>
            <a:pPr marL="0" indent="0" algn="just">
              <a:buNone/>
            </a:pPr>
            <a:r>
              <a:rPr lang="sl-SI" sz="1400" b="1" dirty="0" smtClean="0">
                <a:latin typeface="Calibri" panose="020F0502020204030204" pitchFamily="34" charset="0"/>
              </a:rPr>
              <a:t>            POUK</a:t>
            </a:r>
          </a:p>
          <a:p>
            <a:pPr marL="0" indent="0" algn="just">
              <a:buNone/>
            </a:pPr>
            <a:r>
              <a:rPr lang="sl-SI" sz="1400" dirty="0" smtClean="0">
                <a:latin typeface="Calibri" panose="020F0502020204030204" pitchFamily="34" charset="0"/>
              </a:rPr>
              <a:t>Izvajamo ga po veljavnih učnih načrtih in letnem delovnem načrtu šole v obsegu predmetnika ter v skladu s smernicami za delo  Ministrstva za izobraževanje, znanost in šport, zakoni s področja osnovnega šolstva in podzakonskimi akti.</a:t>
            </a:r>
            <a:endParaRPr lang="sl-SI" sz="1400" dirty="0">
              <a:latin typeface="Calibri" panose="020F0502020204030204" pitchFamily="34" charset="0"/>
            </a:endParaRPr>
          </a:p>
          <a:p>
            <a:pPr marL="0" indent="0" algn="just">
              <a:buNone/>
            </a:pPr>
            <a:endParaRPr lang="sl-SI" sz="1400" b="1" dirty="0" smtClean="0">
              <a:latin typeface="Calibri" panose="020F0502020204030204" pitchFamily="34" charset="0"/>
            </a:endParaRPr>
          </a:p>
          <a:p>
            <a:r>
              <a:rPr lang="sl-SI" sz="1400" dirty="0">
                <a:latin typeface="Calibri" panose="020F0502020204030204" pitchFamily="34" charset="0"/>
              </a:rPr>
              <a:t>S predmetnikom se </a:t>
            </a:r>
            <a:r>
              <a:rPr lang="sl-SI" sz="1400" dirty="0" smtClean="0">
                <a:latin typeface="Calibri" panose="020F0502020204030204" pitchFamily="34" charset="0"/>
              </a:rPr>
              <a:t>določi letno </a:t>
            </a:r>
            <a:r>
              <a:rPr lang="sl-SI" sz="1400" dirty="0">
                <a:latin typeface="Calibri" panose="020F0502020204030204" pitchFamily="34" charset="0"/>
              </a:rPr>
              <a:t>in tedensko število ur pouka posameznih obveznih in izbirnih predmetov, dnevi dejavnosti, število ur oddelčne </a:t>
            </a:r>
            <a:r>
              <a:rPr lang="sl-SI" sz="1400" dirty="0" smtClean="0">
                <a:latin typeface="Calibri" panose="020F0502020204030204" pitchFamily="34" charset="0"/>
              </a:rPr>
              <a:t>skupnosti.</a:t>
            </a:r>
          </a:p>
          <a:p>
            <a:r>
              <a:rPr lang="sl-SI" sz="1400" dirty="0" smtClean="0">
                <a:latin typeface="Calibri" panose="020F0502020204030204" pitchFamily="34" charset="0"/>
              </a:rPr>
              <a:t>Z učnim načrtom se določijo vsebina predmetov, standardi znanj in cilji pouka pri predmetih.</a:t>
            </a:r>
          </a:p>
          <a:p>
            <a:pPr marL="0" indent="0" algn="just">
              <a:buNone/>
            </a:pPr>
            <a:endParaRPr lang="sl-SI" sz="1400" b="1" dirty="0" smtClean="0">
              <a:latin typeface="Calibri" panose="020F0502020204030204" pitchFamily="34" charset="0"/>
            </a:endParaRPr>
          </a:p>
          <a:p>
            <a:pPr marL="0" indent="0">
              <a:buNone/>
            </a:pPr>
            <a:endParaRPr lang="sl-SI" dirty="0"/>
          </a:p>
        </p:txBody>
      </p:sp>
      <p:sp>
        <p:nvSpPr>
          <p:cNvPr id="6" name="Označba mesta vsebine 5"/>
          <p:cNvSpPr>
            <a:spLocks noGrp="1"/>
          </p:cNvSpPr>
          <p:nvPr>
            <p:ph sz="half" idx="2"/>
          </p:nvPr>
        </p:nvSpPr>
        <p:spPr>
          <a:xfrm>
            <a:off x="4593858" y="476672"/>
            <a:ext cx="3886200" cy="6204348"/>
          </a:xfrm>
        </p:spPr>
        <p:txBody>
          <a:bodyPr>
            <a:normAutofit lnSpcReduction="10000"/>
          </a:bodyPr>
          <a:lstStyle/>
          <a:p>
            <a:pPr marL="0" indent="0" algn="ctr">
              <a:buNone/>
            </a:pPr>
            <a:r>
              <a:rPr lang="sl-SI" sz="1400" b="1" dirty="0">
                <a:latin typeface="Calibri" panose="020F0502020204030204" pitchFamily="34" charset="0"/>
              </a:rPr>
              <a:t>ŠOLSKI ZVONEC</a:t>
            </a:r>
          </a:p>
          <a:p>
            <a:endParaRPr lang="sl-SI" dirty="0"/>
          </a:p>
        </p:txBody>
      </p:sp>
      <p:sp>
        <p:nvSpPr>
          <p:cNvPr id="4" name="Označba mesta številke diapozitiva 3"/>
          <p:cNvSpPr>
            <a:spLocks noGrp="1"/>
          </p:cNvSpPr>
          <p:nvPr>
            <p:ph type="sldNum" sz="quarter" idx="12"/>
          </p:nvPr>
        </p:nvSpPr>
        <p:spPr/>
        <p:txBody>
          <a:bodyPr/>
          <a:lstStyle/>
          <a:p>
            <a:fld id="{C1098D97-D47F-4185-AB0A-1FBD1691CD49}" type="slidenum">
              <a:rPr lang="sl-SI" smtClean="0"/>
              <a:pPr/>
              <a:t>9</a:t>
            </a:fld>
            <a:endParaRPr lang="sl-SI"/>
          </a:p>
        </p:txBody>
      </p:sp>
      <p:graphicFrame>
        <p:nvGraphicFramePr>
          <p:cNvPr id="7" name="Tabela 6"/>
          <p:cNvGraphicFramePr>
            <a:graphicFrameLocks noGrp="1"/>
          </p:cNvGraphicFramePr>
          <p:nvPr>
            <p:extLst>
              <p:ext uri="{D42A27DB-BD31-4B8C-83A1-F6EECF244321}">
                <p14:modId xmlns:p14="http://schemas.microsoft.com/office/powerpoint/2010/main" val="1457746740"/>
              </p:ext>
            </p:extLst>
          </p:nvPr>
        </p:nvGraphicFramePr>
        <p:xfrm>
          <a:off x="4810412" y="663208"/>
          <a:ext cx="3654181" cy="5898062"/>
        </p:xfrm>
        <a:graphic>
          <a:graphicData uri="http://schemas.openxmlformats.org/drawingml/2006/table">
            <a:tbl>
              <a:tblPr firstRow="1" bandRow="1">
                <a:tableStyleId>{93296810-A885-4BE3-A3E7-6D5BEEA58F35}</a:tableStyleId>
              </a:tblPr>
              <a:tblGrid>
                <a:gridCol w="1417772"/>
                <a:gridCol w="2236409"/>
              </a:tblGrid>
              <a:tr h="468107">
                <a:tc>
                  <a:txBody>
                    <a:bodyPr/>
                    <a:lstStyle/>
                    <a:p>
                      <a:pPr algn="ctr"/>
                      <a:r>
                        <a:rPr lang="sl-SI" sz="1400" dirty="0" smtClean="0">
                          <a:latin typeface="Calibri" panose="020F0502020204030204" pitchFamily="34" charset="0"/>
                        </a:rPr>
                        <a:t>ŠOLSKA URA</a:t>
                      </a:r>
                      <a:endParaRPr lang="sl-SI" sz="1400" b="1" dirty="0">
                        <a:solidFill>
                          <a:schemeClr val="tx1"/>
                        </a:solidFill>
                        <a:latin typeface="Calibri" panose="020F0502020204030204" pitchFamily="34" charset="0"/>
                      </a:endParaRPr>
                    </a:p>
                  </a:txBody>
                  <a:tcPr/>
                </a:tc>
                <a:tc>
                  <a:txBody>
                    <a:bodyPr/>
                    <a:lstStyle/>
                    <a:p>
                      <a:pPr algn="ctr"/>
                      <a:r>
                        <a:rPr lang="sl-SI" sz="1400" dirty="0" smtClean="0">
                          <a:latin typeface="Calibri" panose="020F0502020204030204" pitchFamily="34" charset="0"/>
                        </a:rPr>
                        <a:t>ČAS</a:t>
                      </a:r>
                      <a:endParaRPr lang="sl-SI" sz="1400" b="1" dirty="0">
                        <a:solidFill>
                          <a:schemeClr val="tx1"/>
                        </a:solidFill>
                        <a:latin typeface="Calibri" panose="020F0502020204030204" pitchFamily="34" charset="0"/>
                      </a:endParaRPr>
                    </a:p>
                  </a:txBody>
                  <a:tcPr/>
                </a:tc>
              </a:tr>
              <a:tr h="450238">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sz="1200" b="1" dirty="0" smtClean="0">
                          <a:latin typeface="Calibri" panose="020F0502020204030204" pitchFamily="34" charset="0"/>
                        </a:rPr>
                        <a:t>PREDURA</a:t>
                      </a:r>
                    </a:p>
                    <a:p>
                      <a:pPr algn="ctr"/>
                      <a:endParaRPr lang="sl-SI" sz="1200" b="1" dirty="0">
                        <a:latin typeface="Calibri" panose="020F0502020204030204" pitchFamily="34" charset="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sl-SI" dirty="0" smtClean="0">
                          <a:latin typeface="Calibri" panose="020F0502020204030204" pitchFamily="34" charset="0"/>
                        </a:rPr>
                        <a:t>7.30</a:t>
                      </a:r>
                      <a:r>
                        <a:rPr lang="sl-SI" baseline="0" dirty="0" smtClean="0">
                          <a:latin typeface="Calibri" panose="020F0502020204030204" pitchFamily="34" charset="0"/>
                        </a:rPr>
                        <a:t> – 8.15</a:t>
                      </a:r>
                      <a:endParaRPr lang="sl-SI" dirty="0" smtClean="0">
                        <a:latin typeface="Calibri" panose="020F0502020204030204" pitchFamily="34" charset="0"/>
                      </a:endParaRPr>
                    </a:p>
                  </a:txBody>
                  <a:tcPr/>
                </a:tc>
              </a:tr>
              <a:tr h="454205">
                <a:tc>
                  <a:txBody>
                    <a:bodyPr/>
                    <a:lstStyle/>
                    <a:p>
                      <a:pPr algn="ctr"/>
                      <a:r>
                        <a:rPr lang="sl-SI" sz="1200" b="1" dirty="0" smtClean="0">
                          <a:latin typeface="Calibri" panose="020F0502020204030204" pitchFamily="34" charset="0"/>
                        </a:rPr>
                        <a:t>1.URA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8.20 – 9.05</a:t>
                      </a:r>
                      <a:endParaRPr lang="sl-SI" dirty="0">
                        <a:latin typeface="Calibri" panose="020F0502020204030204" pitchFamily="34" charset="0"/>
                      </a:endParaRPr>
                    </a:p>
                  </a:txBody>
                  <a:tcPr/>
                </a:tc>
              </a:tr>
              <a:tr h="452775">
                <a:tc>
                  <a:txBody>
                    <a:bodyPr/>
                    <a:lstStyle/>
                    <a:p>
                      <a:pPr algn="ctr"/>
                      <a:r>
                        <a:rPr lang="sl-SI" sz="1200" b="1" dirty="0" smtClean="0">
                          <a:latin typeface="Calibri" panose="020F0502020204030204" pitchFamily="34" charset="0"/>
                        </a:rPr>
                        <a:t>2.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9.10 – 9.55</a:t>
                      </a:r>
                      <a:endParaRPr lang="sl-SI" dirty="0">
                        <a:latin typeface="Calibri" panose="020F0502020204030204" pitchFamily="34" charset="0"/>
                      </a:endParaRPr>
                    </a:p>
                  </a:txBody>
                  <a:tcPr/>
                </a:tc>
              </a:tr>
              <a:tr h="452775">
                <a:tc>
                  <a:txBody>
                    <a:bodyPr/>
                    <a:lstStyle/>
                    <a:p>
                      <a:pPr algn="ctr"/>
                      <a:r>
                        <a:rPr lang="sl-SI" sz="1200" b="0" dirty="0" smtClean="0">
                          <a:latin typeface="Calibri" panose="020F0502020204030204" pitchFamily="34" charset="0"/>
                        </a:rPr>
                        <a:t>MALICA</a:t>
                      </a:r>
                      <a:endParaRPr lang="sl-SI" sz="1200" b="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9.55 – 10.15</a:t>
                      </a:r>
                      <a:endParaRPr lang="sl-SI" sz="1400" dirty="0">
                        <a:latin typeface="Calibri" panose="020F0502020204030204" pitchFamily="34" charset="0"/>
                      </a:endParaRPr>
                    </a:p>
                  </a:txBody>
                  <a:tcPr/>
                </a:tc>
              </a:tr>
              <a:tr h="452775">
                <a:tc>
                  <a:txBody>
                    <a:bodyPr/>
                    <a:lstStyle/>
                    <a:p>
                      <a:pPr algn="ctr"/>
                      <a:r>
                        <a:rPr lang="sl-SI" sz="1200" b="1" dirty="0" smtClean="0">
                          <a:latin typeface="Calibri" panose="020F0502020204030204" pitchFamily="34" charset="0"/>
                        </a:rPr>
                        <a:t>3.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10.15 – 11.00</a:t>
                      </a:r>
                      <a:endParaRPr lang="sl-SI" dirty="0">
                        <a:latin typeface="Calibri" panose="020F0502020204030204" pitchFamily="34" charset="0"/>
                      </a:endParaRPr>
                    </a:p>
                  </a:txBody>
                  <a:tcPr/>
                </a:tc>
              </a:tr>
              <a:tr h="393685">
                <a:tc>
                  <a:txBody>
                    <a:bodyPr/>
                    <a:lstStyle/>
                    <a:p>
                      <a:pPr algn="ctr"/>
                      <a:r>
                        <a:rPr lang="sl-SI" sz="1200" b="1" dirty="0" smtClean="0">
                          <a:latin typeface="Calibri" panose="020F0502020204030204" pitchFamily="34" charset="0"/>
                        </a:rPr>
                        <a:t>4.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11.05 – 11.50</a:t>
                      </a:r>
                      <a:endParaRPr lang="sl-SI" dirty="0">
                        <a:latin typeface="Calibri" panose="020F0502020204030204" pitchFamily="34" charset="0"/>
                      </a:endParaRPr>
                    </a:p>
                  </a:txBody>
                  <a:tcPr/>
                </a:tc>
              </a:tr>
              <a:tr h="441271">
                <a:tc>
                  <a:txBody>
                    <a:bodyPr/>
                    <a:lstStyle/>
                    <a:p>
                      <a:pPr algn="ctr"/>
                      <a:r>
                        <a:rPr lang="sl-SI" sz="1200" b="1" dirty="0" smtClean="0">
                          <a:latin typeface="Calibri" panose="020F0502020204030204" pitchFamily="34" charset="0"/>
                        </a:rPr>
                        <a:t>5.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11.55 – 12.40</a:t>
                      </a:r>
                      <a:endParaRPr lang="sl-SI" dirty="0">
                        <a:latin typeface="Calibri" panose="020F0502020204030204" pitchFamily="34" charset="0"/>
                      </a:endParaRPr>
                    </a:p>
                  </a:txBody>
                  <a:tcPr/>
                </a:tc>
              </a:tr>
              <a:tr h="452775">
                <a:tc>
                  <a:txBody>
                    <a:bodyPr/>
                    <a:lstStyle/>
                    <a:p>
                      <a:pPr algn="ctr"/>
                      <a:r>
                        <a:rPr lang="sl-SI" sz="1200" b="1" dirty="0" smtClean="0">
                          <a:latin typeface="Calibri" panose="020F0502020204030204" pitchFamily="34" charset="0"/>
                        </a:rPr>
                        <a:t>6.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12.45 – 30.30</a:t>
                      </a:r>
                      <a:endParaRPr lang="sl-SI" dirty="0">
                        <a:latin typeface="Calibri" panose="020F0502020204030204" pitchFamily="34" charset="0"/>
                      </a:endParaRPr>
                    </a:p>
                  </a:txBody>
                  <a:tcPr/>
                </a:tc>
              </a:tr>
              <a:tr h="452775">
                <a:tc>
                  <a:txBody>
                    <a:bodyPr/>
                    <a:lstStyle/>
                    <a:p>
                      <a:pPr algn="ctr"/>
                      <a:r>
                        <a:rPr lang="sl-SI" sz="1200" b="0" dirty="0" smtClean="0">
                          <a:latin typeface="Calibri" panose="020F0502020204030204" pitchFamily="34" charset="0"/>
                        </a:rPr>
                        <a:t>KOSILO</a:t>
                      </a:r>
                      <a:endParaRPr lang="sl-SI" sz="1200" b="0" dirty="0">
                        <a:latin typeface="Calibri" panose="020F0502020204030204" pitchFamily="34" charset="0"/>
                      </a:endParaRPr>
                    </a:p>
                  </a:txBody>
                  <a:tcPr/>
                </a:tc>
                <a:tc>
                  <a:txBody>
                    <a:bodyPr/>
                    <a:lstStyle/>
                    <a:p>
                      <a:pPr algn="ctr"/>
                      <a:r>
                        <a:rPr lang="sl-SI" sz="1400" dirty="0" smtClean="0">
                          <a:latin typeface="Calibri" panose="020F0502020204030204" pitchFamily="34" charset="0"/>
                        </a:rPr>
                        <a:t>13.30</a:t>
                      </a:r>
                      <a:r>
                        <a:rPr lang="sl-SI" sz="1400" baseline="0" dirty="0" smtClean="0">
                          <a:latin typeface="Calibri" panose="020F0502020204030204" pitchFamily="34" charset="0"/>
                        </a:rPr>
                        <a:t> – 13.50</a:t>
                      </a:r>
                      <a:endParaRPr lang="sl-SI" sz="1400" dirty="0">
                        <a:latin typeface="Calibri" panose="020F0502020204030204" pitchFamily="34" charset="0"/>
                      </a:endParaRPr>
                    </a:p>
                  </a:txBody>
                  <a:tcPr/>
                </a:tc>
              </a:tr>
              <a:tr h="479919">
                <a:tc>
                  <a:txBody>
                    <a:bodyPr/>
                    <a:lstStyle/>
                    <a:p>
                      <a:pPr algn="ctr"/>
                      <a:r>
                        <a:rPr lang="sl-SI" sz="1200" b="1" dirty="0" smtClean="0">
                          <a:latin typeface="Calibri" panose="020F0502020204030204" pitchFamily="34" charset="0"/>
                        </a:rPr>
                        <a:t>8. URA</a:t>
                      </a:r>
                      <a:endParaRPr lang="sl-SI" sz="1200" b="1" dirty="0">
                        <a:latin typeface="Calibri" panose="020F0502020204030204" pitchFamily="34" charset="0"/>
                      </a:endParaRPr>
                    </a:p>
                  </a:txBody>
                  <a:tcPr/>
                </a:tc>
                <a:tc>
                  <a:txBody>
                    <a:bodyPr/>
                    <a:lstStyle/>
                    <a:p>
                      <a:pPr algn="ctr"/>
                      <a:r>
                        <a:rPr lang="sl-SI" dirty="0" smtClean="0">
                          <a:latin typeface="Calibri" panose="020F0502020204030204" pitchFamily="34" charset="0"/>
                        </a:rPr>
                        <a:t>13.50 – 14.35</a:t>
                      </a:r>
                      <a:endParaRPr lang="sl-SI" dirty="0">
                        <a:latin typeface="Calibri" panose="020F0502020204030204" pitchFamily="34" charset="0"/>
                      </a:endParaRPr>
                    </a:p>
                  </a:txBody>
                  <a:tcPr/>
                </a:tc>
              </a:tr>
              <a:tr h="0">
                <a:tc>
                  <a:txBody>
                    <a:bodyPr/>
                    <a:lstStyle/>
                    <a:p>
                      <a:pPr algn="ctr"/>
                      <a:endParaRPr lang="sl-SI" sz="100" b="1" dirty="0">
                        <a:latin typeface="Calibri" panose="020F0502020204030204" pitchFamily="34" charset="0"/>
                      </a:endParaRPr>
                    </a:p>
                  </a:txBody>
                  <a:tcPr>
                    <a:solidFill>
                      <a:schemeClr val="accent6">
                        <a:lumMod val="75000"/>
                      </a:schemeClr>
                    </a:solidFill>
                  </a:tcPr>
                </a:tc>
                <a:tc>
                  <a:txBody>
                    <a:bodyPr/>
                    <a:lstStyle/>
                    <a:p>
                      <a:pPr algn="ctr"/>
                      <a:endParaRPr lang="sl-SI" sz="100" dirty="0">
                        <a:latin typeface="Calibri" panose="020F0502020204030204" pitchFamily="34" charset="0"/>
                      </a:endParaRPr>
                    </a:p>
                  </a:txBody>
                  <a:tcPr>
                    <a:solidFill>
                      <a:schemeClr val="accent6">
                        <a:lumMod val="75000"/>
                      </a:schemeClr>
                    </a:solidFill>
                  </a:tcPr>
                </a:tc>
              </a:tr>
              <a:tr h="527873">
                <a:tc>
                  <a:txBody>
                    <a:bodyPr/>
                    <a:lstStyle/>
                    <a:p>
                      <a:pPr algn="ctr"/>
                      <a:r>
                        <a:rPr lang="sl-SI" sz="1200" b="1" dirty="0" smtClean="0">
                          <a:solidFill>
                            <a:schemeClr val="tx1"/>
                          </a:solidFill>
                          <a:latin typeface="Calibri" panose="020F0502020204030204" pitchFamily="34" charset="0"/>
                        </a:rPr>
                        <a:t>PODALJŠANO BIVANJE</a:t>
                      </a:r>
                    </a:p>
                    <a:p>
                      <a:pPr algn="ctr"/>
                      <a:endParaRPr lang="sl-SI" sz="1200" b="0" i="1" dirty="0" smtClean="0">
                        <a:solidFill>
                          <a:schemeClr val="tx1"/>
                        </a:solidFill>
                        <a:latin typeface="Calibri" panose="020F0502020204030204" pitchFamily="34" charset="0"/>
                      </a:endParaRPr>
                    </a:p>
                    <a:p>
                      <a:pPr algn="ctr"/>
                      <a:r>
                        <a:rPr lang="sl-SI" sz="1200" b="0" i="0" dirty="0" smtClean="0">
                          <a:solidFill>
                            <a:schemeClr val="tx1"/>
                          </a:solidFill>
                          <a:latin typeface="Calibri" panose="020F0502020204030204" pitchFamily="34" charset="0"/>
                        </a:rPr>
                        <a:t>ZDRUŽEVANJE</a:t>
                      </a:r>
                      <a:endParaRPr lang="sl-SI" sz="1200" b="0" i="0" dirty="0">
                        <a:solidFill>
                          <a:schemeClr val="tx1"/>
                        </a:solidFill>
                        <a:latin typeface="Calibri" panose="020F0502020204030204" pitchFamily="34" charset="0"/>
                      </a:endParaRPr>
                    </a:p>
                  </a:txBody>
                  <a:tcPr/>
                </a:tc>
                <a:tc>
                  <a:txBody>
                    <a:bodyPr/>
                    <a:lstStyle/>
                    <a:p>
                      <a:pPr algn="ctr"/>
                      <a:r>
                        <a:rPr lang="sl-SI" dirty="0" smtClean="0">
                          <a:latin typeface="Calibri" panose="020F0502020204030204" pitchFamily="34" charset="0"/>
                        </a:rPr>
                        <a:t>11.50 – 16.00</a:t>
                      </a:r>
                    </a:p>
                    <a:p>
                      <a:pPr algn="ctr"/>
                      <a:endParaRPr lang="sl-SI" sz="1200" dirty="0" smtClean="0">
                        <a:latin typeface="Calibri" panose="020F0502020204030204" pitchFamily="34" charset="0"/>
                      </a:endParaRPr>
                    </a:p>
                    <a:p>
                      <a:pPr algn="ctr"/>
                      <a:r>
                        <a:rPr lang="sl-SI" dirty="0" smtClean="0">
                          <a:latin typeface="Calibri" panose="020F0502020204030204" pitchFamily="34" charset="0"/>
                        </a:rPr>
                        <a:t>16.00 – 16.30 </a:t>
                      </a:r>
                      <a:endParaRPr lang="sl-SI" i="1" dirty="0">
                        <a:solidFill>
                          <a:schemeClr val="accent2">
                            <a:lumMod val="50000"/>
                          </a:schemeClr>
                        </a:solidFill>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546715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a">
  <a:themeElements>
    <a:clrScheme name="Paralaksa">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1_Paralaksa">
  <a:themeElements>
    <a:clrScheme name="Paralaksa">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aks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ks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9199</TotalTime>
  <Words>7884</Words>
  <Application>Microsoft Office PowerPoint</Application>
  <PresentationFormat>Diaprojekcija na zaslonu (4:3)</PresentationFormat>
  <Paragraphs>1505</Paragraphs>
  <Slides>39</Slides>
  <Notes>7</Notes>
  <HiddenSlides>0</HiddenSlides>
  <MMClips>0</MMClips>
  <ScaleCrop>false</ScaleCrop>
  <HeadingPairs>
    <vt:vector size="6" baseType="variant">
      <vt:variant>
        <vt:lpstr>Uporabljene pisave</vt:lpstr>
      </vt:variant>
      <vt:variant>
        <vt:i4>6</vt:i4>
      </vt:variant>
      <vt:variant>
        <vt:lpstr>Tema</vt:lpstr>
      </vt:variant>
      <vt:variant>
        <vt:i4>2</vt:i4>
      </vt:variant>
      <vt:variant>
        <vt:lpstr>Naslovi diapozitivov</vt:lpstr>
      </vt:variant>
      <vt:variant>
        <vt:i4>39</vt:i4>
      </vt:variant>
    </vt:vector>
  </HeadingPairs>
  <TitlesOfParts>
    <vt:vector size="47" baseType="lpstr">
      <vt:lpstr>Arial</vt:lpstr>
      <vt:lpstr>Calibri</vt:lpstr>
      <vt:lpstr>Corbel</vt:lpstr>
      <vt:lpstr>Courier New</vt:lpstr>
      <vt:lpstr>Times New Roman</vt:lpstr>
      <vt:lpstr>Wingdings</vt:lpstr>
      <vt:lpstr>Paralaksa</vt:lpstr>
      <vt:lpstr>1_Paralaksa</vt:lpstr>
      <vt:lpstr>PowerPointova predstavitev</vt:lpstr>
      <vt:lpstr>OSNOVNA ŠOLA ANTONA GLOBOČNIKA POSTOJNA Cesta na Kremenco 2,    6230  Postojna</vt:lpstr>
      <vt:lpstr>PREDSTAVITEV ŠOLE</vt:lpstr>
      <vt:lpstr>ORGANI  UPRAVLJANJA</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Postopki ob zapletih in kršitvah:</vt:lpstr>
      <vt:lpstr>PowerPointova predstavitev</vt:lpstr>
      <vt:lpstr>PowerPointova predstavitev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romana</dc:creator>
  <cp:lastModifiedBy>Uporabnik</cp:lastModifiedBy>
  <cp:revision>866</cp:revision>
  <cp:lastPrinted>2016-09-21T10:52:51Z</cp:lastPrinted>
  <dcterms:created xsi:type="dcterms:W3CDTF">2013-08-27T11:54:11Z</dcterms:created>
  <dcterms:modified xsi:type="dcterms:W3CDTF">2017-10-27T06:16:45Z</dcterms:modified>
</cp:coreProperties>
</file>