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64" r:id="rId3"/>
    <p:sldId id="257" r:id="rId4"/>
    <p:sldId id="268" r:id="rId5"/>
    <p:sldId id="269" r:id="rId6"/>
    <p:sldId id="259" r:id="rId7"/>
    <p:sldId id="260" r:id="rId8"/>
    <p:sldId id="261" r:id="rId9"/>
    <p:sldId id="263" r:id="rId10"/>
    <p:sldId id="272" r:id="rId11"/>
    <p:sldId id="271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67" autoAdjust="0"/>
  </p:normalViewPr>
  <p:slideViewPr>
    <p:cSldViewPr>
      <p:cViewPr varScale="1">
        <p:scale>
          <a:sx n="75" d="100"/>
          <a:sy n="75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B7857-C3B2-42CB-A8B0-40559F5BAFE7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7FD7E-5F21-4B49-B780-BA68CE61F44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838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FD7E-5F21-4B49-B780-BA68CE61F440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741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FD7E-5F21-4B49-B780-BA68CE61F440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189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o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o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19" name="Ograda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DEDBD9-4F8A-4060-A6AC-83B2E1F9A3FE}" type="datetime1">
              <a:rPr lang="sl-SI" smtClean="0"/>
              <a:pPr/>
              <a:t>3.5.2020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11" name="Ograda številke diapoz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6D809-4C33-43E1-873A-9EE0D411FBC6}" type="datetime1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CE35F-DBFB-4FF0-A9B7-AF319495FDD3}" type="datetime1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93E7A9-1B68-4F8A-9B26-DCD989599352}" type="datetime1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o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o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ACCC9-41FD-4342-8B61-965AE10B8782}" type="datetime1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512879-DDD2-45AA-A049-19C3045F94AC}" type="datetime1">
              <a:rPr lang="sl-SI" smtClean="0"/>
              <a:pPr/>
              <a:t>3.5.2020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59682-0C6E-4B12-A672-01DB7669C9D7}" type="datetime1">
              <a:rPr lang="sl-SI" smtClean="0"/>
              <a:pPr/>
              <a:t>3.5.2020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97374-6045-45E1-93BC-04EC4E114702}" type="datetime1">
              <a:rPr lang="sl-SI" smtClean="0"/>
              <a:pPr/>
              <a:t>3.5.2020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o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DA488-15D1-4EAB-A82A-43920851C72E}" type="datetime1">
              <a:rPr lang="sl-SI" smtClean="0"/>
              <a:pPr/>
              <a:t>3.5.2020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9B944-9FF9-4E36-AD02-1F2BEF28464E}" type="datetime1">
              <a:rPr lang="sl-SI" smtClean="0"/>
              <a:pPr/>
              <a:t>3.5.2020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o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kroži en kot pravokotnika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17734C-15BE-4D9E-BCC1-4A3C2CF60AB3}" type="datetime1">
              <a:rPr lang="sl-SI" smtClean="0"/>
              <a:pPr/>
              <a:t>3.5.2020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o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o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Ograda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EE9B944-9FF9-4E36-AD02-1F2BEF28464E}" type="datetime1">
              <a:rPr lang="sl-SI" smtClean="0"/>
              <a:pPr/>
              <a:t>3.5.2020</a:t>
            </a:fld>
            <a:endParaRPr lang="sl-SI"/>
          </a:p>
        </p:txBody>
      </p:sp>
      <p:sp>
        <p:nvSpPr>
          <p:cNvPr id="18" name="Ograda no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714348" y="571480"/>
            <a:ext cx="7643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 smtClean="0">
                <a:solidFill>
                  <a:schemeClr val="accent2"/>
                </a:solidFill>
                <a:latin typeface="Bookman Old Style" pitchFamily="18" charset="0"/>
              </a:rPr>
              <a:t>ČUDOVITI SVET GLASBIL</a:t>
            </a:r>
            <a:endParaRPr lang="sl-SI" sz="4400" b="1" dirty="0"/>
          </a:p>
        </p:txBody>
      </p:sp>
      <p:pic>
        <p:nvPicPr>
          <p:cNvPr id="13314" name="Picture 2" descr="10 najbolj priljubljenih glasbil v Sloveniji • Brezno.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71530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 txBox="1">
            <a:spLocks/>
          </p:cNvSpPr>
          <p:nvPr/>
        </p:nvSpPr>
        <p:spPr>
          <a:xfrm>
            <a:off x="500034" y="714356"/>
            <a:ext cx="8183880" cy="17145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Inštrumenti so večkratno zastopani v veliki inštrumentalni zasedbi, imenovani </a:t>
            </a:r>
            <a:r>
              <a:rPr kumimoji="0" lang="sl-SI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ORKESTER.</a:t>
            </a:r>
            <a:endParaRPr kumimoji="0" lang="sl-SI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86058"/>
            <a:ext cx="5286412" cy="35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2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183880" cy="398051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 učbeniku na strani 61 si natančneje oglejte, kje v orkestru so razporejene skupine glasbil.</a:t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 zvezek prepišite stavek iz prejšnjega diapozitiva. </a:t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Ponovite pesmice:</a:t>
            </a: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V svet krojači so odšli,</a:t>
            </a:r>
            <a:br>
              <a:rPr lang="sl-SI" sz="2000" b="0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Osel in kukavica,</a:t>
            </a:r>
            <a:br>
              <a:rPr lang="sl-SI" sz="2000" b="0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lang="sl-SI" sz="2000" b="0" i="1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Adlešičko</a:t>
            </a:r>
            <a:r>
              <a:rPr lang="sl-SI" sz="2000" b="0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kolo.</a:t>
            </a: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sl-SI" sz="20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 descr="C:\Users\spela\AppData\Local\Temp\7d0de7ae52c8133d2b58717c76e59452_owl-reading-a-book-clipart_2156-1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500042"/>
            <a:ext cx="1653659" cy="1388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otnik 2"/>
          <p:cNvSpPr/>
          <p:nvPr/>
        </p:nvSpPr>
        <p:spPr>
          <a:xfrm>
            <a:off x="1643042" y="285728"/>
            <a:ext cx="5500726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4000" dirty="0">
                <a:latin typeface="+mj-lt"/>
              </a:rPr>
              <a:t>LJUDSKA GLASBILA</a:t>
            </a:r>
          </a:p>
        </p:txBody>
      </p:sp>
      <p:sp>
        <p:nvSpPr>
          <p:cNvPr id="4" name="Pravokotnik 3"/>
          <p:cNvSpPr/>
          <p:nvPr/>
        </p:nvSpPr>
        <p:spPr>
          <a:xfrm>
            <a:off x="785786" y="1357298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dirty="0" smtClean="0"/>
              <a:t>LJUDSKA GLASBILA SO INSTRUMENTI, KI SO SI JIH IZMISLILI ALI PA JIH UPORABLJAJO LJUDJE V DOLOČENEM KRAJU, DA BI IZVAJALI SVOJO GLASBO.</a:t>
            </a:r>
            <a:endParaRPr lang="sl-SI" sz="2400" dirty="0"/>
          </a:p>
        </p:txBody>
      </p:sp>
      <p:sp>
        <p:nvSpPr>
          <p:cNvPr id="24578" name="AutoShape 2" descr="VABILO NA SREČANJE LJUDSKIH GODCEV IN PEVCEV - mislinja.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4580" name="AutoShape 4" descr="VABILO NA SREČANJE LJUDSKIH GODCEV IN PEVCEV - mislinja.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4582" name="AutoShape 6" descr="VABILO NA SREČANJE LJUDSKIH GODCEV IN PEVCEV - mislinja.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4584" name="AutoShape 8" descr="VABILO NA SREČANJE LJUDSKIH GODCEV IN PEVCEV - mislinja.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6124"/>
            <a:ext cx="44005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jeni pravokotnik 5"/>
          <p:cNvSpPr/>
          <p:nvPr/>
        </p:nvSpPr>
        <p:spPr>
          <a:xfrm>
            <a:off x="1357290" y="4786322"/>
            <a:ext cx="2071702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400" dirty="0"/>
              <a:t>BRENKALA</a:t>
            </a:r>
          </a:p>
        </p:txBody>
      </p:sp>
      <p:sp>
        <p:nvSpPr>
          <p:cNvPr id="7" name="Zaobljeni pravokotnik 6"/>
          <p:cNvSpPr/>
          <p:nvPr/>
        </p:nvSpPr>
        <p:spPr>
          <a:xfrm>
            <a:off x="5500694" y="4786322"/>
            <a:ext cx="2000264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400" dirty="0"/>
              <a:t>GODALA</a:t>
            </a:r>
          </a:p>
        </p:txBody>
      </p:sp>
      <p:sp>
        <p:nvSpPr>
          <p:cNvPr id="8" name="Zaobljeni pravokotnik 7"/>
          <p:cNvSpPr/>
          <p:nvPr/>
        </p:nvSpPr>
        <p:spPr>
          <a:xfrm>
            <a:off x="2643174" y="428604"/>
            <a:ext cx="3571875" cy="13573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4000" dirty="0" smtClean="0">
                <a:solidFill>
                  <a:schemeClr val="bg1"/>
                </a:solidFill>
                <a:latin typeface="+mj-lt"/>
              </a:rPr>
              <a:t>STRUNSKA GLASBILA</a:t>
            </a:r>
            <a:endParaRPr lang="sl-SI" sz="4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1" name="Raven puščični konektor 20"/>
          <p:cNvCxnSpPr>
            <a:stCxn id="8" idx="2"/>
          </p:cNvCxnSpPr>
          <p:nvPr/>
        </p:nvCxnSpPr>
        <p:spPr>
          <a:xfrm rot="5400000">
            <a:off x="2464573" y="2678907"/>
            <a:ext cx="2857520" cy="1071558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uščični konektor 23"/>
          <p:cNvCxnSpPr/>
          <p:nvPr/>
        </p:nvCxnSpPr>
        <p:spPr>
          <a:xfrm rot="16200000" flipH="1">
            <a:off x="3679025" y="2750339"/>
            <a:ext cx="2786082" cy="85725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otnik 2"/>
          <p:cNvSpPr/>
          <p:nvPr/>
        </p:nvSpPr>
        <p:spPr>
          <a:xfrm>
            <a:off x="1142976" y="428604"/>
            <a:ext cx="3143272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sl-SI" sz="4000" dirty="0" smtClean="0">
                <a:solidFill>
                  <a:schemeClr val="bg1"/>
                </a:solidFill>
                <a:latin typeface="+mj-lt"/>
              </a:rPr>
              <a:t>BRENKALA</a:t>
            </a:r>
            <a:endParaRPr lang="sl-SI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500034" y="2428868"/>
            <a:ext cx="4786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dirty="0" smtClean="0"/>
              <a:t>BRENKALA SO GLASBILA IZ DRUŽINE STRUNSKIH GLASBIL ALI KORDOFONOV. PO BRENKALIH BRENKAMO S PRSTI ALI TRZALICO.</a:t>
            </a:r>
            <a:endParaRPr lang="sl-SI" sz="2400" dirty="0"/>
          </a:p>
        </p:txBody>
      </p:sp>
      <p:pic>
        <p:nvPicPr>
          <p:cNvPr id="6" name="Picture 8" descr="PRSTKI, INŠTRUKCIJE KITARE, ŠOLA KITARE NA DOMU, DOMŽALE, MENGEŠ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00042"/>
            <a:ext cx="1571636" cy="1178727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786322"/>
            <a:ext cx="2103079" cy="108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img.enaa.com/oddelki/conrad/assets/product_images/najvecje/elektricna_kitara_st_203_CO3050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8" r="21183"/>
          <a:stretch>
            <a:fillRect/>
          </a:stretch>
        </p:blipFill>
        <p:spPr bwMode="auto">
          <a:xfrm rot="5400000">
            <a:off x="6658564" y="4485708"/>
            <a:ext cx="1285884" cy="26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nm.cz/img/music/harf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071810"/>
            <a:ext cx="1317804" cy="189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0.gstatic.com/images?q=tbn:ANd9GcTzqmTeBuGuaXx5OYfrc-hsCHfMhWTqE1woTuH_NcxbI-mBt7L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714488"/>
            <a:ext cx="2150039" cy="111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musicianswithoutborders.org/musicbus/countries/2/photos/zanimljivost_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8242">
            <a:off x="2890206" y="4805195"/>
            <a:ext cx="1792373" cy="17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253.photobucket.com/albums/hh52/neisa_album/forum/lir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3000372"/>
            <a:ext cx="1082658" cy="148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otnik 2"/>
          <p:cNvSpPr/>
          <p:nvPr/>
        </p:nvSpPr>
        <p:spPr>
          <a:xfrm>
            <a:off x="500034" y="428604"/>
            <a:ext cx="3143272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sl-SI" sz="4000" dirty="0" smtClean="0">
                <a:solidFill>
                  <a:schemeClr val="bg1"/>
                </a:solidFill>
                <a:latin typeface="+mj-lt"/>
              </a:rPr>
              <a:t>GODALA</a:t>
            </a:r>
            <a:endParaRPr lang="sl-SI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428596" y="1928802"/>
            <a:ext cx="35004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dirty="0" smtClean="0"/>
              <a:t>GODALA SO GLASBILA IZ DRUŽINE STRUNSKIH GLASBIL ALI KORDOFONOV. PO GODALIH GODEMO Z LOKOM.</a:t>
            </a:r>
            <a:endParaRPr lang="sl-SI" sz="2400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00042"/>
            <a:ext cx="2333611" cy="11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 descr="bowed strings 3d model"/>
          <p:cNvPicPr>
            <a:picLocks noChangeAspect="1" noChangeArrowheads="1"/>
          </p:cNvPicPr>
          <p:nvPr/>
        </p:nvPicPr>
        <p:blipFill>
          <a:blip r:embed="rId3" cstate="print"/>
          <a:srcRect t="10204" b="6307"/>
          <a:stretch>
            <a:fillRect/>
          </a:stretch>
        </p:blipFill>
        <p:spPr bwMode="auto">
          <a:xfrm>
            <a:off x="4214810" y="2285992"/>
            <a:ext cx="4107175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428596" y="1785926"/>
            <a:ext cx="30718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dirty="0" smtClean="0"/>
              <a:t>PIHALA SO GLASBILA IZ DRUŽINE AEROFONOV. </a:t>
            </a:r>
          </a:p>
          <a:p>
            <a:pPr algn="ctr"/>
            <a:endParaRPr lang="sl-SI" sz="2400" dirty="0" smtClean="0"/>
          </a:p>
          <a:p>
            <a:pPr algn="ctr"/>
            <a:r>
              <a:rPr lang="sl-SI" sz="2400" dirty="0" smtClean="0"/>
              <a:t>V PIHALA PIHAMO SKOZI ODPRTINO, KI JE NA ENEM KONCU POSEBEJ NAREJENA ZA PIHANJE. </a:t>
            </a:r>
            <a:endParaRPr lang="sl-SI" sz="2400" dirty="0"/>
          </a:p>
        </p:txBody>
      </p:sp>
      <p:sp>
        <p:nvSpPr>
          <p:cNvPr id="4" name="Zaobljeni pravokotnik 3"/>
          <p:cNvSpPr/>
          <p:nvPr/>
        </p:nvSpPr>
        <p:spPr>
          <a:xfrm>
            <a:off x="714348" y="428604"/>
            <a:ext cx="2357424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sl-SI" sz="4000" dirty="0" smtClean="0">
                <a:solidFill>
                  <a:schemeClr val="bg1"/>
                </a:solidFill>
                <a:latin typeface="+mj-lt"/>
              </a:rPr>
              <a:t>PIHALA</a:t>
            </a:r>
            <a:endParaRPr lang="sl-SI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482" name="Picture 2" descr="C:\Users\spela\AppData\Local\Temp\pih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384552" y="1330301"/>
            <a:ext cx="5786470" cy="4268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285720" y="1857364"/>
            <a:ext cx="36433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dirty="0" smtClean="0"/>
              <a:t>TROBILA SO GLASBILA IZ DRUŽINE AEROFONOV. </a:t>
            </a:r>
          </a:p>
          <a:p>
            <a:pPr algn="ctr"/>
            <a:endParaRPr lang="sl-SI" sz="2400" dirty="0" smtClean="0"/>
          </a:p>
          <a:p>
            <a:pPr algn="ctr"/>
            <a:endParaRPr lang="sl-SI" sz="2400" dirty="0" smtClean="0"/>
          </a:p>
          <a:p>
            <a:pPr algn="ctr"/>
            <a:r>
              <a:rPr lang="sl-SI" sz="2400" dirty="0" smtClean="0"/>
              <a:t>V TROBILA TROBIMO SKOZI USTNIK.</a:t>
            </a:r>
            <a:endParaRPr lang="sl-SI" sz="2400" dirty="0"/>
          </a:p>
        </p:txBody>
      </p:sp>
      <p:sp>
        <p:nvSpPr>
          <p:cNvPr id="4" name="Zaobljeni pravokotnik 3"/>
          <p:cNvSpPr/>
          <p:nvPr/>
        </p:nvSpPr>
        <p:spPr>
          <a:xfrm>
            <a:off x="785786" y="500042"/>
            <a:ext cx="2571768" cy="8572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sl-SI" sz="4000" dirty="0" smtClean="0">
                <a:solidFill>
                  <a:schemeClr val="bg1"/>
                </a:solidFill>
                <a:latin typeface="+mj-lt"/>
              </a:rPr>
              <a:t>TROBILA</a:t>
            </a:r>
            <a:endParaRPr lang="sl-SI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457" name="Picture 1" descr="C:\Users\spela\AppData\Local\Temp\14bf4b10dff0fe53867919178e24596b.jpg"/>
          <p:cNvPicPr>
            <a:picLocks noChangeAspect="1" noChangeArrowheads="1"/>
          </p:cNvPicPr>
          <p:nvPr/>
        </p:nvPicPr>
        <p:blipFill>
          <a:blip r:embed="rId2"/>
          <a:srcRect r="3698"/>
          <a:stretch>
            <a:fillRect/>
          </a:stretch>
        </p:blipFill>
        <p:spPr bwMode="auto">
          <a:xfrm>
            <a:off x="4000496" y="2000240"/>
            <a:ext cx="4572032" cy="3638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6" descr="org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714752"/>
            <a:ext cx="1357322" cy="202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jeni pravokotnik 6"/>
          <p:cNvSpPr/>
          <p:nvPr/>
        </p:nvSpPr>
        <p:spPr>
          <a:xfrm>
            <a:off x="285720" y="357166"/>
            <a:ext cx="3429003" cy="20717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4000" dirty="0">
                <a:solidFill>
                  <a:schemeClr val="bg1"/>
                </a:solidFill>
                <a:latin typeface="+mj-lt"/>
              </a:rPr>
              <a:t>GLASBILA S TIPKAMI</a:t>
            </a:r>
          </a:p>
        </p:txBody>
      </p:sp>
      <p:sp>
        <p:nvSpPr>
          <p:cNvPr id="8" name="Pravokotnik 7"/>
          <p:cNvSpPr/>
          <p:nvPr/>
        </p:nvSpPr>
        <p:spPr>
          <a:xfrm>
            <a:off x="500034" y="3286124"/>
            <a:ext cx="3357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dirty="0" smtClean="0"/>
              <a:t>INSTRUMENTI S TIPKAMI SO GLASBILA, PO KATERIH IGRAMO S PRITISKANJEM NA TIPKE.</a:t>
            </a:r>
            <a:endParaRPr lang="sl-SI" sz="2400" dirty="0"/>
          </a:p>
        </p:txBody>
      </p:sp>
      <p:pic>
        <p:nvPicPr>
          <p:cNvPr id="14" name="Slika 13" descr="CELES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143116"/>
            <a:ext cx="1343025" cy="2238375"/>
          </a:xfrm>
          <a:prstGeom prst="rect">
            <a:avLst/>
          </a:prstGeom>
        </p:spPr>
      </p:pic>
      <p:pic>
        <p:nvPicPr>
          <p:cNvPr id="18433" name="Picture 1" descr="C:\Users\spela\AppData\Local\Temp\TVwB5ml7kYnwCw_sfJ-ImXUvjxrAjA_dgcCAe_vXK63P_zt6S4T0DIUCJmYa-NePmj5EdWiWikEuRfPLkjziluj6jpF4Ggsus2kSGdcC6iHgvSq_H1X5WgyE_5HM9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285860"/>
            <a:ext cx="2652714" cy="1771930"/>
          </a:xfrm>
          <a:prstGeom prst="rect">
            <a:avLst/>
          </a:prstGeom>
          <a:noFill/>
        </p:spPr>
      </p:pic>
      <p:pic>
        <p:nvPicPr>
          <p:cNvPr id="18434" name="Picture 2" descr="C:\Users\spela\AppData\Local\Temp\klavir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714884"/>
            <a:ext cx="1997070" cy="1739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428596" y="3500438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/>
              <a:t>TOLKALA SO GLASBILA IZ DRUŽINE IDIOFONOV, PO KATERIH UDARJAMO Z ROKO, LESENIMI PALČKAMI ALI KAKIM DRUGIM PREDMETOM.</a:t>
            </a:r>
          </a:p>
          <a:p>
            <a:pPr algn="ctr"/>
            <a:endParaRPr lang="sl-SI" sz="2000" dirty="0" smtClean="0"/>
          </a:p>
          <a:p>
            <a:r>
              <a:rPr lang="sl-SI" sz="2000" dirty="0" smtClean="0"/>
              <a:t>DELIMO JIH V DVE SKUPINI: </a:t>
            </a:r>
          </a:p>
          <a:p>
            <a:r>
              <a:rPr lang="sl-SI" sz="2000" dirty="0" smtClean="0"/>
              <a:t>- MELODIČNA TOLKALA: tolkala, ki jim lahko določimo tonsko višino.</a:t>
            </a:r>
          </a:p>
          <a:p>
            <a:r>
              <a:rPr lang="sl-SI" sz="2000" dirty="0" smtClean="0"/>
              <a:t>- RITMIČNA TOLKALA: tolkala z nedoločljivo tonsko višino. </a:t>
            </a:r>
            <a:endParaRPr lang="sl-SI" sz="2000" dirty="0"/>
          </a:p>
        </p:txBody>
      </p:sp>
      <p:sp>
        <p:nvSpPr>
          <p:cNvPr id="4" name="Zaobljeni pravokotnik 3"/>
          <p:cNvSpPr/>
          <p:nvPr/>
        </p:nvSpPr>
        <p:spPr>
          <a:xfrm>
            <a:off x="500034" y="500042"/>
            <a:ext cx="3000375" cy="64293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sl-SI" sz="4000" dirty="0" smtClean="0">
                <a:solidFill>
                  <a:schemeClr val="bg1"/>
                </a:solidFill>
                <a:latin typeface="+mj-lt"/>
              </a:rPr>
              <a:t>TOLKALA</a:t>
            </a:r>
            <a:endParaRPr lang="sl-SI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413" name="Picture 5" descr="C:\Users\spela\AppData\Local\Temp\screen-0.jpg"/>
          <p:cNvPicPr>
            <a:picLocks noChangeAspect="1" noChangeArrowheads="1"/>
          </p:cNvPicPr>
          <p:nvPr/>
        </p:nvPicPr>
        <p:blipFill>
          <a:blip r:embed="rId2" cstate="print"/>
          <a:srcRect t="19608"/>
          <a:stretch>
            <a:fillRect/>
          </a:stretch>
        </p:blipFill>
        <p:spPr bwMode="auto">
          <a:xfrm>
            <a:off x="3929058" y="357166"/>
            <a:ext cx="4857752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gled">
  <a:themeElements>
    <a:clrScheme name="Pogl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ogl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ogl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283</TotalTime>
  <Words>189</Words>
  <Application>Microsoft Office PowerPoint</Application>
  <PresentationFormat>Diaprojekcija na zaslonu (4:3)</PresentationFormat>
  <Paragraphs>31</Paragraphs>
  <Slides>11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8" baseType="lpstr">
      <vt:lpstr>Arial</vt:lpstr>
      <vt:lpstr>Bookman Old Style</vt:lpstr>
      <vt:lpstr>Calibri</vt:lpstr>
      <vt:lpstr>Verdana</vt:lpstr>
      <vt:lpstr>Wingdings</vt:lpstr>
      <vt:lpstr>Wingdings 2</vt:lpstr>
      <vt:lpstr>Pogled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                  V učbeniku na strani 61 si natančneje oglejte, kje v orkestru so razporejene skupine glasbil.    V zvezek prepišite stavek iz prejšnjega diapozitiva.    Ponovite pesmice: - V svet krojači so odšli, - Osel in kukavica, - Adlešičko kolo.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ČUDOVITI SVET GLASBIL</dc:title>
  <dc:creator>Klavdija Štrancar</dc:creator>
  <cp:lastModifiedBy>masef</cp:lastModifiedBy>
  <cp:revision>56</cp:revision>
  <dcterms:created xsi:type="dcterms:W3CDTF">2009-03-07T17:44:28Z</dcterms:created>
  <dcterms:modified xsi:type="dcterms:W3CDTF">2020-05-03T20:12:32Z</dcterms:modified>
</cp:coreProperties>
</file>