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7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1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9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6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9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0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3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5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2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9BEB-3E41-48F2-A67E-88733F2CB392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81B-BFAB-4C7F-9537-1AF0470DB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1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155469" y="681644"/>
            <a:ext cx="7988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PISNO DELJENJE Z DVOMESTNIM ŠTEVILOM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1014152" y="1606004"/>
            <a:ext cx="10557164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chemeClr val="accent1">
                    <a:lumMod val="50000"/>
                  </a:schemeClr>
                </a:solidFill>
              </a:rPr>
              <a:t>ZAŽENI NA CEL ZASLON, UPORABI IKONO                 V SPODNJEM </a:t>
            </a:r>
          </a:p>
          <a:p>
            <a:endParaRPr lang="sl-SI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sl-SI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l-SI" sz="2800" dirty="0" smtClean="0">
                <a:solidFill>
                  <a:schemeClr val="accent1">
                    <a:lumMod val="50000"/>
                  </a:schemeClr>
                </a:solidFill>
              </a:rPr>
              <a:t>DESNEM KOTU  IN PUSTI, DA SE VSEBINA SAMA PREDVAJA.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sz="2400" b="1" dirty="0" smtClean="0">
                <a:solidFill>
                  <a:schemeClr val="accent6">
                    <a:lumMod val="50000"/>
                  </a:schemeClr>
                </a:solidFill>
              </a:rPr>
              <a:t>VEČKRAT POZORNO POGLEJ.   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640" y="1680819"/>
            <a:ext cx="1081116" cy="733614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8711738" y="6309360"/>
            <a:ext cx="1745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Nevenka </a:t>
            </a:r>
            <a:r>
              <a:rPr lang="sl-SI" sz="1400" dirty="0"/>
              <a:t>T</a:t>
            </a:r>
            <a:r>
              <a:rPr lang="sl-SI" sz="1400" dirty="0" smtClean="0"/>
              <a:t>renta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065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54"/>
    </mc:Choice>
    <mc:Fallback xmlns="">
      <p:transition spd="slow" advTm="152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063184"/>
              </p:ext>
            </p:extLst>
          </p:nvPr>
        </p:nvGraphicFramePr>
        <p:xfrm>
          <a:off x="6043353" y="1463042"/>
          <a:ext cx="5976850" cy="5170517"/>
        </p:xfrm>
        <a:graphic>
          <a:graphicData uri="http://schemas.openxmlformats.org/drawingml/2006/table">
            <a:tbl>
              <a:tblPr firstRow="1" firstCol="1" bandRow="1"/>
              <a:tblGrid>
                <a:gridCol w="543350">
                  <a:extLst>
                    <a:ext uri="{9D8B030D-6E8A-4147-A177-3AD203B41FA5}">
                      <a16:colId xmlns="" xmlns:a16="http://schemas.microsoft.com/office/drawing/2014/main" val="1236497804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4171669126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426311636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3851038350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1948272579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1003597606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1408983402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3927945879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2351408174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4222736082"/>
                    </a:ext>
                  </a:extLst>
                </a:gridCol>
                <a:gridCol w="543350">
                  <a:extLst>
                    <a:ext uri="{9D8B030D-6E8A-4147-A177-3AD203B41FA5}">
                      <a16:colId xmlns="" xmlns:a16="http://schemas.microsoft.com/office/drawing/2014/main" val="3454193667"/>
                    </a:ext>
                  </a:extLst>
                </a:gridCol>
              </a:tblGrid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310485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7060356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0766401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276411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702193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5199210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1146847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022150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952368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0913952"/>
                  </a:ext>
                </a:extLst>
              </a:tr>
              <a:tr h="541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01" marR="49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3964371"/>
                  </a:ext>
                </a:extLst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864524" y="166255"/>
            <a:ext cx="593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PISNO DELIMO Z DVOMESTNIMI ŠTEVILI</a:t>
            </a:r>
            <a:endParaRPr lang="en-US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236912" y="1676250"/>
            <a:ext cx="4056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Na začetku si lahko pomagaš s tabelo</a:t>
            </a:r>
            <a:endParaRPr lang="en-US" sz="2000" dirty="0"/>
          </a:p>
        </p:txBody>
      </p:sp>
      <p:sp>
        <p:nvSpPr>
          <p:cNvPr id="15" name="Desna puščica 14"/>
          <p:cNvSpPr/>
          <p:nvPr/>
        </p:nvSpPr>
        <p:spPr>
          <a:xfrm>
            <a:off x="4463934" y="1789021"/>
            <a:ext cx="1271847" cy="174567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ravokotnik 15"/>
          <p:cNvSpPr/>
          <p:nvPr/>
        </p:nvSpPr>
        <p:spPr>
          <a:xfrm>
            <a:off x="236912" y="539712"/>
            <a:ext cx="109852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Pomagajmo si z večkratniki števil. Npr. </a:t>
            </a:r>
            <a:r>
              <a:rPr lang="sl-SI" sz="2400" dirty="0" smtClean="0"/>
              <a:t> 34 je približno 30,pri </a:t>
            </a:r>
            <a:r>
              <a:rPr lang="sl-SI" sz="2400" dirty="0"/>
              <a:t>številu 30 so to 30, 60, 90, 120, 150, 180, 210, 240, 270 in 300. </a:t>
            </a:r>
            <a:r>
              <a:rPr lang="sl-SI" sz="2400" dirty="0" smtClean="0"/>
              <a:t>(Pomagamo </a:t>
            </a:r>
            <a:r>
              <a:rPr lang="sl-SI" sz="2400" dirty="0"/>
              <a:t>si s poštevanko in dodamo ničlo.)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3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75"/>
    </mc:Choice>
    <mc:Fallback xmlns="">
      <p:transition spd="slow" advTm="357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3158835" y="1812174"/>
            <a:ext cx="3092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84  : 52 =</a:t>
            </a:r>
            <a:endParaRPr lang="en-US" sz="60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084915" y="1812174"/>
            <a:ext cx="665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1</a:t>
            </a:r>
            <a:endParaRPr lang="en-US" sz="60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3636816" y="2477191"/>
            <a:ext cx="656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2</a:t>
            </a:r>
            <a:endParaRPr lang="en-US" sz="60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3158835" y="2477191"/>
            <a:ext cx="540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 smtClean="0"/>
              <a:t>5</a:t>
            </a:r>
            <a:endParaRPr lang="en-US" sz="60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645127" y="3383279"/>
            <a:ext cx="773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2</a:t>
            </a:r>
            <a:endParaRPr lang="en-US" sz="6000" dirty="0"/>
          </a:p>
        </p:txBody>
      </p:sp>
      <p:cxnSp>
        <p:nvCxnSpPr>
          <p:cNvPr id="11" name="Raven povezovalnik 10"/>
          <p:cNvCxnSpPr/>
          <p:nvPr/>
        </p:nvCxnSpPr>
        <p:spPr>
          <a:xfrm>
            <a:off x="3063238" y="3383280"/>
            <a:ext cx="173736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2896983" y="2985022"/>
            <a:ext cx="25769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3179616" y="3364759"/>
            <a:ext cx="773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3</a:t>
            </a:r>
            <a:endParaRPr lang="en-US" sz="60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26523" y="3622696"/>
            <a:ext cx="1086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 smtClean="0"/>
              <a:t>ost.</a:t>
            </a:r>
            <a:endParaRPr lang="en-US" sz="44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3566157" y="1222986"/>
            <a:ext cx="42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52 je </a:t>
            </a:r>
            <a:r>
              <a:rPr lang="sl-SI" b="1" dirty="0" smtClean="0"/>
              <a:t>približno 50</a:t>
            </a:r>
          </a:p>
          <a:p>
            <a:r>
              <a:rPr lang="sl-SI" dirty="0" smtClean="0"/>
              <a:t>52 (~50) gre v 84… 1 x, zapišem 1 v rezultat.</a:t>
            </a:r>
            <a:endParaRPr lang="en-US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571997" y="2617241"/>
            <a:ext cx="4613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Računamo v obratno pot 1 x 2 = 2 in zapišemo 2  pod 4, 1 x 5 =5 in zapišemo 5 pod 8.</a:t>
            </a:r>
            <a:endParaRPr lang="en-US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19543" y="3106446"/>
            <a:ext cx="3117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potegnemo črto in zapišemo znak minus, odštejemo.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24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6519"/>
    </mc:Choice>
    <mc:Fallback xmlns="">
      <p:transition advTm="46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4" grpId="0"/>
      <p:bldP spid="15" grpId="0"/>
      <p:bldP spid="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421476" y="1172095"/>
            <a:ext cx="2443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96 : 37 = </a:t>
            </a:r>
            <a:endParaRPr lang="en-US" sz="48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807229" y="1233650"/>
            <a:ext cx="41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2</a:t>
            </a:r>
            <a:endParaRPr lang="en-US" sz="4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778924" y="1857104"/>
            <a:ext cx="48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4</a:t>
            </a:r>
            <a:endParaRPr lang="en-US" sz="40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421476" y="1857104"/>
            <a:ext cx="48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7</a:t>
            </a:r>
            <a:endParaRPr lang="en-US" sz="4000" dirty="0"/>
          </a:p>
        </p:txBody>
      </p:sp>
      <p:cxnSp>
        <p:nvCxnSpPr>
          <p:cNvPr id="7" name="Raven povezovalnik 6"/>
          <p:cNvCxnSpPr/>
          <p:nvPr/>
        </p:nvCxnSpPr>
        <p:spPr>
          <a:xfrm>
            <a:off x="1246909" y="2564990"/>
            <a:ext cx="115546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 flipV="1">
            <a:off x="1147156" y="2204556"/>
            <a:ext cx="182880" cy="64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1778924" y="2564990"/>
            <a:ext cx="41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2</a:t>
            </a:r>
            <a:endParaRPr lang="en-US" sz="40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1409006" y="2564990"/>
            <a:ext cx="41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2</a:t>
            </a:r>
            <a:endParaRPr lang="en-US" sz="40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194561" y="2710978"/>
            <a:ext cx="822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st.</a:t>
            </a:r>
            <a:endParaRPr lang="en-US" sz="28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019992" y="695111"/>
            <a:ext cx="5070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37 je približno 40</a:t>
            </a:r>
          </a:p>
          <a:p>
            <a:r>
              <a:rPr lang="sl-SI" dirty="0" smtClean="0"/>
              <a:t>37 (~40) gre v 96…  </a:t>
            </a:r>
            <a:r>
              <a:rPr lang="sl-SI" dirty="0"/>
              <a:t>2</a:t>
            </a:r>
            <a:r>
              <a:rPr lang="sl-SI" dirty="0" smtClean="0"/>
              <a:t> X, zapišem 2 v rezultat.</a:t>
            </a:r>
            <a:endParaRPr lang="en-US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2643447" y="1918659"/>
            <a:ext cx="5677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obratno: 2 X 7 =14, zapišem 4 pod 6, </a:t>
            </a:r>
            <a:r>
              <a:rPr lang="sl-SI" b="1" dirty="0" smtClean="0"/>
              <a:t>…1 štejem dalje, </a:t>
            </a:r>
            <a:r>
              <a:rPr lang="sl-SI" dirty="0" smtClean="0"/>
              <a:t>2 X 3 = 6 …+ 1(dalje) = 7… in podpišemo 7 pod 9. </a:t>
            </a:r>
            <a:endParaRPr lang="en-US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2969721" y="2789498"/>
            <a:ext cx="179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odštejemo.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22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31"/>
    </mc:Choice>
    <mc:Fallback xmlns="">
      <p:transition spd="slow" advTm="376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  <p:bldP spid="6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951019" y="1238596"/>
            <a:ext cx="2984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128 : 43 =</a:t>
            </a:r>
            <a:endParaRPr lang="en-US" sz="5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5835535" y="1238596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2</a:t>
            </a:r>
            <a:endParaRPr lang="en-US" sz="5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3690852" y="1928553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6</a:t>
            </a:r>
            <a:endParaRPr lang="en-US" sz="5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951019" y="1928553"/>
            <a:ext cx="897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 </a:t>
            </a:r>
            <a:r>
              <a:rPr lang="sl-SI" sz="5400" dirty="0" smtClean="0"/>
              <a:t> </a:t>
            </a:r>
            <a:r>
              <a:rPr lang="sl-SI" sz="5400" dirty="0"/>
              <a:t>8</a:t>
            </a:r>
            <a:endParaRPr lang="en-US" sz="5400" dirty="0"/>
          </a:p>
        </p:txBody>
      </p:sp>
      <p:cxnSp>
        <p:nvCxnSpPr>
          <p:cNvPr id="7" name="Raven povezovalnik 6"/>
          <p:cNvCxnSpPr/>
          <p:nvPr/>
        </p:nvCxnSpPr>
        <p:spPr>
          <a:xfrm>
            <a:off x="2951019" y="2734887"/>
            <a:ext cx="1346661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>
            <a:off x="2834641" y="2435935"/>
            <a:ext cx="232756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3690852" y="2835257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2</a:t>
            </a:r>
            <a:endParaRPr lang="en-US" sz="5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3350031" y="2836492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4</a:t>
            </a:r>
            <a:endParaRPr lang="en-US" sz="5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951019" y="2827562"/>
            <a:ext cx="532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=</a:t>
            </a:r>
            <a:endParaRPr lang="en-US" sz="54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4148051" y="2999930"/>
            <a:ext cx="1221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o</a:t>
            </a:r>
            <a:r>
              <a:rPr lang="sl-SI" sz="4000" dirty="0" smtClean="0"/>
              <a:t>st.</a:t>
            </a:r>
            <a:endParaRPr lang="en-US" sz="40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266903" y="720770"/>
            <a:ext cx="458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43 je približno 40. 43 (~40) gre v 128…  2x, zapišem 2 v rezultat.</a:t>
            </a:r>
            <a:endParaRPr lang="en-US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4443152" y="1928553"/>
            <a:ext cx="373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obratno računamo: 2 x 3 je 6, zapišem 6 pod 8</a:t>
            </a:r>
            <a:r>
              <a:rPr lang="sl-SI" dirty="0"/>
              <a:t>.</a:t>
            </a:r>
            <a:r>
              <a:rPr lang="sl-SI" dirty="0" smtClean="0"/>
              <a:t> </a:t>
            </a:r>
            <a:endParaRPr lang="en-US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2639290" y="3592401"/>
            <a:ext cx="2917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še odštejem.</a:t>
            </a:r>
          </a:p>
          <a:p>
            <a:r>
              <a:rPr lang="sl-SI" dirty="0" smtClean="0"/>
              <a:t>Ostanek mora biti manjši od delitelja!</a:t>
            </a:r>
            <a:endParaRPr lang="en-US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4921135" y="2538265"/>
            <a:ext cx="325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dirty="0">
                <a:solidFill>
                  <a:prstClr val="black"/>
                </a:solidFill>
              </a:rPr>
              <a:t>2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  <a:r>
              <a:rPr lang="sl-SI" dirty="0">
                <a:solidFill>
                  <a:prstClr val="black"/>
                </a:solidFill>
              </a:rPr>
              <a:t>x 4 je </a:t>
            </a:r>
            <a:r>
              <a:rPr lang="sl-SI" dirty="0" smtClean="0">
                <a:solidFill>
                  <a:prstClr val="black"/>
                </a:solidFill>
              </a:rPr>
              <a:t>8, </a:t>
            </a:r>
            <a:r>
              <a:rPr lang="sl-SI" dirty="0">
                <a:solidFill>
                  <a:prstClr val="black"/>
                </a:solidFill>
              </a:rPr>
              <a:t>zapišem pod </a:t>
            </a:r>
            <a:r>
              <a:rPr lang="sl-SI" dirty="0" smtClean="0">
                <a:solidFill>
                  <a:prstClr val="black"/>
                </a:solidFill>
              </a:rPr>
              <a:t>2</a:t>
            </a:r>
            <a:r>
              <a:rPr lang="sl-SI" dirty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489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05"/>
    </mc:Choice>
    <mc:Fallback xmlns="">
      <p:transition spd="slow" advTm="419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  <p:bldP spid="12" grpId="0"/>
      <p:bldP spid="13" grpId="0"/>
      <p:bldP spid="14" grpId="0"/>
      <p:bldP spid="6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2610197" y="1537854"/>
            <a:ext cx="2926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9</a:t>
            </a:r>
            <a:r>
              <a:rPr lang="sl-SI" sz="5400" dirty="0" smtClean="0"/>
              <a:t>05 : 65 =</a:t>
            </a:r>
            <a:endParaRPr lang="en-US" sz="5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536276" y="1537854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en-US" sz="5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951017" y="2277687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  <a:endParaRPr lang="en-US" sz="5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610197" y="2277687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6</a:t>
            </a:r>
            <a:endParaRPr lang="en-US" sz="5400" dirty="0"/>
          </a:p>
        </p:txBody>
      </p:sp>
      <p:cxnSp>
        <p:nvCxnSpPr>
          <p:cNvPr id="8" name="Raven povezovalnik 7"/>
          <p:cNvCxnSpPr/>
          <p:nvPr/>
        </p:nvCxnSpPr>
        <p:spPr>
          <a:xfrm flipV="1">
            <a:off x="2344189" y="3000895"/>
            <a:ext cx="1438102" cy="16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 flipV="1">
            <a:off x="2344189" y="2739352"/>
            <a:ext cx="249383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2951017" y="309556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  <a:endParaRPr lang="en-US" sz="54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2593572" y="309556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2</a:t>
            </a:r>
            <a:endParaRPr lang="en-US" sz="54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3391591" y="309556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5</a:t>
            </a:r>
            <a:endParaRPr lang="en-US" sz="5400" dirty="0"/>
          </a:p>
        </p:txBody>
      </p:sp>
      <p:cxnSp>
        <p:nvCxnSpPr>
          <p:cNvPr id="16" name="Raven puščični povezovalnik 15"/>
          <p:cNvCxnSpPr/>
          <p:nvPr/>
        </p:nvCxnSpPr>
        <p:spPr>
          <a:xfrm>
            <a:off x="3549533" y="2316710"/>
            <a:ext cx="0" cy="8843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PoljeZBesedilom 17"/>
          <p:cNvSpPr txBox="1"/>
          <p:nvPr/>
        </p:nvSpPr>
        <p:spPr>
          <a:xfrm>
            <a:off x="5956068" y="1537854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3</a:t>
            </a:r>
            <a:endParaRPr lang="en-US" sz="5400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3391591" y="3835399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5</a:t>
            </a:r>
            <a:endParaRPr lang="en-US" sz="5400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2934390" y="3835399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9</a:t>
            </a:r>
            <a:endParaRPr lang="en-US" sz="5400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2576945" y="3855256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en-US" sz="5400" dirty="0"/>
          </a:p>
        </p:txBody>
      </p:sp>
      <p:cxnSp>
        <p:nvCxnSpPr>
          <p:cNvPr id="22" name="Raven povezovalnik 21"/>
          <p:cNvCxnSpPr/>
          <p:nvPr/>
        </p:nvCxnSpPr>
        <p:spPr>
          <a:xfrm flipV="1">
            <a:off x="2560320" y="4636653"/>
            <a:ext cx="1438102" cy="16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 flipV="1">
            <a:off x="2285998" y="4316921"/>
            <a:ext cx="249383" cy="8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PoljeZBesedilom 23"/>
          <p:cNvSpPr txBox="1"/>
          <p:nvPr/>
        </p:nvSpPr>
        <p:spPr>
          <a:xfrm>
            <a:off x="3358341" y="4677118"/>
            <a:ext cx="648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0</a:t>
            </a:r>
            <a:endParaRPr lang="en-US" sz="5400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2951016" y="4692992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6</a:t>
            </a:r>
            <a:endParaRPr lang="en-US" sz="5400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2535381" y="4692992"/>
            <a:ext cx="581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=</a:t>
            </a:r>
            <a:endParaRPr lang="en-US" sz="5400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3906977" y="4869891"/>
            <a:ext cx="814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o</a:t>
            </a:r>
            <a:r>
              <a:rPr lang="sl-SI" sz="2800" dirty="0" smtClean="0"/>
              <a:t>st.</a:t>
            </a:r>
            <a:endParaRPr lang="en-US" sz="2800" dirty="0"/>
          </a:p>
        </p:txBody>
      </p:sp>
      <p:sp>
        <p:nvSpPr>
          <p:cNvPr id="28" name="Lok 27"/>
          <p:cNvSpPr/>
          <p:nvPr/>
        </p:nvSpPr>
        <p:spPr>
          <a:xfrm>
            <a:off x="2768139" y="1558635"/>
            <a:ext cx="590202" cy="35744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jeZBesedilom 1"/>
          <p:cNvSpPr txBox="1"/>
          <p:nvPr/>
        </p:nvSpPr>
        <p:spPr>
          <a:xfrm>
            <a:off x="2610197" y="938274"/>
            <a:ext cx="479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65 je približno 70. Za začetek moramo vzeti 90. </a:t>
            </a:r>
            <a:r>
              <a:rPr lang="sl-SI" dirty="0"/>
              <a:t> </a:t>
            </a:r>
            <a:r>
              <a:rPr lang="sl-SI" dirty="0" smtClean="0"/>
              <a:t>65 (~70) gre v 90 …1x, vpišem 1 v rezultat.</a:t>
            </a:r>
            <a:endParaRPr lang="en-US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6537959" y="1737359"/>
            <a:ext cx="3682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1 x 5 = 5 in to vpišem pod 0 pod 90. 1 x 6 =6 in to vpišem pod 9.</a:t>
            </a:r>
            <a:endParaRPr lang="en-US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3798916" y="2552075"/>
            <a:ext cx="3341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 in pripišem še 5 iz zgornjega števila .</a:t>
            </a:r>
            <a:endParaRPr lang="en-US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3985950" y="3359790"/>
            <a:ext cx="437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65 gre v 255 …3 x in zapišem 3 k rezultatu.</a:t>
            </a:r>
            <a:endParaRPr lang="en-US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3890353" y="3904785"/>
            <a:ext cx="541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v obratni smeri: 3 x 5 = 15, podpišem 5 pod 5, štejem 1 dalje 3 x 6 = 18…+1 dalje, podpišem 19 pod 25. </a:t>
            </a:r>
            <a:endParaRPr lang="en-US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569418" y="4515122"/>
            <a:ext cx="3682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še odštejem.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60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974"/>
    </mc:Choice>
    <mc:Fallback xmlns="">
      <p:transition spd="slow" advTm="1049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/>
      <p:bldP spid="12" grpId="0"/>
      <p:bldP spid="14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 animBg="1"/>
      <p:bldP spid="2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635135" y="1903615"/>
            <a:ext cx="2967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739 : 47 =</a:t>
            </a:r>
            <a:endParaRPr lang="en-US" sz="5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634" y="1971217"/>
            <a:ext cx="304826" cy="188992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511339" y="190361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1</a:t>
            </a:r>
            <a:endParaRPr lang="en-US" sz="5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011978" y="2626823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7</a:t>
            </a:r>
            <a:endParaRPr lang="en-US" sz="54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2621280" y="2626823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4</a:t>
            </a:r>
            <a:endParaRPr lang="en-US" sz="5400" dirty="0"/>
          </a:p>
        </p:txBody>
      </p:sp>
      <p:cxnSp>
        <p:nvCxnSpPr>
          <p:cNvPr id="9" name="Raven povezovalnik 8"/>
          <p:cNvCxnSpPr/>
          <p:nvPr/>
        </p:nvCxnSpPr>
        <p:spPr>
          <a:xfrm>
            <a:off x="2425930" y="3408836"/>
            <a:ext cx="1654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2294313" y="3114045"/>
            <a:ext cx="2341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PoljeZBesedilom 11"/>
          <p:cNvSpPr txBox="1"/>
          <p:nvPr/>
        </p:nvSpPr>
        <p:spPr>
          <a:xfrm>
            <a:off x="3057699" y="343377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6</a:t>
            </a:r>
            <a:endParaRPr lang="en-US" sz="54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2621279" y="3434394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2</a:t>
            </a:r>
            <a:endParaRPr lang="en-US" sz="5400" dirty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954" y="2714618"/>
            <a:ext cx="158510" cy="963251"/>
          </a:xfrm>
          <a:prstGeom prst="rect">
            <a:avLst/>
          </a:prstGeom>
        </p:spPr>
      </p:pic>
      <p:sp>
        <p:nvSpPr>
          <p:cNvPr id="15" name="PoljeZBesedilom 14"/>
          <p:cNvSpPr txBox="1"/>
          <p:nvPr/>
        </p:nvSpPr>
        <p:spPr>
          <a:xfrm>
            <a:off x="3434540" y="343377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9</a:t>
            </a:r>
            <a:endParaRPr lang="en-US" sz="54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888182" y="1903615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  <a:endParaRPr lang="en-US" sz="54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3467649" y="4118649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5</a:t>
            </a:r>
            <a:endParaRPr lang="en-US" sz="5400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2535882" y="4115594"/>
            <a:ext cx="1203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 23</a:t>
            </a:r>
            <a:endParaRPr lang="en-US" sz="5400" dirty="0"/>
          </a:p>
        </p:txBody>
      </p:sp>
      <p:cxnSp>
        <p:nvCxnSpPr>
          <p:cNvPr id="19" name="Raven povezovalnik 18"/>
          <p:cNvCxnSpPr/>
          <p:nvPr/>
        </p:nvCxnSpPr>
        <p:spPr>
          <a:xfrm>
            <a:off x="2703838" y="4888502"/>
            <a:ext cx="1654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>
            <a:off x="2380213" y="4561077"/>
            <a:ext cx="2341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PoljeZBesedilom 20"/>
          <p:cNvSpPr txBox="1"/>
          <p:nvPr/>
        </p:nvSpPr>
        <p:spPr>
          <a:xfrm>
            <a:off x="3441182" y="4907740"/>
            <a:ext cx="482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4</a:t>
            </a:r>
            <a:endParaRPr lang="en-US" sz="5400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3017518" y="4907740"/>
            <a:ext cx="476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/>
              <a:t>3</a:t>
            </a:r>
            <a:endParaRPr lang="en-US" sz="5400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2635135" y="4888502"/>
            <a:ext cx="476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dirty="0" smtClean="0"/>
              <a:t>=</a:t>
            </a:r>
            <a:endParaRPr lang="en-US" sz="5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2005443" y="1100713"/>
            <a:ext cx="3806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47 je </a:t>
            </a:r>
            <a:r>
              <a:rPr lang="sl-SI" smtClean="0"/>
              <a:t>približno 50. </a:t>
            </a:r>
            <a:r>
              <a:rPr lang="sl-SI" dirty="0" smtClean="0"/>
              <a:t>Vzamem za začetek 73… 47(~50) gre v 73..1 x, vpišem k rezultatu 1.</a:t>
            </a:r>
            <a:endParaRPr lang="en-US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5993476" y="1162545"/>
            <a:ext cx="3882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v obratno smer: 1 x 7 = 7 in to zapišem pod 3. </a:t>
            </a:r>
          </a:p>
          <a:p>
            <a:r>
              <a:rPr lang="sl-SI" dirty="0" smtClean="0"/>
              <a:t> 1 x 4 = 4 in to vpišem pod 7.</a:t>
            </a:r>
            <a:endParaRPr lang="en-US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4080162" y="3106350"/>
            <a:ext cx="173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</a:t>
            </a:r>
            <a:endParaRPr lang="en-US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3780211" y="3637128"/>
            <a:ext cx="173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Prepišem 9 </a:t>
            </a:r>
            <a:endParaRPr lang="en-US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5460076" y="3506458"/>
            <a:ext cx="370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Imam 269. ..47 gre v 269 ..5 x, zapišem  </a:t>
            </a:r>
            <a:r>
              <a:rPr lang="sl-SI" dirty="0"/>
              <a:t>5</a:t>
            </a:r>
            <a:r>
              <a:rPr lang="sl-SI" dirty="0" smtClean="0"/>
              <a:t> v rezultat. </a:t>
            </a:r>
            <a:endParaRPr lang="en-US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4494982" y="4356142"/>
            <a:ext cx="6853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Računam v obratni smeri: </a:t>
            </a:r>
            <a:r>
              <a:rPr lang="sl-SI" dirty="0"/>
              <a:t>5</a:t>
            </a:r>
            <a:r>
              <a:rPr lang="sl-SI" dirty="0" smtClean="0"/>
              <a:t> x 7 =35 zapišem 5 pod 9, </a:t>
            </a:r>
            <a:r>
              <a:rPr lang="sl-SI" dirty="0"/>
              <a:t>3</a:t>
            </a:r>
            <a:r>
              <a:rPr lang="sl-SI" dirty="0" smtClean="0"/>
              <a:t> štejem dalje.  </a:t>
            </a:r>
          </a:p>
          <a:p>
            <a:r>
              <a:rPr lang="sl-SI" dirty="0"/>
              <a:t>5</a:t>
            </a:r>
            <a:r>
              <a:rPr lang="sl-SI" dirty="0" smtClean="0"/>
              <a:t> x 4= 20 + 3 dalje je 23 in to podpišem pod 26.</a:t>
            </a:r>
            <a:endParaRPr lang="en-US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612365" y="4888502"/>
            <a:ext cx="173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Sedaj odštejem </a:t>
            </a:r>
            <a:r>
              <a:rPr lang="sl-SI" smtClean="0"/>
              <a:t>in 34 </a:t>
            </a:r>
            <a:r>
              <a:rPr lang="sl-SI" dirty="0" smtClean="0"/>
              <a:t>je ostanek.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07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061"/>
    </mc:Choice>
    <mc:Fallback xmlns="">
      <p:transition spd="slow" advTm="1170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2" grpId="0"/>
      <p:bldP spid="13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06582" y="598517"/>
            <a:ext cx="931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SEDAJ PREPIŠI V ZVEZEK RAČUNE IN JIH REŠI.</a:t>
            </a:r>
            <a:endParaRPr lang="en-US" sz="2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1188720" y="1612669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78 : 22 =</a:t>
            </a:r>
            <a:endParaRPr lang="en-US" sz="3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4031673" y="1537854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95 : 54 =</a:t>
            </a:r>
            <a:endParaRPr lang="en-US" sz="36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47404" y="4002268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234 : 67 =</a:t>
            </a:r>
            <a:endParaRPr lang="en-US" sz="36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364182" y="3902515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956 : 75 =</a:t>
            </a:r>
            <a:endParaRPr lang="en-US" sz="36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018" y="5347046"/>
            <a:ext cx="660400" cy="1384300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5489171" y="5662752"/>
            <a:ext cx="4015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 zgornjem </a:t>
            </a:r>
            <a:r>
              <a:rPr lang="sl-SI" smtClean="0"/>
              <a:t>levem kotu pod </a:t>
            </a:r>
            <a:r>
              <a:rPr lang="sl-SI" dirty="0" smtClean="0"/>
              <a:t>zavihkom diaprojekcija najdi </a:t>
            </a:r>
            <a:r>
              <a:rPr lang="sl-SI" dirty="0" err="1" smtClean="0"/>
              <a:t>znakec</a:t>
            </a:r>
            <a:r>
              <a:rPr lang="sl-SI" dirty="0" smtClean="0"/>
              <a:t>, z njim ponovno zaženeš  predstavitev.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607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00"/>
    </mc:Choice>
    <mc:Fallback xmlns="">
      <p:transition spd="slow" advTm="60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0.7|3.5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5|8.5|2.6|10.4|2|0.8|0.5|1.2|12.6|1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9.3|2.8|10.8|1.5|1.7|0.5|1.2|4.3|0.7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3|5.6|1.7|5.7|2.3|9|1|0.4|1.5|6.4|0.7|1.1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7|13.6|2.2|11.6|6.9|0.9|0.9|1.2|5.3|1|1.1|1.2|3.2|12.7|3.3|12.5|4.8|1.3|1.6|0.5|0.5|7|0.8|0.8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1|18.4|1.1|18.4|1|1.6|1.1|0.6|5.6|0.6|1.6|1.7|4.6|5.6|13.9|3.5|18.8|1|1.6|0.4|0.4|7.8|1.2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3|8.3|8.5|11.8|12.5|0.5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719</Words>
  <Application>Microsoft Office PowerPoint</Application>
  <PresentationFormat>Širokozaslonsko</PresentationFormat>
  <Paragraphs>219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Nevenka Trenta</dc:creator>
  <cp:lastModifiedBy>masef</cp:lastModifiedBy>
  <cp:revision>85</cp:revision>
  <dcterms:created xsi:type="dcterms:W3CDTF">2020-04-01T08:22:50Z</dcterms:created>
  <dcterms:modified xsi:type="dcterms:W3CDTF">2020-05-10T20:13:57Z</dcterms:modified>
</cp:coreProperties>
</file>