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6" r:id="rId12"/>
    <p:sldId id="268" r:id="rId13"/>
    <p:sldId id="267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vetel slo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604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995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095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520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694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963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777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354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743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799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466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A67BA-C47F-44B6-975F-E22B7AE72417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9999D-EF17-4AD8-BFB3-25C8711E151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60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1.wav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4.wav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06708" y="1156560"/>
            <a:ext cx="10168328" cy="2387600"/>
          </a:xfrm>
        </p:spPr>
        <p:txBody>
          <a:bodyPr>
            <a:normAutofit/>
          </a:bodyPr>
          <a:lstStyle/>
          <a:p>
            <a:r>
              <a:rPr lang="sl-SI" sz="9600" dirty="0" smtClean="0">
                <a:latin typeface="Comic Sans MS" panose="030F0702030302020204" pitchFamily="66" charset="0"/>
              </a:rPr>
              <a:t>ORIENTACIJA</a:t>
            </a:r>
            <a:endParaRPr lang="sl-SI" sz="9600" dirty="0"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38990" y="4321566"/>
            <a:ext cx="9144000" cy="565228"/>
          </a:xfrm>
        </p:spPr>
        <p:txBody>
          <a:bodyPr>
            <a:normAutofit/>
          </a:bodyPr>
          <a:lstStyle/>
          <a:p>
            <a:r>
              <a:rPr lang="sl-SI" sz="3200" dirty="0" smtClean="0">
                <a:latin typeface="Comic Sans MS" panose="030F0702030302020204" pitchFamily="66" charset="0"/>
              </a:rPr>
              <a:t>SDZ stran 73, 74</a:t>
            </a:r>
            <a:endParaRPr lang="sl-SI" sz="3200" dirty="0">
              <a:latin typeface="Comic Sans MS" panose="030F0702030302020204" pitchFamily="66" charset="0"/>
            </a:endParaRPr>
          </a:p>
        </p:txBody>
      </p:sp>
      <p:pic>
        <p:nvPicPr>
          <p:cNvPr id="5" name="Posnet zvok">
            <a:hlinkClick r:id="" action="ppaction://media"/>
          </p:cNvPr>
          <p:cNvPicPr>
            <a:picLocks noRot="1" noChangeAspect="1"/>
          </p:cNvPicPr>
          <p:nvPr>
            <a:wavAudioFile r:embed="rId1" name="Posnet zvok"/>
          </p:nvPr>
        </p:nvPicPr>
        <p:blipFill>
          <a:blip r:embed="rId3" cstate="print"/>
          <a:stretch>
            <a:fillRect/>
          </a:stretch>
        </p:blipFill>
        <p:spPr>
          <a:xfrm>
            <a:off x="9366068" y="4976949"/>
            <a:ext cx="929639" cy="92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9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65"/>
    </mc:Choice>
    <mc:Fallback xmlns="">
      <p:transition spd="slow" advTm="1816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534490" y="509451"/>
            <a:ext cx="2806836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SEVER</a:t>
            </a:r>
            <a:endParaRPr lang="en-GB" sz="5400" dirty="0"/>
          </a:p>
        </p:txBody>
      </p:sp>
      <p:sp>
        <p:nvSpPr>
          <p:cNvPr id="3" name="Pravokotnik 2"/>
          <p:cNvSpPr/>
          <p:nvPr/>
        </p:nvSpPr>
        <p:spPr>
          <a:xfrm>
            <a:off x="4731249" y="5094514"/>
            <a:ext cx="2113687" cy="92333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JUG</a:t>
            </a:r>
            <a:endParaRPr lang="sl-SI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8535885" y="2625635"/>
            <a:ext cx="2920240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VZHOD</a:t>
            </a:r>
            <a:endParaRPr lang="sl-SI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783773" y="2664824"/>
            <a:ext cx="3226526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ZAHOD</a:t>
            </a:r>
            <a:endParaRPr lang="sl-SI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osnet zvok">
            <a:hlinkClick r:id="" action="ppaction://media"/>
          </p:cNvPr>
          <p:cNvPicPr>
            <a:picLocks noRot="1" noChangeAspect="1"/>
          </p:cNvPicPr>
          <p:nvPr>
            <a:wavAudioFile r:embed="rId1" name="Posnet zvok"/>
          </p:nvPr>
        </p:nvPicPr>
        <p:blipFill>
          <a:blip r:embed="rId3" cstate="print"/>
          <a:stretch>
            <a:fillRect/>
          </a:stretch>
        </p:blipFill>
        <p:spPr>
          <a:xfrm>
            <a:off x="9705701" y="733695"/>
            <a:ext cx="744585" cy="744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20" y="313510"/>
            <a:ext cx="9191625" cy="6086475"/>
          </a:xfrm>
          <a:prstGeom prst="rect">
            <a:avLst/>
          </a:prstGeom>
        </p:spPr>
      </p:pic>
      <p:sp>
        <p:nvSpPr>
          <p:cNvPr id="12" name="Elipsa 11"/>
          <p:cNvSpPr/>
          <p:nvPr/>
        </p:nvSpPr>
        <p:spPr>
          <a:xfrm>
            <a:off x="3696789" y="4637315"/>
            <a:ext cx="496389" cy="4702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Zaobljen pravokotni oblaček 12"/>
          <p:cNvSpPr/>
          <p:nvPr/>
        </p:nvSpPr>
        <p:spPr>
          <a:xfrm>
            <a:off x="339633" y="404949"/>
            <a:ext cx="3148150" cy="1436914"/>
          </a:xfrm>
          <a:prstGeom prst="wedgeRoundRectCallout">
            <a:avLst>
              <a:gd name="adj1" fmla="val 11850"/>
              <a:gd name="adj2" fmla="val 1210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latin typeface="Comic Sans MS" pitchFamily="66" charset="0"/>
              </a:rPr>
              <a:t>Katera država je naša severna soseda? </a:t>
            </a:r>
          </a:p>
          <a:p>
            <a:pPr algn="ctr"/>
            <a:r>
              <a:rPr lang="sl-SI" sz="2000" dirty="0" smtClean="0">
                <a:latin typeface="Comic Sans MS" pitchFamily="66" charset="0"/>
              </a:rPr>
              <a:t>In zahodna?</a:t>
            </a:r>
            <a:endParaRPr lang="sl-SI" sz="2000" dirty="0">
              <a:latin typeface="Comic Sans MS" pitchFamily="66" charset="0"/>
            </a:endParaRPr>
          </a:p>
        </p:txBody>
      </p:sp>
      <p:sp>
        <p:nvSpPr>
          <p:cNvPr id="17" name="Zaobljen pravokotni oblaček 16"/>
          <p:cNvSpPr/>
          <p:nvPr/>
        </p:nvSpPr>
        <p:spPr>
          <a:xfrm>
            <a:off x="470331" y="4370166"/>
            <a:ext cx="2285933" cy="1142359"/>
          </a:xfrm>
          <a:prstGeom prst="wedgeRoundRectCallout">
            <a:avLst>
              <a:gd name="adj1" fmla="val 12866"/>
              <a:gd name="adj2" fmla="val 2540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latin typeface="Comic Sans MS" pitchFamily="66" charset="0"/>
              </a:rPr>
              <a:t>Kje leži mesto Postojna?</a:t>
            </a:r>
            <a:endParaRPr lang="sl-SI" dirty="0">
              <a:latin typeface="Comic Sans MS" pitchFamily="66" charset="0"/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4807131" y="0"/>
            <a:ext cx="757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0" b="1" dirty="0" smtClean="0"/>
              <a:t>S</a:t>
            </a:r>
            <a:endParaRPr lang="en-GB" sz="8000" b="1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4990013" y="5657671"/>
            <a:ext cx="640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0" b="1" dirty="0" smtClean="0"/>
              <a:t>J</a:t>
            </a:r>
            <a:endParaRPr lang="en-GB" sz="8000" b="1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9170126" y="2965269"/>
            <a:ext cx="862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0" b="1" dirty="0" smtClean="0"/>
              <a:t>V</a:t>
            </a:r>
            <a:endParaRPr lang="en-GB" sz="8000" b="1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548640" y="3004458"/>
            <a:ext cx="9535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0" b="1" dirty="0" smtClean="0"/>
              <a:t>Z</a:t>
            </a:r>
            <a:endParaRPr lang="en-GB" sz="8000" b="1" dirty="0"/>
          </a:p>
        </p:txBody>
      </p:sp>
      <p:pic>
        <p:nvPicPr>
          <p:cNvPr id="21" name="Posnet zvok">
            <a:hlinkClick r:id="" action="ppaction://media"/>
          </p:cNvPr>
          <p:cNvPicPr>
            <a:picLocks noRot="1" noChangeAspect="1"/>
          </p:cNvPicPr>
          <p:nvPr>
            <a:wavAudioFile r:embed="rId2" name="Posnet zvok"/>
          </p:nvPr>
        </p:nvPicPr>
        <p:blipFill>
          <a:blip r:embed="rId5" cstate="print"/>
          <a:stretch>
            <a:fillRect/>
          </a:stretch>
        </p:blipFill>
        <p:spPr>
          <a:xfrm>
            <a:off x="11194869" y="2549434"/>
            <a:ext cx="613954" cy="6139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528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80"/>
    </mc:Choice>
    <mc:Fallback xmlns="">
      <p:transition spd="slow" advTm="42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73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80239" y="689548"/>
            <a:ext cx="5715827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Kaj pa, kadar je vreme slabo, deževno, megleno, nevihtno? </a:t>
            </a:r>
          </a:p>
          <a:p>
            <a:pPr algn="ctr"/>
            <a:endParaRPr lang="sl-SI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sl-SI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Takrat oblaki zastirajo sonce in pogled na zvezde, </a:t>
            </a:r>
            <a:r>
              <a:rPr lang="sl-SI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zato </a:t>
            </a:r>
            <a:r>
              <a:rPr lang="sl-SI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težko določimo strani neba. </a:t>
            </a:r>
            <a:endParaRPr lang="sl-SI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Zaobljen pravokotni oblaček 3"/>
          <p:cNvSpPr/>
          <p:nvPr/>
        </p:nvSpPr>
        <p:spPr>
          <a:xfrm>
            <a:off x="6200145" y="1290440"/>
            <a:ext cx="5556426" cy="3725698"/>
          </a:xfrm>
          <a:prstGeom prst="wedgeRoundRectCallout">
            <a:avLst>
              <a:gd name="adj1" fmla="val 26314"/>
              <a:gd name="adj2" fmla="val 2185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Comic Sans MS" pitchFamily="66" charset="0"/>
              </a:rPr>
              <a:t>Takrat si pa pomagamo s </a:t>
            </a:r>
            <a:r>
              <a:rPr lang="sl-SI" sz="2800" b="1" dirty="0" smtClean="0">
                <a:latin typeface="Comic Sans MS" pitchFamily="66" charset="0"/>
              </a:rPr>
              <a:t>KOMPASOM</a:t>
            </a:r>
            <a:r>
              <a:rPr lang="sl-SI" sz="2800" dirty="0" smtClean="0">
                <a:latin typeface="Comic Sans MS" pitchFamily="66" charset="0"/>
              </a:rPr>
              <a:t>. Kompas ima magnetno iglo, ki vedno kaže proti </a:t>
            </a:r>
            <a:r>
              <a:rPr lang="sl-SI" sz="2800" b="1" dirty="0" smtClean="0">
                <a:latin typeface="Comic Sans MS" pitchFamily="66" charset="0"/>
              </a:rPr>
              <a:t>SEVERU</a:t>
            </a:r>
            <a:r>
              <a:rPr lang="sl-SI" sz="2800" dirty="0" smtClean="0">
                <a:latin typeface="Comic Sans MS" pitchFamily="66" charset="0"/>
              </a:rPr>
              <a:t>. Z njim se lahko orientiramo podnevi, ponoči in tudi v slabem vremenu.</a:t>
            </a:r>
            <a:endParaRPr lang="sl-SI" sz="2800" dirty="0">
              <a:latin typeface="Comic Sans MS" pitchFamily="66" charset="0"/>
            </a:endParaRPr>
          </a:p>
        </p:txBody>
      </p:sp>
      <p:pic>
        <p:nvPicPr>
          <p:cNvPr id="5" name="Posnet zvok">
            <a:hlinkClick r:id="" action="ppaction://media"/>
          </p:cNvPr>
          <p:cNvPicPr>
            <a:picLocks noRot="1" noChangeAspect="1"/>
          </p:cNvPicPr>
          <p:nvPr>
            <a:wavAudioFile r:embed="rId1" name="Posnet zvok"/>
          </p:nvPr>
        </p:nvPicPr>
        <p:blipFill>
          <a:blip r:embed="rId3" cstate="print"/>
          <a:stretch>
            <a:fillRect/>
          </a:stretch>
        </p:blipFill>
        <p:spPr>
          <a:xfrm>
            <a:off x="7210697" y="5253445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7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39"/>
    </mc:Choice>
    <mc:Fallback xmlns="">
      <p:transition spd="slow" advTm="3153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5" r="12684"/>
          <a:stretch/>
        </p:blipFill>
        <p:spPr>
          <a:xfrm>
            <a:off x="644577" y="324464"/>
            <a:ext cx="5696264" cy="6412875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6836310" y="218712"/>
            <a:ext cx="3772188" cy="11079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KOMPAS</a:t>
            </a:r>
            <a:endParaRPr lang="sl-SI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6529078" y="1438339"/>
            <a:ext cx="429047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Najbolj zanesljiva naprava za določanje </a:t>
            </a:r>
          </a:p>
          <a:p>
            <a:pPr algn="ctr"/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strani neba.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osnet zvok">
            <a:hlinkClick r:id="" action="ppaction://media"/>
          </p:cNvPr>
          <p:cNvPicPr>
            <a:picLocks noRot="1" noChangeAspect="1"/>
          </p:cNvPicPr>
          <p:nvPr>
            <a:wavAudioFile r:embed="rId1" name="Posnet zvok"/>
          </p:nvPr>
        </p:nvPicPr>
        <p:blipFill>
          <a:blip r:embed="rId4" cstate="print"/>
          <a:stretch>
            <a:fillRect/>
          </a:stretch>
        </p:blipFill>
        <p:spPr>
          <a:xfrm>
            <a:off x="8334103" y="577596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6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40"/>
    </mc:Choice>
    <mc:Fallback xmlns="">
      <p:transition spd="slow" advTm="1254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3" t="2385" r="20926" b="-2385"/>
          <a:stretch/>
        </p:blipFill>
        <p:spPr>
          <a:xfrm>
            <a:off x="3342806" y="916274"/>
            <a:ext cx="5411450" cy="5029200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7375161" y="1194270"/>
            <a:ext cx="4652316" cy="1458989"/>
            <a:chOff x="7375161" y="1194270"/>
            <a:chExt cx="4652316" cy="1458989"/>
          </a:xfrm>
        </p:grpSpPr>
        <p:cxnSp>
          <p:nvCxnSpPr>
            <p:cNvPr id="4" name="Raven puščični povezovalnik 3"/>
            <p:cNvCxnSpPr/>
            <p:nvPr/>
          </p:nvCxnSpPr>
          <p:spPr>
            <a:xfrm flipV="1">
              <a:off x="7375161" y="1963711"/>
              <a:ext cx="2173573" cy="68954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" name="Pravokotnik 4"/>
            <p:cNvSpPr/>
            <p:nvPr/>
          </p:nvSpPr>
          <p:spPr>
            <a:xfrm>
              <a:off x="8960612" y="1194270"/>
              <a:ext cx="306686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sl-SI" sz="32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ŠTEVILČNICA</a:t>
              </a:r>
              <a:endParaRPr lang="sl-SI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7150308" y="3700696"/>
            <a:ext cx="4761753" cy="1632980"/>
            <a:chOff x="7150308" y="3700696"/>
            <a:chExt cx="4761753" cy="1632980"/>
          </a:xfrm>
        </p:grpSpPr>
        <p:cxnSp>
          <p:nvCxnSpPr>
            <p:cNvPr id="6" name="Raven puščični povezovalnik 5"/>
            <p:cNvCxnSpPr/>
            <p:nvPr/>
          </p:nvCxnSpPr>
          <p:spPr>
            <a:xfrm>
              <a:off x="7150308" y="3700696"/>
              <a:ext cx="2001187" cy="102729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Pravokotnik 8"/>
            <p:cNvSpPr/>
            <p:nvPr/>
          </p:nvSpPr>
          <p:spPr>
            <a:xfrm>
              <a:off x="9076028" y="4256458"/>
              <a:ext cx="2836033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sl-SI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OZNAKE ZA </a:t>
              </a:r>
            </a:p>
            <a:p>
              <a:pPr algn="ctr"/>
              <a:r>
                <a:rPr lang="sl-SI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SMERI NEBA</a:t>
              </a:r>
              <a:endParaRPr lang="sl-SI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422199" y="2850661"/>
            <a:ext cx="5453945" cy="1077218"/>
            <a:chOff x="422199" y="2850661"/>
            <a:chExt cx="5453945" cy="1077218"/>
          </a:xfrm>
        </p:grpSpPr>
        <p:cxnSp>
          <p:nvCxnSpPr>
            <p:cNvPr id="11" name="Raven puščični povezovalnik 10"/>
            <p:cNvCxnSpPr/>
            <p:nvPr/>
          </p:nvCxnSpPr>
          <p:spPr>
            <a:xfrm flipH="1">
              <a:off x="2428406" y="3324067"/>
              <a:ext cx="3447738" cy="37662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Pravokotnik 14"/>
            <p:cNvSpPr/>
            <p:nvPr/>
          </p:nvSpPr>
          <p:spPr>
            <a:xfrm>
              <a:off x="422199" y="2850661"/>
              <a:ext cx="2738250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sl-SI" sz="32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MAGNETNA </a:t>
              </a:r>
            </a:p>
            <a:p>
              <a:pPr algn="ctr"/>
              <a:r>
                <a:rPr lang="sl-SI" sz="32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IGLA</a:t>
              </a:r>
              <a:endParaRPr lang="sl-SI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2" name="~PP1397.WAV">
            <a:hlinkClick r:id="" action="ppaction://media"/>
          </p:cNvPr>
          <p:cNvPicPr>
            <a:picLocks noRot="1" noChangeAspect="1"/>
          </p:cNvPicPr>
          <p:nvPr>
            <a:wavAudioFile r:embed="rId2" name="~PP1397.WAV"/>
          </p:nvPr>
        </p:nvPicPr>
        <p:blipFill>
          <a:blip r:embed="rId5" cstate="print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0996769"/>
      </p:ext>
    </p:extLst>
  </p:cSld>
  <p:clrMapOvr>
    <a:masterClrMapping/>
  </p:clrMapOvr>
  <p:transition spd="slow" advTm="183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5665" y="299086"/>
            <a:ext cx="11950707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Oznake za smeri neba so na kompasu</a:t>
            </a:r>
          </a:p>
          <a:p>
            <a:pPr algn="ctr"/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 angleškem jeziku: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457070"/>
              </p:ext>
            </p:extLst>
          </p:nvPr>
        </p:nvGraphicFramePr>
        <p:xfrm>
          <a:off x="2017018" y="2653397"/>
          <a:ext cx="8128000" cy="3657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3440219832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3826599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54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N</a:t>
                      </a:r>
                      <a:r>
                        <a:rPr lang="sl-SI" sz="5400" b="0" dirty="0" smtClean="0">
                          <a:latin typeface="Comic Sans MS" panose="030F0702030302020204" pitchFamily="66" charset="0"/>
                        </a:rPr>
                        <a:t>ORTH</a:t>
                      </a:r>
                      <a:endParaRPr lang="sl-SI" sz="54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4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sl-SI" sz="5400" b="0" dirty="0" smtClean="0">
                          <a:latin typeface="Comic Sans MS" panose="030F0702030302020204" pitchFamily="66" charset="0"/>
                        </a:rPr>
                        <a:t>EVER</a:t>
                      </a:r>
                      <a:endParaRPr lang="sl-SI" sz="54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681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5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sl-SI" sz="5400" dirty="0" smtClean="0">
                          <a:latin typeface="Comic Sans MS" panose="030F0702030302020204" pitchFamily="66" charset="0"/>
                        </a:rPr>
                        <a:t>OUTH</a:t>
                      </a:r>
                      <a:endParaRPr lang="sl-SI" sz="5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J</a:t>
                      </a:r>
                      <a:r>
                        <a:rPr lang="sl-SI" sz="5400" dirty="0" smtClean="0">
                          <a:latin typeface="Comic Sans MS" panose="030F0702030302020204" pitchFamily="66" charset="0"/>
                        </a:rPr>
                        <a:t>UG</a:t>
                      </a:r>
                      <a:endParaRPr lang="sl-SI" sz="5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9445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5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  <a:r>
                        <a:rPr lang="sl-SI" sz="5400" dirty="0" smtClean="0">
                          <a:latin typeface="Comic Sans MS" panose="030F0702030302020204" pitchFamily="66" charset="0"/>
                        </a:rPr>
                        <a:t>AST</a:t>
                      </a:r>
                      <a:endParaRPr lang="sl-SI" sz="5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V</a:t>
                      </a:r>
                      <a:r>
                        <a:rPr lang="sl-SI" sz="5400" dirty="0" smtClean="0">
                          <a:latin typeface="Comic Sans MS" panose="030F0702030302020204" pitchFamily="66" charset="0"/>
                        </a:rPr>
                        <a:t>ZHOD</a:t>
                      </a:r>
                      <a:endParaRPr lang="sl-SI" sz="5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1896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5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W</a:t>
                      </a:r>
                      <a:r>
                        <a:rPr lang="sl-SI" sz="5400" dirty="0" smtClean="0">
                          <a:latin typeface="Comic Sans MS" panose="030F0702030302020204" pitchFamily="66" charset="0"/>
                        </a:rPr>
                        <a:t>EST</a:t>
                      </a:r>
                      <a:endParaRPr lang="sl-SI" sz="5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Z</a:t>
                      </a:r>
                      <a:r>
                        <a:rPr lang="sl-SI" sz="5400" dirty="0" smtClean="0">
                          <a:latin typeface="Comic Sans MS" panose="030F0702030302020204" pitchFamily="66" charset="0"/>
                        </a:rPr>
                        <a:t>AHOD</a:t>
                      </a:r>
                      <a:endParaRPr lang="sl-SI" sz="5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362304"/>
                  </a:ext>
                </a:extLst>
              </a:tr>
            </a:tbl>
          </a:graphicData>
        </a:graphic>
      </p:graphicFrame>
      <p:pic>
        <p:nvPicPr>
          <p:cNvPr id="7" name="Posnet zvok">
            <a:hlinkClick r:id="" action="ppaction://media"/>
          </p:cNvPr>
          <p:cNvPicPr>
            <a:picLocks noRot="1" noChangeAspect="1"/>
          </p:cNvPicPr>
          <p:nvPr>
            <a:wavAudioFile r:embed="rId1" name="Posnet zvok"/>
          </p:nvPr>
        </p:nvPicPr>
        <p:blipFill>
          <a:blip r:embed="rId3" cstate="print"/>
          <a:stretch>
            <a:fillRect/>
          </a:stretch>
        </p:blipFill>
        <p:spPr>
          <a:xfrm>
            <a:off x="940526" y="3725091"/>
            <a:ext cx="509452" cy="50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26024"/>
      </p:ext>
    </p:extLst>
  </p:cSld>
  <p:clrMapOvr>
    <a:masterClrMapping/>
  </p:clrMapOvr>
  <p:transition spd="slow" advTm="2378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717820" y="446203"/>
            <a:ext cx="4523995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Naloga zate…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0" t="3190" b="58998"/>
          <a:stretch/>
        </p:blipFill>
        <p:spPr>
          <a:xfrm>
            <a:off x="4488443" y="2519903"/>
            <a:ext cx="3035763" cy="2940371"/>
          </a:xfrm>
          <a:prstGeom prst="rect">
            <a:avLst/>
          </a:prstGeom>
        </p:spPr>
      </p:pic>
      <p:sp>
        <p:nvSpPr>
          <p:cNvPr id="3" name="Zaobljen pravokotni oblaček 2"/>
          <p:cNvSpPr/>
          <p:nvPr/>
        </p:nvSpPr>
        <p:spPr>
          <a:xfrm>
            <a:off x="7638943" y="1541417"/>
            <a:ext cx="4130692" cy="4728754"/>
          </a:xfrm>
          <a:prstGeom prst="wedgeRoundRectCallout">
            <a:avLst>
              <a:gd name="adj1" fmla="val 33597"/>
              <a:gd name="adj2" fmla="val -1470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sl-SI" sz="2400" b="1" dirty="0" smtClean="0">
                <a:latin typeface="Comic Sans MS" pitchFamily="66" charset="0"/>
              </a:rPr>
              <a:t>V zvezek zapiši:</a:t>
            </a:r>
          </a:p>
          <a:p>
            <a:pPr lvl="0"/>
            <a:endParaRPr lang="en-GB" sz="24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err="1" smtClean="0">
                <a:latin typeface="Comic Sans MS" pitchFamily="66" charset="0"/>
              </a:rPr>
              <a:t>Moj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naslov</a:t>
            </a:r>
            <a:r>
              <a:rPr lang="en-GB" sz="2400" dirty="0" smtClean="0">
                <a:latin typeface="Comic Sans MS" pitchFamily="66" charset="0"/>
              </a:rPr>
              <a:t>:</a:t>
            </a:r>
            <a:r>
              <a:rPr lang="sl-SI" sz="2400" dirty="0" smtClean="0">
                <a:latin typeface="Comic Sans MS" pitchFamily="66" charset="0"/>
              </a:rPr>
              <a:t> _________</a:t>
            </a:r>
            <a:endParaRPr lang="en-GB" sz="24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itchFamily="66" charset="0"/>
              </a:rPr>
              <a:t>Na </a:t>
            </a:r>
            <a:r>
              <a:rPr lang="en-GB" sz="2400" dirty="0" err="1" smtClean="0">
                <a:latin typeface="Comic Sans MS" pitchFamily="66" charset="0"/>
              </a:rPr>
              <a:t>vzhodu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vidim</a:t>
            </a:r>
            <a:r>
              <a:rPr lang="en-GB" sz="2400" dirty="0" smtClean="0">
                <a:latin typeface="Comic Sans MS" pitchFamily="66" charset="0"/>
              </a:rPr>
              <a:t>:</a:t>
            </a:r>
            <a:r>
              <a:rPr lang="sl-SI" sz="2400" dirty="0" smtClean="0">
                <a:latin typeface="Comic Sans MS" pitchFamily="66" charset="0"/>
              </a:rPr>
              <a:t> _____</a:t>
            </a:r>
            <a:endParaRPr lang="en-GB" sz="24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itchFamily="66" charset="0"/>
              </a:rPr>
              <a:t>Na </a:t>
            </a:r>
            <a:r>
              <a:rPr lang="en-GB" sz="2400" dirty="0" err="1" smtClean="0">
                <a:latin typeface="Comic Sans MS" pitchFamily="66" charset="0"/>
              </a:rPr>
              <a:t>zahodu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vidim</a:t>
            </a:r>
            <a:r>
              <a:rPr lang="en-GB" sz="2400" dirty="0" smtClean="0">
                <a:latin typeface="Comic Sans MS" pitchFamily="66" charset="0"/>
              </a:rPr>
              <a:t>:</a:t>
            </a:r>
            <a:r>
              <a:rPr lang="sl-SI" sz="2400" dirty="0" smtClean="0">
                <a:latin typeface="Comic Sans MS" pitchFamily="66" charset="0"/>
              </a:rPr>
              <a:t> _____</a:t>
            </a:r>
            <a:endParaRPr lang="en-GB" sz="24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itchFamily="66" charset="0"/>
              </a:rPr>
              <a:t>Na </a:t>
            </a:r>
            <a:r>
              <a:rPr lang="en-GB" sz="2400" dirty="0" err="1" smtClean="0">
                <a:latin typeface="Comic Sans MS" pitchFamily="66" charset="0"/>
              </a:rPr>
              <a:t>severu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vidim</a:t>
            </a:r>
            <a:r>
              <a:rPr lang="en-GB" sz="2400" dirty="0" smtClean="0">
                <a:latin typeface="Comic Sans MS" pitchFamily="66" charset="0"/>
              </a:rPr>
              <a:t>:</a:t>
            </a:r>
            <a:r>
              <a:rPr lang="sl-SI" sz="2400" dirty="0" smtClean="0">
                <a:latin typeface="Comic Sans MS" pitchFamily="66" charset="0"/>
              </a:rPr>
              <a:t> _____</a:t>
            </a:r>
            <a:endParaRPr lang="en-GB" sz="24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itchFamily="66" charset="0"/>
              </a:rPr>
              <a:t>Na </a:t>
            </a:r>
            <a:r>
              <a:rPr lang="en-GB" sz="2400" dirty="0" err="1" smtClean="0">
                <a:latin typeface="Comic Sans MS" pitchFamily="66" charset="0"/>
              </a:rPr>
              <a:t>jugu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vidim</a:t>
            </a:r>
            <a:r>
              <a:rPr lang="en-GB" sz="2400" dirty="0" smtClean="0">
                <a:latin typeface="Comic Sans MS" pitchFamily="66" charset="0"/>
              </a:rPr>
              <a:t>:</a:t>
            </a:r>
            <a:r>
              <a:rPr lang="sl-SI" sz="2400" dirty="0" smtClean="0">
                <a:latin typeface="Comic Sans MS" pitchFamily="66" charset="0"/>
              </a:rPr>
              <a:t> _______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9" name="Zaobljen pravokotni oblaček 2"/>
          <p:cNvSpPr/>
          <p:nvPr/>
        </p:nvSpPr>
        <p:spPr>
          <a:xfrm>
            <a:off x="341161" y="1785256"/>
            <a:ext cx="4100210" cy="4618219"/>
          </a:xfrm>
          <a:prstGeom prst="wedgeRoundRectCallout">
            <a:avLst>
              <a:gd name="adj1" fmla="val 33597"/>
              <a:gd name="adj2" fmla="val -1470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Comic Sans MS" pitchFamily="66" charset="0"/>
              </a:rPr>
              <a:t>Opazuj, kje vzhaja sonce. Tam je torej vzhod. Obrni se tako, da z DESNO ROKO kažeš proti vzhodu in z LEVO proti zahodu.  </a:t>
            </a:r>
          </a:p>
          <a:p>
            <a:pPr algn="ctr"/>
            <a:r>
              <a:rPr lang="sl-SI" sz="2800" dirty="0" smtClean="0">
                <a:latin typeface="Comic Sans MS" pitchFamily="66" charset="0"/>
              </a:rPr>
              <a:t>Sedaj tudi veš, da je pred tabo SEVER in za tabo je JUG.</a:t>
            </a:r>
          </a:p>
          <a:p>
            <a:pPr algn="ctr"/>
            <a:endParaRPr lang="sl-SI" sz="2800" dirty="0"/>
          </a:p>
        </p:txBody>
      </p:sp>
      <p:pic>
        <p:nvPicPr>
          <p:cNvPr id="8" name="Posnet zvok">
            <a:hlinkClick r:id="" action="ppaction://media"/>
          </p:cNvPr>
          <p:cNvPicPr>
            <a:picLocks noRot="1" noChangeAspect="1"/>
          </p:cNvPicPr>
          <p:nvPr>
            <a:wavAudioFile r:embed="rId1" name="Posnet zvok"/>
          </p:nvPr>
        </p:nvPicPr>
        <p:blipFill>
          <a:blip r:embed="rId4" cstate="print"/>
          <a:stretch>
            <a:fillRect/>
          </a:stretch>
        </p:blipFill>
        <p:spPr>
          <a:xfrm>
            <a:off x="6727372" y="681445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8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07"/>
    </mc:Choice>
    <mc:Fallback xmlns="">
      <p:transition spd="slow" advTm="31607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790980" y="327074"/>
            <a:ext cx="8334334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72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ORIENTIRATI SE</a:t>
            </a:r>
            <a:endParaRPr lang="sl-SI" sz="7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2514735" y="1855831"/>
            <a:ext cx="7162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Se znajdemo v okolju.</a:t>
            </a:r>
            <a:endParaRPr lang="sl-SI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2193333" y="3707753"/>
            <a:ext cx="7805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Znamo določiti kje smo.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704418" y="5599544"/>
            <a:ext cx="8783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Znamo določiti kam gremo.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osnet zvok">
            <a:hlinkClick r:id="" action="ppaction://media"/>
          </p:cNvPr>
          <p:cNvPicPr>
            <a:picLocks noRot="1" noChangeAspect="1"/>
          </p:cNvPicPr>
          <p:nvPr>
            <a:wavAudioFile r:embed="rId1" name="Posnet zvok"/>
          </p:nvPr>
        </p:nvPicPr>
        <p:blipFill>
          <a:blip r:embed="rId3" cstate="print"/>
          <a:stretch>
            <a:fillRect/>
          </a:stretch>
        </p:blipFill>
        <p:spPr>
          <a:xfrm>
            <a:off x="927462" y="2366554"/>
            <a:ext cx="744583" cy="74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0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91"/>
    </mc:Choice>
    <mc:Fallback xmlns="">
      <p:transition spd="slow" advTm="1279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84683" y="341152"/>
            <a:ext cx="7952819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ORIENTACIJA DANES</a:t>
            </a:r>
            <a:endParaRPr lang="sl-SI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3904110" y="5546361"/>
            <a:ext cx="4414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GPS- navigacija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338" name="Picture 2" descr="Creative Abstract GPS Satellite Navigation, Travel, Tourism And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1654" y="1724583"/>
            <a:ext cx="5788026" cy="3851670"/>
          </a:xfrm>
          <a:prstGeom prst="rect">
            <a:avLst/>
          </a:prstGeom>
          <a:noFill/>
        </p:spPr>
      </p:pic>
      <p:pic>
        <p:nvPicPr>
          <p:cNvPr id="7" name="Posnet zvok">
            <a:hlinkClick r:id="" action="ppaction://media"/>
          </p:cNvPr>
          <p:cNvPicPr>
            <a:picLocks noRot="1" noChangeAspect="1"/>
          </p:cNvPicPr>
          <p:nvPr>
            <a:wavAudioFile r:embed="rId1" name="Posnet zvok"/>
          </p:nvPr>
        </p:nvPicPr>
        <p:blipFill>
          <a:blip r:embed="rId4" cstate="print"/>
          <a:stretch>
            <a:fillRect/>
          </a:stretch>
        </p:blipFill>
        <p:spPr>
          <a:xfrm>
            <a:off x="1227908" y="2784564"/>
            <a:ext cx="822961" cy="82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2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29"/>
    </mc:Choice>
    <mc:Fallback xmlns="">
      <p:transition spd="slow" advTm="2402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783431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sl-SI" dirty="0" smtClean="0">
                <a:latin typeface="Comic Sans MS" pitchFamily="66" charset="0"/>
              </a:rPr>
              <a:t>KAKO PA SO SE LJUDJE ORIENTIRALI VČASIH?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Posnet zvok">
            <a:hlinkClick r:id="" action="ppaction://media"/>
          </p:cNvPr>
          <p:cNvPicPr>
            <a:picLocks noRot="1" noChangeAspect="1"/>
          </p:cNvPicPr>
          <p:nvPr>
            <a:wavAudioFile r:embed="rId1" name="Posnet zvok"/>
          </p:nvPr>
        </p:nvPicPr>
        <p:blipFill>
          <a:blip r:embed="rId3" cstate="print"/>
          <a:stretch>
            <a:fillRect/>
          </a:stretch>
        </p:blipFill>
        <p:spPr>
          <a:xfrm>
            <a:off x="5630091" y="4561113"/>
            <a:ext cx="796836" cy="7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1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90"/>
    </mc:Choice>
    <mc:Fallback xmlns="">
      <p:transition spd="slow" advTm="799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760032" y="990345"/>
            <a:ext cx="483497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DOBRO SO </a:t>
            </a:r>
          </a:p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ZNALI </a:t>
            </a:r>
          </a:p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OPAZOVATI </a:t>
            </a:r>
          </a:p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OKOLJE!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290" name="Picture 2" descr="Child Telescope Stock Illustrations – 816 Child Telescope Stock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02" y="2001522"/>
            <a:ext cx="2927258" cy="2927258"/>
          </a:xfrm>
          <a:prstGeom prst="rect">
            <a:avLst/>
          </a:prstGeom>
          <a:noFill/>
        </p:spPr>
      </p:pic>
      <p:sp>
        <p:nvSpPr>
          <p:cNvPr id="12292" name="AutoShape 4" descr="Nature Inquiry Adventures - U of I Extension - Clip 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94" name="AutoShape 6" descr="Nature Inquiry Adventures - U of I Extension - Clip 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8451" y="1891691"/>
            <a:ext cx="2751365" cy="308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osnet zvok">
            <a:hlinkClick r:id="" action="ppaction://media"/>
          </p:cNvPr>
          <p:cNvPicPr>
            <a:picLocks noRot="1" noChangeAspect="1"/>
          </p:cNvPicPr>
          <p:nvPr>
            <a:wavAudioFile r:embed="rId1" name="Posnet zvok"/>
          </p:nvPr>
        </p:nvPicPr>
        <p:blipFill>
          <a:blip r:embed="rId5" cstate="print"/>
          <a:stretch>
            <a:fillRect/>
          </a:stretch>
        </p:blipFill>
        <p:spPr>
          <a:xfrm>
            <a:off x="5786846" y="4809309"/>
            <a:ext cx="522514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1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3"/>
    </mc:Choice>
    <mc:Fallback xmlns="">
      <p:transition spd="slow" advTm="678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46138" y="433471"/>
            <a:ext cx="7725192" cy="11079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Opazovali so sonce!</a:t>
            </a:r>
            <a:endParaRPr lang="sl-SI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4"/>
          <a:stretch/>
        </p:blipFill>
        <p:spPr>
          <a:xfrm>
            <a:off x="1405062" y="1874163"/>
            <a:ext cx="3140813" cy="197109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3"/>
          <a:stretch/>
        </p:blipFill>
        <p:spPr>
          <a:xfrm>
            <a:off x="6694541" y="1867987"/>
            <a:ext cx="3362680" cy="2016456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1768017" y="3949758"/>
            <a:ext cx="24080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Sončni zahod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7302553" y="3962822"/>
            <a:ext cx="23984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Sončni vzhod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266" name="Picture 2" descr="Sunrise, midday, sunset | NATURAL SCIENCE #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7231" y="4494575"/>
            <a:ext cx="4381500" cy="2105026"/>
          </a:xfrm>
          <a:prstGeom prst="rect">
            <a:avLst/>
          </a:prstGeom>
          <a:noFill/>
        </p:spPr>
      </p:pic>
      <p:pic>
        <p:nvPicPr>
          <p:cNvPr id="8" name="Posnet zvok">
            <a:hlinkClick r:id="" action="ppaction://media"/>
          </p:cNvPr>
          <p:cNvPicPr>
            <a:picLocks noRot="1" noChangeAspect="1"/>
          </p:cNvPicPr>
          <p:nvPr>
            <a:wavAudioFile r:embed="rId1" name="Posnet zvok"/>
          </p:nvPr>
        </p:nvPicPr>
        <p:blipFill>
          <a:blip r:embed="rId6" cstate="print"/>
          <a:stretch>
            <a:fillRect/>
          </a:stretch>
        </p:blipFill>
        <p:spPr>
          <a:xfrm>
            <a:off x="9771018" y="5566954"/>
            <a:ext cx="574766" cy="57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2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86"/>
    </mc:Choice>
    <mc:Fallback xmlns="">
      <p:transition spd="slow" advTm="2578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13" y="117903"/>
            <a:ext cx="10110146" cy="6740097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922614" y="5934670"/>
            <a:ext cx="6798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Opazovali so zvezde!</a:t>
            </a:r>
            <a:endParaRPr lang="sl-SI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osnet zvok">
            <a:hlinkClick r:id="" action="ppaction://media"/>
          </p:cNvPr>
          <p:cNvPicPr>
            <a:picLocks noRot="1" noChangeAspect="1"/>
          </p:cNvPicPr>
          <p:nvPr>
            <a:wavAudioFile r:embed="rId1" name="Posnet zvok"/>
          </p:nvPr>
        </p:nvPicPr>
        <p:blipFill>
          <a:blip r:embed="rId4" cstate="print"/>
          <a:stretch>
            <a:fillRect/>
          </a:stretch>
        </p:blipFill>
        <p:spPr>
          <a:xfrm>
            <a:off x="1358537" y="1985554"/>
            <a:ext cx="590006" cy="59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7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95"/>
    </mc:Choice>
    <mc:Fallback xmlns="">
      <p:transition spd="slow" advTm="1929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54" y="30661"/>
            <a:ext cx="10013430" cy="6827339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3923668" y="5771792"/>
            <a:ext cx="7079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Opazovali so drevesa!</a:t>
            </a:r>
            <a:endParaRPr lang="sl-SI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Zaobljen pravokotni oblaček 4"/>
          <p:cNvSpPr/>
          <p:nvPr/>
        </p:nvSpPr>
        <p:spPr>
          <a:xfrm>
            <a:off x="3795510" y="849086"/>
            <a:ext cx="3637256" cy="1776548"/>
          </a:xfrm>
          <a:prstGeom prst="wedgeRoundRectCallout">
            <a:avLst>
              <a:gd name="adj1" fmla="val 2233"/>
              <a:gd name="adj2" fmla="val 2588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Comic Sans MS" pitchFamily="66" charset="0"/>
              </a:rPr>
              <a:t>Kjer je na drevesu mah, je sever!</a:t>
            </a:r>
            <a:endParaRPr lang="sl-SI" sz="2800" dirty="0">
              <a:latin typeface="Comic Sans MS" pitchFamily="66" charset="0"/>
            </a:endParaRPr>
          </a:p>
        </p:txBody>
      </p:sp>
      <p:pic>
        <p:nvPicPr>
          <p:cNvPr id="7" name="Posnet zvok">
            <a:hlinkClick r:id="" action="ppaction://media"/>
          </p:cNvPr>
          <p:cNvPicPr>
            <a:picLocks noRot="1" noChangeAspect="1"/>
          </p:cNvPicPr>
          <p:nvPr>
            <a:wavAudioFile r:embed="rId1" name="Posnet zvok"/>
          </p:nvPr>
        </p:nvPicPr>
        <p:blipFill>
          <a:blip r:embed="rId4" cstate="print"/>
          <a:stretch>
            <a:fillRect/>
          </a:stretch>
        </p:blipFill>
        <p:spPr>
          <a:xfrm>
            <a:off x="470262" y="3411583"/>
            <a:ext cx="587829" cy="58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3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43"/>
    </mc:Choice>
    <mc:Fallback xmlns="">
      <p:transition spd="slow" advTm="1434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732656" y="973643"/>
            <a:ext cx="890660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Kadar znamo določiti </a:t>
            </a:r>
          </a:p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 eno smer neba, poznamo </a:t>
            </a:r>
          </a:p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tudi ostale strani neba.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osnet zvok">
            <a:hlinkClick r:id="" action="ppaction://media"/>
          </p:cNvPr>
          <p:cNvPicPr>
            <a:picLocks noRot="1" noChangeAspect="1"/>
          </p:cNvPicPr>
          <p:nvPr>
            <a:wavAudioFile r:embed="rId1" name="Posnet zvok"/>
          </p:nvPr>
        </p:nvPicPr>
        <p:blipFill>
          <a:blip r:embed="rId3" cstate="print"/>
          <a:stretch>
            <a:fillRect/>
          </a:stretch>
        </p:blipFill>
        <p:spPr>
          <a:xfrm>
            <a:off x="5904411" y="4169229"/>
            <a:ext cx="496389" cy="49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03"/>
    </mc:Choice>
    <mc:Fallback xmlns="">
      <p:transition spd="slow" advTm="940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5|2.9|3.2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.2|4.8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273</Words>
  <Application>Microsoft Office PowerPoint</Application>
  <PresentationFormat>Širokozaslonsko</PresentationFormat>
  <Paragraphs>65</Paragraphs>
  <Slides>16</Slides>
  <Notes>0</Notes>
  <HiddenSlides>0</HiddenSlides>
  <MMClips>16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Officeova tema</vt:lpstr>
      <vt:lpstr>ORIENTACIJA</vt:lpstr>
      <vt:lpstr>PowerPointova predstavitev</vt:lpstr>
      <vt:lpstr>PowerPointova predstavitev</vt:lpstr>
      <vt:lpstr>KAKO PA SO SE LJUDJE ORIENTIRALI VČASIH?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ORIENTACIJA</dc:title>
  <dc:creator>Uporabnik sistema Windows</dc:creator>
  <cp:lastModifiedBy>masef</cp:lastModifiedBy>
  <cp:revision>20</cp:revision>
  <dcterms:created xsi:type="dcterms:W3CDTF">2020-03-24T08:53:52Z</dcterms:created>
  <dcterms:modified xsi:type="dcterms:W3CDTF">2020-04-09T17:54:53Z</dcterms:modified>
</cp:coreProperties>
</file>