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</p:sldMasterIdLst>
  <p:sldIdLst>
    <p:sldId id="256" r:id="rId2"/>
    <p:sldId id="270" r:id="rId3"/>
    <p:sldId id="262" r:id="rId4"/>
    <p:sldId id="258" r:id="rId5"/>
    <p:sldId id="269" r:id="rId6"/>
    <p:sldId id="264" r:id="rId7"/>
    <p:sldId id="265" r:id="rId8"/>
    <p:sldId id="257" r:id="rId9"/>
    <p:sldId id="259" r:id="rId10"/>
    <p:sldId id="261" r:id="rId11"/>
    <p:sldId id="267" r:id="rId12"/>
    <p:sldId id="26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jaž in Helena" initials="AiH" lastIdx="1" clrIdx="0">
    <p:extLst>
      <p:ext uri="{19B8F6BF-5375-455C-9EA6-DF929625EA0E}">
        <p15:presenceInfo xmlns:p15="http://schemas.microsoft.com/office/powerpoint/2012/main" userId="Aljaž in He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85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233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9014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5310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553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63585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78737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74126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2535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3515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7721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1787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4B20484-6251-4810-B77E-8FB8D1A358D4}" type="datetimeFigureOut">
              <a:rPr lang="en-SI" smtClean="0"/>
              <a:t>21/11/2020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BEEE90-86AD-455B-9080-2149AA21A596}" type="slidenum">
              <a:rPr lang="en-SI" smtClean="0"/>
              <a:t>‹#›</a:t>
            </a:fld>
            <a:endParaRPr lang="en-SI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347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26.jpeg"/><Relationship Id="rId12" Type="http://schemas.openxmlformats.org/officeDocument/2006/relationships/hyperlink" Target="https://www.youtube.com/watch?v=bRjI_wdsQe0&amp;feature=emb_title&amp;ab_channel=guyjones" TargetMode="External"/><Relationship Id="rId2" Type="http://schemas.openxmlformats.org/officeDocument/2006/relationships/video" Target="https://www.youtube.com/embed/Ufp8weYYDE8" TargetMode="External"/><Relationship Id="rId1" Type="http://schemas.openxmlformats.org/officeDocument/2006/relationships/video" Target="https://www.youtube.com/embed/bRjI_wdsQe0" TargetMode="External"/><Relationship Id="rId6" Type="http://schemas.openxmlformats.org/officeDocument/2006/relationships/image" Target="../media/image25.jpeg"/><Relationship Id="rId11" Type="http://schemas.openxmlformats.org/officeDocument/2006/relationships/hyperlink" Target="https://www.youtube.com/watch?v=Ufp8weYYDE8&amp;ab_channel=Insider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7.m4a"/><Relationship Id="rId9" Type="http://schemas.openxmlformats.org/officeDocument/2006/relationships/image" Target="../media/image28.jpe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S5TkbpMaeAA&amp;ab_channel=Stripy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rive.google.com/file/d/1JEZmVg1xoWUg08nnrQTb0gPoaraj-e1W/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CC39-89C1-4B26-8BA4-6B87A62F1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482043"/>
            <a:ext cx="10318418" cy="4394988"/>
          </a:xfrm>
        </p:spPr>
        <p:txBody>
          <a:bodyPr>
            <a:normAutofit/>
          </a:bodyPr>
          <a:lstStyle/>
          <a:p>
            <a:r>
              <a:rPr lang="sl-SI" sz="7200" dirty="0"/>
              <a:t>KULTURNI DAN</a:t>
            </a:r>
            <a:br>
              <a:rPr lang="sl-SI" sz="7200" dirty="0"/>
            </a:br>
            <a:r>
              <a:rPr lang="sl-SI" sz="7200" dirty="0">
                <a:latin typeface="Jokerman" panose="04090605060D06020702" pitchFamily="82" charset="0"/>
              </a:rPr>
              <a:t>FILMSKA VZGOJA</a:t>
            </a:r>
            <a:endParaRPr lang="en-SI" sz="7200" dirty="0">
              <a:latin typeface="Jokerman" panose="04090605060D0602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9A8B0-35DC-42EC-963D-7D2459B08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1600" dirty="0"/>
              <a:t>Pripravili: </a:t>
            </a:r>
          </a:p>
          <a:p>
            <a:r>
              <a:rPr lang="sl-SI" sz="1600" dirty="0"/>
              <a:t>Učitelji oš Antona globočnika</a:t>
            </a:r>
            <a:endParaRPr lang="en-SI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2CEB4-4242-4199-BAD6-96B4674C6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9" t="33224" r="7688" b="34000"/>
          <a:stretch/>
        </p:blipFill>
        <p:spPr>
          <a:xfrm>
            <a:off x="4329544" y="3559557"/>
            <a:ext cx="3710301" cy="143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9EDA-A899-47FF-8D63-CD01C9D6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52" y="21821"/>
            <a:ext cx="10178322" cy="1492132"/>
          </a:xfrm>
        </p:spPr>
        <p:txBody>
          <a:bodyPr/>
          <a:lstStyle/>
          <a:p>
            <a:pPr algn="ctr"/>
            <a:r>
              <a:rPr lang="sl-SI" dirty="0"/>
              <a:t>FILMI NEKOČ             FILMI DANES</a:t>
            </a:r>
            <a:endParaRPr lang="en-SI" dirty="0"/>
          </a:p>
        </p:txBody>
      </p:sp>
      <p:pic>
        <p:nvPicPr>
          <p:cNvPr id="4" name="Online Media 3" title="1919 - Behind the Scenes of Movie Production in Hollywood (speed corrected w/ music)">
            <a:hlinkClick r:id="" action="ppaction://media"/>
            <a:extLst>
              <a:ext uri="{FF2B5EF4-FFF2-40B4-BE49-F238E27FC236}">
                <a16:creationId xmlns:a16="http://schemas.microsoft.com/office/drawing/2014/main" id="{19A0C9E2-89A9-4356-93E6-DEDB2ACBCD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19745" y="1513953"/>
            <a:ext cx="3681126" cy="2070633"/>
          </a:xfrm>
          <a:prstGeom prst="rect">
            <a:avLst/>
          </a:prstGeom>
        </p:spPr>
      </p:pic>
      <p:pic>
        <p:nvPicPr>
          <p:cNvPr id="5" name="Online Media 4" title="Why &amp;#39;The Mandalorian&amp;#39; Uses Virtual Sets Over Green Screen | Movies Insider">
            <a:hlinkClick r:id="" action="ppaction://media"/>
            <a:extLst>
              <a:ext uri="{FF2B5EF4-FFF2-40B4-BE49-F238E27FC236}">
                <a16:creationId xmlns:a16="http://schemas.microsoft.com/office/drawing/2014/main" id="{5798CAC2-494B-408F-9964-56CA529F42D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871731" y="1513953"/>
            <a:ext cx="3681126" cy="2070633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ED8B620A-AD7B-4704-A7CC-94C79EEE169C}"/>
              </a:ext>
            </a:extLst>
          </p:cNvPr>
          <p:cNvSpPr/>
          <p:nvPr/>
        </p:nvSpPr>
        <p:spPr>
          <a:xfrm>
            <a:off x="3277676" y="767887"/>
            <a:ext cx="565265" cy="746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D2E9B7E-B9D5-41E0-A8C8-C163440C16AA}"/>
              </a:ext>
            </a:extLst>
          </p:cNvPr>
          <p:cNvSpPr/>
          <p:nvPr/>
        </p:nvSpPr>
        <p:spPr>
          <a:xfrm>
            <a:off x="8623380" y="742427"/>
            <a:ext cx="565265" cy="746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C7310-1E86-4013-8CF6-98716F114C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76602">
            <a:off x="9945769" y="650183"/>
            <a:ext cx="1214176" cy="384081"/>
          </a:xfrm>
          <a:prstGeom prst="rect">
            <a:avLst/>
          </a:prstGeom>
        </p:spPr>
      </p:pic>
      <p:pic>
        <p:nvPicPr>
          <p:cNvPr id="1028" name="Picture 4" descr="Classic Movie History Project: Fritz Lang – B Noir Detour">
            <a:extLst>
              <a:ext uri="{FF2B5EF4-FFF2-40B4-BE49-F238E27FC236}">
                <a16:creationId xmlns:a16="http://schemas.microsoft.com/office/drawing/2014/main" id="{90A56153-A276-4929-98F5-1A80F0F9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43" y="3887037"/>
            <a:ext cx="3966860" cy="29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704C0-7D32-4DD3-B288-FEE6214A20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20" r="5114"/>
          <a:stretch/>
        </p:blipFill>
        <p:spPr>
          <a:xfrm>
            <a:off x="6643952" y="3887038"/>
            <a:ext cx="4164676" cy="29140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4C0BC-B9F1-483D-B694-ADEFF0040BA8}"/>
              </a:ext>
            </a:extLst>
          </p:cNvPr>
          <p:cNvSpPr/>
          <p:nvPr/>
        </p:nvSpPr>
        <p:spPr>
          <a:xfrm>
            <a:off x="6643952" y="35227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100" dirty="0">
                <a:hlinkClick r:id="rId11"/>
              </a:rPr>
              <a:t>https://www.youtube.com/watch?v=Ufp8weYYDE8&amp;ab_channel=Insider</a:t>
            </a:r>
            <a:endParaRPr lang="sl-SI" sz="1100" dirty="0"/>
          </a:p>
          <a:p>
            <a:endParaRPr lang="en-SI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E251D-F69B-415F-BED4-08500E2286D6}"/>
              </a:ext>
            </a:extLst>
          </p:cNvPr>
          <p:cNvSpPr/>
          <p:nvPr/>
        </p:nvSpPr>
        <p:spPr>
          <a:xfrm>
            <a:off x="895445" y="353021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100" dirty="0">
                <a:hlinkClick r:id="rId12"/>
              </a:rPr>
              <a:t>https://www.youtube.com/watch?v=bRjI_wdsQe0&amp;feature=emb_title&amp;ab_channel=guyjones</a:t>
            </a:r>
            <a:endParaRPr lang="sl-SI" sz="1100" dirty="0"/>
          </a:p>
          <a:p>
            <a:endParaRPr lang="en-SI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841CAC-2CD1-4E99-A373-C53BF38B30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0735" y="437058"/>
            <a:ext cx="1280271" cy="7315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8219AF-78D6-445E-97B0-302E78AC98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111" y="236878"/>
            <a:ext cx="733515" cy="7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65FC-0803-463D-BC61-C0A15A76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38" y="416805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ZA KONEC PA SI LAHKO ZAVRTIŠ PESEM IZ FILMA:</a:t>
            </a:r>
            <a:br>
              <a:rPr lang="sl-SI" dirty="0"/>
            </a:br>
            <a:br>
              <a:rPr lang="sl-SI" dirty="0"/>
            </a:br>
            <a:endParaRPr lang="en-SI" dirty="0"/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4BC92479-990C-41FD-970D-69AF2047E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048" y="1908937"/>
            <a:ext cx="6517904" cy="3894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48C04B-4A9D-4F57-AAD8-49F41DDA9B96}"/>
              </a:ext>
            </a:extLst>
          </p:cNvPr>
          <p:cNvSpPr/>
          <p:nvPr/>
        </p:nvSpPr>
        <p:spPr>
          <a:xfrm>
            <a:off x="2928489" y="6058809"/>
            <a:ext cx="7015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KLIKNI NA SLIKO IN ODPRLA SE TI BO POVEZAVA S PESMICO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F326D-F5EF-4548-9AA6-01D341B13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765"/>
            <a:ext cx="935355" cy="93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108BD-3DF2-490E-B389-10CB17CF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05" y="102608"/>
            <a:ext cx="10560708" cy="1676315"/>
          </a:xfrm>
        </p:spPr>
        <p:txBody>
          <a:bodyPr>
            <a:noAutofit/>
          </a:bodyPr>
          <a:lstStyle/>
          <a:p>
            <a:pPr algn="ctr"/>
            <a:r>
              <a:rPr lang="sl-SI" sz="3600" dirty="0"/>
              <a:t>TAKO, PA SMO PRIŠLI NA KONEC, UPAM, DA TI JE BIL DANAŠNJI DAN ZANIMIV. mogoče pa SE RAVNO  med vami skriva bodoči ustvarjalec filma...</a:t>
            </a:r>
            <a:endParaRPr lang="en-SI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35B8F-7AA6-4CF8-BDC3-D88587AFC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82" y="1629295"/>
            <a:ext cx="4747832" cy="49764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02DE7E-44B8-4D63-B1EA-3E407894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90" y="268605"/>
            <a:ext cx="869315" cy="8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062A-0DD3-4DAA-9034-947CBF2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CILJI IN VSEBINA FILMA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E1D9-B9C3-4B24-AF76-E1FBFCAB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9893"/>
            <a:ext cx="10178322" cy="5085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Vzgojno izobraževalni cilji: </a:t>
            </a:r>
            <a:endParaRPr lang="en-SI" dirty="0"/>
          </a:p>
          <a:p>
            <a:pPr lvl="0"/>
            <a:r>
              <a:rPr lang="sl-SI" dirty="0"/>
              <a:t>učenci se seznanijo z nastankom filmov</a:t>
            </a:r>
            <a:endParaRPr lang="en-SI" dirty="0"/>
          </a:p>
          <a:p>
            <a:pPr lvl="0"/>
            <a:r>
              <a:rPr lang="sl-SI" dirty="0"/>
              <a:t>učenci spoznavajo in doživljajo filmsko umetnost,</a:t>
            </a:r>
            <a:endParaRPr lang="en-SI" dirty="0"/>
          </a:p>
          <a:p>
            <a:pPr lvl="0"/>
            <a:r>
              <a:rPr lang="sl-SI" dirty="0"/>
              <a:t>učenci se poistovetijo s filmskimi vrstniki.</a:t>
            </a:r>
          </a:p>
          <a:p>
            <a:pPr lvl="0"/>
            <a:endParaRPr lang="en-SI" dirty="0"/>
          </a:p>
          <a:p>
            <a:pPr marL="0" indent="0">
              <a:buNone/>
            </a:pPr>
            <a:r>
              <a:rPr lang="sl-SI" b="1" dirty="0"/>
              <a:t>Vsebina:</a:t>
            </a:r>
            <a:endParaRPr lang="en-SI" dirty="0"/>
          </a:p>
          <a:p>
            <a:r>
              <a:rPr lang="sl-SI" dirty="0"/>
              <a:t>Glavni junak filma je Matic, ki je večino časa sam doma, saj mama dela, oče pa je službeno v Libiji. Razumljivo je, da njegov najboljši prijatelj postane Rok, fant njegovih let. Nenadoma pa se Matičevo življenje spremeni. Filmarji ga povabijo k sodelovanju, postane glavni junak filma. Ob njem je pes, velik in črn - novofundlandec, pa še Milena, deklica njegovih let. Matic se med snemanjem filma močno naveže na psa in filmarji mu ga ob koncu podarijo. Kam s psom v blokovskem naselju?</a:t>
            </a:r>
          </a:p>
          <a:p>
            <a:pPr marL="0" indent="0">
              <a:buNone/>
            </a:pPr>
            <a:endParaRPr lang="en-SI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93757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55AA-D23A-4DE8-B945-2806239D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 pričetkom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8BBEE-CCB4-4629-AEBF-5DEFD506F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95" y="1632204"/>
            <a:ext cx="10178322" cy="4843411"/>
          </a:xfrm>
        </p:spPr>
        <p:txBody>
          <a:bodyPr>
            <a:normAutofit/>
          </a:bodyPr>
          <a:lstStyle/>
          <a:p>
            <a:r>
              <a:rPr lang="sl-SI" sz="2800" dirty="0"/>
              <a:t>Poskrbi, da imaš Powerpoint pripravljen na celotnem zaslonu. </a:t>
            </a:r>
          </a:p>
          <a:p>
            <a:pPr marL="0" indent="0" algn="r">
              <a:buNone/>
            </a:pPr>
            <a:r>
              <a:rPr lang="sl-SI" sz="2800" dirty="0"/>
              <a:t>(ikona spodaj desno)</a:t>
            </a:r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r>
              <a:rPr lang="sl-SI" sz="2800" dirty="0"/>
              <a:t>Če se ti na novem diapozitivu ne predvaja zvok, ročno pritisni na ikono:</a:t>
            </a:r>
            <a:endParaRPr lang="en-SI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33DF1-72E3-46C0-BF46-DBE55A00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47" r="6151"/>
          <a:stretch/>
        </p:blipFill>
        <p:spPr>
          <a:xfrm>
            <a:off x="4018700" y="2201812"/>
            <a:ext cx="3944216" cy="1852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4323A-F03A-4719-AA92-F2F1D3DA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8"/>
          <a:stretch/>
        </p:blipFill>
        <p:spPr>
          <a:xfrm>
            <a:off x="2461184" y="4681299"/>
            <a:ext cx="1639055" cy="16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9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7013-7B42-4789-BF1C-B19449F1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524" y="382385"/>
            <a:ext cx="11327476" cy="1492132"/>
          </a:xfrm>
        </p:spPr>
        <p:txBody>
          <a:bodyPr>
            <a:normAutofit/>
          </a:bodyPr>
          <a:lstStyle/>
          <a:p>
            <a:r>
              <a:rPr lang="sl-SI" sz="4600" dirty="0"/>
              <a:t>POZDRAVLJEN MLADI GLEDALEC IN GLEDALKA!</a:t>
            </a:r>
            <a:endParaRPr lang="en-SI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4F7F9-FFED-457B-88F4-A99263BB3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7" y="1389893"/>
            <a:ext cx="11006051" cy="53267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PRED TEBOJ JE ZANIMIVIH NEKAJ URIC. </a:t>
            </a:r>
          </a:p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 V PRVEM DELU BOŠ </a:t>
            </a:r>
            <a:r>
              <a:rPr lang="sl-SI" sz="3600" dirty="0">
                <a:solidFill>
                  <a:schemeClr val="tx2"/>
                </a:solidFill>
              </a:rPr>
              <a:t>SPOZNAL/A NEKAJ</a:t>
            </a:r>
            <a:r>
              <a:rPr lang="sl-SI" sz="3600" dirty="0">
                <a:solidFill>
                  <a:srgbClr val="C00000"/>
                </a:solidFill>
              </a:rPr>
              <a:t> ZANIMIVOSTI O FILMU</a:t>
            </a:r>
            <a:r>
              <a:rPr lang="sl-SI" sz="3600" dirty="0">
                <a:solidFill>
                  <a:schemeClr val="tx1"/>
                </a:solidFill>
              </a:rPr>
              <a:t>.</a:t>
            </a:r>
            <a:endParaRPr lang="en-SI" sz="3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l-SI" sz="3600" dirty="0">
                <a:solidFill>
                  <a:schemeClr val="tx1"/>
                </a:solidFill>
              </a:rPr>
              <a:t>NADALJEVAL/A Z OGLEDOM FILMA </a:t>
            </a:r>
          </a:p>
          <a:p>
            <a:pPr marL="0" indent="0" algn="ctr">
              <a:buNone/>
            </a:pPr>
            <a:r>
              <a:rPr lang="sl-SI" sz="3600" dirty="0">
                <a:solidFill>
                  <a:srgbClr val="C00000"/>
                </a:solidFill>
              </a:rPr>
              <a:t>SREČA NA VRVICI</a:t>
            </a:r>
            <a:r>
              <a:rPr lang="sl-SI" sz="3600" dirty="0">
                <a:solidFill>
                  <a:schemeClr val="tx2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sl-SI" sz="3600" dirty="0">
                <a:solidFill>
                  <a:schemeClr val="tx2"/>
                </a:solidFill>
              </a:rPr>
              <a:t>PO OGLEDU FILMA PA TE ČAKA ŠE NEKAJ </a:t>
            </a:r>
            <a:r>
              <a:rPr lang="sl-SI" sz="3600" dirty="0">
                <a:solidFill>
                  <a:srgbClr val="C00000"/>
                </a:solidFill>
              </a:rPr>
              <a:t>NALOG</a:t>
            </a:r>
            <a:r>
              <a:rPr lang="sl-SI" sz="3600" dirty="0">
                <a:solidFill>
                  <a:schemeClr val="tx2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sl-SI" sz="3600" dirty="0">
                <a:solidFill>
                  <a:schemeClr val="tx2"/>
                </a:solidFill>
              </a:rPr>
              <a:t>ZDAJ PA KAR V </a:t>
            </a:r>
            <a:r>
              <a:rPr lang="sl-SI" sz="3600" dirty="0">
                <a:solidFill>
                  <a:srgbClr val="C00000"/>
                </a:solidFill>
              </a:rPr>
              <a:t>AKCIJO</a:t>
            </a:r>
            <a:r>
              <a:rPr lang="sl-SI" sz="3600" dirty="0">
                <a:solidFill>
                  <a:schemeClr val="tx2"/>
                </a:solidFill>
              </a:rPr>
              <a:t>!</a:t>
            </a:r>
            <a:endParaRPr lang="en-SI" sz="3600" dirty="0">
              <a:solidFill>
                <a:schemeClr val="tx2"/>
              </a:solidFill>
            </a:endParaRPr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946A2-E6AB-437F-BC77-8900768A1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56582">
            <a:off x="10583441" y="1099858"/>
            <a:ext cx="1280271" cy="73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F0A70-7EA5-49D1-AE60-0E9B3BB6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069" y="2697417"/>
            <a:ext cx="1280271" cy="73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CD83F-E950-4036-BC89-B7BF7FE67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29771">
            <a:off x="10687339" y="5401078"/>
            <a:ext cx="1280271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9234E-053E-47A5-8E63-A8461D45E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21" y="1024100"/>
            <a:ext cx="1280271" cy="731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9702B-6057-428D-BAC7-FB8194699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4323">
            <a:off x="2918447" y="5614615"/>
            <a:ext cx="1280271" cy="731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5366E-0A42-4C70-B734-BCD76BE41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65888">
            <a:off x="2574488" y="2697418"/>
            <a:ext cx="1280271" cy="73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FB8B2-B88A-4924-9A91-99CF7DB3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05351">
            <a:off x="8322102" y="5731857"/>
            <a:ext cx="1280271" cy="73158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A57194-41C4-4C77-958F-D2EE39DB8C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4.15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91" y="210877"/>
            <a:ext cx="852693" cy="85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7BBD-C3B8-4A95-B2D9-2DBC60E6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29" y="259217"/>
            <a:ext cx="11253421" cy="1492132"/>
          </a:xfrm>
        </p:spPr>
        <p:txBody>
          <a:bodyPr>
            <a:normAutofit/>
          </a:bodyPr>
          <a:lstStyle/>
          <a:p>
            <a:r>
              <a:rPr lang="sl-SI" sz="4500" dirty="0"/>
              <a:t>Kaj potrebuješ, da izdelaš svoj film?</a:t>
            </a:r>
            <a:endParaRPr lang="en-SI" sz="45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F893C4-21C0-4A35-BBCC-84BBEEFA4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37301" y="1058092"/>
            <a:ext cx="3969312" cy="267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761AD-1B41-4CEA-931F-6CBAE9A0E1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93" r="5743"/>
          <a:stretch/>
        </p:blipFill>
        <p:spPr>
          <a:xfrm>
            <a:off x="1099728" y="1058092"/>
            <a:ext cx="2518757" cy="302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5F16F-1AA3-4922-AA1A-57B262998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414" y="1058092"/>
            <a:ext cx="1954451" cy="278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5BCE1-D844-4229-A27A-65200C62A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696" y="3911"/>
            <a:ext cx="1069571" cy="115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B81D3-5B25-486A-B745-01DFEBD20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869" y="3730762"/>
            <a:ext cx="4461940" cy="302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Script - Stock Illustration Clipart - Full Size Clipart (#3905093) -  PinClipart">
            <a:extLst>
              <a:ext uri="{FF2B5EF4-FFF2-40B4-BE49-F238E27FC236}">
                <a16:creationId xmlns:a16="http://schemas.microsoft.com/office/drawing/2014/main" id="{FD822406-A9F2-4925-A049-3195B1A4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15" y="4215415"/>
            <a:ext cx="2516634" cy="2351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D4060-690B-4840-9BC3-57FE303918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606"/>
          <a:stretch/>
        </p:blipFill>
        <p:spPr>
          <a:xfrm>
            <a:off x="8922219" y="3841285"/>
            <a:ext cx="2734995" cy="267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6451D9-275B-4223-B1F5-EA536669F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650" y="144765"/>
            <a:ext cx="870432" cy="8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6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vie production scene">
            <a:extLst>
              <a:ext uri="{FF2B5EF4-FFF2-40B4-BE49-F238E27FC236}">
                <a16:creationId xmlns:a16="http://schemas.microsoft.com/office/drawing/2014/main" id="{56796D43-7BE1-4898-B445-5EF230519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5"/>
          <a:stretch/>
        </p:blipFill>
        <p:spPr bwMode="auto">
          <a:xfrm>
            <a:off x="1378614" y="322313"/>
            <a:ext cx="9434772" cy="6213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D964DD-A60D-4D07-835C-C573D9C31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322314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5D43-5F2D-493A-B223-C9E8A449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75844"/>
            <a:ext cx="10178322" cy="1492132"/>
          </a:xfrm>
        </p:spPr>
        <p:txBody>
          <a:bodyPr/>
          <a:lstStyle/>
          <a:p>
            <a:pPr algn="ctr"/>
            <a:r>
              <a:rPr lang="sl-SI" dirty="0"/>
              <a:t>OGLED FILMA: SREČA NA VRVICI</a:t>
            </a:r>
            <a:endParaRPr lang="en-SI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B00A021-5B71-4CCB-9C4E-7FC8198B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3" r="14874"/>
          <a:stretch/>
        </p:blipFill>
        <p:spPr>
          <a:xfrm>
            <a:off x="2154955" y="1062413"/>
            <a:ext cx="3832328" cy="5403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FA848-F58C-42B5-A185-5C0BA3C55E8B}"/>
              </a:ext>
            </a:extLst>
          </p:cNvPr>
          <p:cNvSpPr txBox="1"/>
          <p:nvPr/>
        </p:nvSpPr>
        <p:spPr>
          <a:xfrm>
            <a:off x="6782907" y="1672174"/>
            <a:ext cx="4293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KLIKNI NA SLIKO IN ODPRLA SE TI BO POVEZAVA S FILMOM</a:t>
            </a:r>
          </a:p>
          <a:p>
            <a:endParaRPr lang="sl-SI" dirty="0"/>
          </a:p>
          <a:p>
            <a:endParaRPr lang="en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D81FD-2174-46CC-B467-22386CF7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09"/>
          <a:stretch/>
        </p:blipFill>
        <p:spPr>
          <a:xfrm>
            <a:off x="8301366" y="3899384"/>
            <a:ext cx="1256492" cy="1113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560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0CAF-3EDF-4F6F-AA4A-68B184C88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549" y="168443"/>
            <a:ext cx="10178322" cy="1492132"/>
          </a:xfrm>
        </p:spPr>
        <p:txBody>
          <a:bodyPr/>
          <a:lstStyle/>
          <a:p>
            <a:r>
              <a:rPr lang="sl-SI" dirty="0"/>
              <a:t>VPRAŠANJA PO OGLEDU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51D3E-7189-4885-A1A7-109B63D5A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173589"/>
            <a:ext cx="10178322" cy="5943491"/>
          </a:xfrm>
        </p:spPr>
        <p:txBody>
          <a:bodyPr>
            <a:noAutofit/>
          </a:bodyPr>
          <a:lstStyle/>
          <a:p>
            <a:r>
              <a:rPr lang="sl-SI" sz="2600" dirty="0">
                <a:solidFill>
                  <a:schemeClr val="tx2"/>
                </a:solidFill>
              </a:rPr>
              <a:t>KAKO SI DOŽIVLJAL/A FILM? KAJ TI JE BILO PRI FILMU ZANIMIVO?</a:t>
            </a:r>
          </a:p>
          <a:p>
            <a:r>
              <a:rPr lang="sl-SI" sz="2600" dirty="0">
                <a:solidFill>
                  <a:srgbClr val="C00000"/>
                </a:solidFill>
              </a:rPr>
              <a:t>KAJ TI NI BILO VŠEČ PRI FILMU?</a:t>
            </a:r>
          </a:p>
          <a:p>
            <a:r>
              <a:rPr lang="sl-SI" sz="2600" dirty="0">
                <a:solidFill>
                  <a:schemeClr val="tx2"/>
                </a:solidFill>
              </a:rPr>
              <a:t>KAJ TE JE SPRAVILO V SMEH?</a:t>
            </a:r>
          </a:p>
          <a:p>
            <a:r>
              <a:rPr lang="sl-SI" sz="2600" dirty="0">
                <a:solidFill>
                  <a:srgbClr val="C00000"/>
                </a:solidFill>
              </a:rPr>
              <a:t>JE BILO V FILMU KAJ ŽALOSTNEGA?</a:t>
            </a:r>
          </a:p>
          <a:p>
            <a:r>
              <a:rPr lang="sl-SI" sz="2600" dirty="0">
                <a:solidFill>
                  <a:schemeClr val="tx2"/>
                </a:solidFill>
              </a:rPr>
              <a:t>KAKO BI OPISAL MATICA? PRIMERJAJ GA S SEBOJ. V ČEM STA SI PODOBNA, V ČEM STA SI RAZLIČNA?</a:t>
            </a:r>
          </a:p>
          <a:p>
            <a:r>
              <a:rPr lang="sl-SI" sz="2600" dirty="0">
                <a:solidFill>
                  <a:srgbClr val="C00000"/>
                </a:solidFill>
              </a:rPr>
              <a:t>OPIŠI KRAJ, KJER JE BIL FILM POSNET. GA PREPOZNAŠ?</a:t>
            </a:r>
          </a:p>
          <a:p>
            <a:r>
              <a:rPr lang="sl-SI" sz="2600" dirty="0">
                <a:solidFill>
                  <a:schemeClr val="tx2"/>
                </a:solidFill>
              </a:rPr>
              <a:t>S KAKŠNIMI IGRAMI SO SE IGRALI OTROCI V KRAJU? </a:t>
            </a:r>
          </a:p>
          <a:p>
            <a:r>
              <a:rPr lang="sl-SI" sz="2600" dirty="0">
                <a:solidFill>
                  <a:srgbClr val="C00000"/>
                </a:solidFill>
              </a:rPr>
              <a:t>KDO JE BIL PROTI TEMU, DA JAKOB OSTANE Z MATICEM IN NJEGOVO MAMO V BLOKU? ZAKAJ MENIŠ, DA SO BILI PROTI?</a:t>
            </a:r>
          </a:p>
          <a:p>
            <a:r>
              <a:rPr lang="sl-SI" sz="2600" dirty="0">
                <a:solidFill>
                  <a:schemeClr val="tx2"/>
                </a:solidFill>
              </a:rPr>
              <a:t>ALI BI SE TUDI TI PREIZKUSIL KOT IGRALEC/IGRALKA?</a:t>
            </a:r>
          </a:p>
        </p:txBody>
      </p:sp>
      <p:pic>
        <p:nvPicPr>
          <p:cNvPr id="3074" name="Picture 2" descr="Reflection about Empowerment Technologies – Sweet and Sassy Munchkins">
            <a:extLst>
              <a:ext uri="{FF2B5EF4-FFF2-40B4-BE49-F238E27FC236}">
                <a16:creationId xmlns:a16="http://schemas.microsoft.com/office/drawing/2014/main" id="{06EBC686-C705-47C3-A0F9-454FFE95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0" y="-90527"/>
            <a:ext cx="1363287" cy="136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9F143D-F86C-4519-B29F-C42A47E1D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777" y="253683"/>
            <a:ext cx="919906" cy="9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6CB2-4421-45CD-ACA0-2BFF4743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493277"/>
            <a:ext cx="10178322" cy="1492132"/>
          </a:xfrm>
        </p:spPr>
        <p:txBody>
          <a:bodyPr/>
          <a:lstStyle/>
          <a:p>
            <a:pPr algn="ctr"/>
            <a:r>
              <a:rPr lang="sl-SI" dirty="0"/>
              <a:t>ZDAJ PA V AKCIJO!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9B57-149A-46D0-B0FE-0A7A9FC28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8" y="1413498"/>
            <a:ext cx="11063241" cy="54445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l-SI" sz="2800" cap="all" spc="200" dirty="0">
                <a:solidFill>
                  <a:srgbClr val="2A1A00"/>
                </a:solidFill>
                <a:ea typeface="+mj-ea"/>
                <a:cs typeface="+mj-cs"/>
              </a:rPr>
              <a:t>Ko si odgovoril/A na VSA vprašanja, </a:t>
            </a:r>
            <a:br>
              <a:rPr lang="sl-SI" sz="2800" cap="all" spc="200" dirty="0">
                <a:solidFill>
                  <a:srgbClr val="2A1A00"/>
                </a:solidFill>
                <a:ea typeface="+mj-ea"/>
                <a:cs typeface="+mj-cs"/>
              </a:rPr>
            </a:br>
            <a:r>
              <a:rPr lang="sl-SI" sz="2800" cap="all" spc="200" dirty="0">
                <a:solidFill>
                  <a:srgbClr val="2A1A00"/>
                </a:solidFill>
                <a:ea typeface="+mj-ea"/>
                <a:cs typeface="+mj-cs"/>
              </a:rPr>
              <a:t>v zvezek za slovenski jezik Zapiši naslov:</a:t>
            </a:r>
          </a:p>
          <a:p>
            <a:pPr marL="0" indent="0" algn="ctr">
              <a:buNone/>
            </a:pPr>
            <a:r>
              <a:rPr lang="sl-SI" sz="4000" cap="all" spc="200" dirty="0">
                <a:solidFill>
                  <a:srgbClr val="C00000"/>
                </a:solidFill>
                <a:ea typeface="+mj-ea"/>
                <a:cs typeface="+mj-cs"/>
              </a:rPr>
              <a:t>Sreča na vrvici</a:t>
            </a:r>
          </a:p>
          <a:p>
            <a:pPr marL="0" indent="0">
              <a:buNone/>
            </a:pPr>
            <a:r>
              <a:rPr lang="sl-SI" sz="2800" cap="all" spc="200" dirty="0">
                <a:solidFill>
                  <a:schemeClr val="tx2"/>
                </a:solidFill>
                <a:ea typeface="+mj-ea"/>
                <a:cs typeface="+mj-cs"/>
              </a:rPr>
              <a:t>Nato:</a:t>
            </a:r>
          </a:p>
          <a:p>
            <a:pPr marL="0" indent="0">
              <a:buNone/>
            </a:pPr>
            <a:r>
              <a:rPr lang="sl-SI" sz="2400" cap="all" spc="200" dirty="0">
                <a:solidFill>
                  <a:srgbClr val="C00000"/>
                </a:solidFill>
                <a:ea typeface="+mj-ea"/>
                <a:cs typeface="+mj-cs"/>
              </a:rPr>
              <a:t>1. razred: </a:t>
            </a:r>
            <a:r>
              <a:rPr lang="sl-SI" sz="2400" cap="all" spc="200" dirty="0">
                <a:solidFill>
                  <a:schemeClr val="tx2"/>
                </a:solidFill>
                <a:ea typeface="+mj-ea"/>
                <a:cs typeface="+mj-cs"/>
              </a:rPr>
              <a:t>NarišE svoj najljubši del filma</a:t>
            </a:r>
          </a:p>
          <a:p>
            <a:pPr marL="0" indent="0">
              <a:buNone/>
            </a:pPr>
            <a:r>
              <a:rPr lang="sl-SI" sz="2400" cap="all" spc="200" dirty="0">
                <a:solidFill>
                  <a:srgbClr val="C00000"/>
                </a:solidFill>
                <a:ea typeface="+mj-ea"/>
                <a:cs typeface="+mj-cs"/>
              </a:rPr>
              <a:t>2. razred: </a:t>
            </a:r>
            <a:r>
              <a:rPr lang="sl-SI" sz="2400" cap="all" spc="200" dirty="0">
                <a:solidFill>
                  <a:schemeClr val="tx2"/>
                </a:solidFill>
                <a:ea typeface="+mj-ea"/>
                <a:cs typeface="+mj-cs"/>
              </a:rPr>
              <a:t>NARIŠE SVOJ NAJLJUBŠI DEL FILMA </a:t>
            </a:r>
            <a:r>
              <a:rPr lang="sl-SI" sz="2400" b="1" cap="all" spc="200" dirty="0">
                <a:solidFill>
                  <a:schemeClr val="tx2"/>
                </a:solidFill>
                <a:ea typeface="+mj-ea"/>
                <a:cs typeface="+mj-cs"/>
              </a:rPr>
              <a:t>IN</a:t>
            </a:r>
            <a:r>
              <a:rPr lang="sl-SI" sz="2400" cap="all" spc="200" dirty="0">
                <a:solidFill>
                  <a:schemeClr val="tx2"/>
                </a:solidFill>
                <a:ea typeface="+mj-ea"/>
                <a:cs typeface="+mj-cs"/>
              </a:rPr>
              <a:t> z velikimi tiskanimi črkami zapiše </a:t>
            </a:r>
            <a:r>
              <a:rPr lang="sl-SI" sz="2400" b="1" cap="all" spc="200" dirty="0">
                <a:solidFill>
                  <a:srgbClr val="C00000"/>
                </a:solidFill>
                <a:ea typeface="+mj-ea"/>
                <a:cs typeface="+mj-cs"/>
              </a:rPr>
              <a:t>vsaj 3 povedi</a:t>
            </a:r>
            <a:r>
              <a:rPr lang="sl-SI" sz="2400" b="1" cap="all" spc="200" dirty="0">
                <a:solidFill>
                  <a:schemeClr val="tx2"/>
                </a:solidFill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r>
              <a:rPr lang="sl-SI" sz="2400" b="1" cap="all" spc="200" dirty="0">
                <a:solidFill>
                  <a:srgbClr val="C00000"/>
                </a:solidFill>
              </a:rPr>
              <a:t>                                        5 povedi ALI VEČ </a:t>
            </a:r>
            <a:r>
              <a:rPr lang="sl-SI" sz="2400" cap="all" spc="200" dirty="0">
                <a:solidFill>
                  <a:schemeClr val="tx2"/>
                </a:solidFill>
              </a:rPr>
              <a:t>[DOD. POUK].</a:t>
            </a:r>
          </a:p>
          <a:p>
            <a:pPr marL="0" indent="0">
              <a:buNone/>
            </a:pPr>
            <a:endParaRPr lang="sl-SI" sz="2400" cap="all" spc="2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sl-SI" sz="2400" cap="all" spc="200" dirty="0">
                <a:solidFill>
                  <a:schemeClr val="tx2"/>
                </a:solidFill>
                <a:ea typeface="+mj-ea"/>
                <a:cs typeface="+mj-cs"/>
              </a:rPr>
              <a:t>Pri zapisu povedi si lahko pomagaš z vprašanji IZ prejšnje naloge.</a:t>
            </a:r>
          </a:p>
        </p:txBody>
      </p:sp>
      <p:pic>
        <p:nvPicPr>
          <p:cNvPr id="2050" name="Picture 2" descr="Nerd Emoji - Free PNG Emojis | Emoji Island">
            <a:extLst>
              <a:ext uri="{FF2B5EF4-FFF2-40B4-BE49-F238E27FC236}">
                <a16:creationId xmlns:a16="http://schemas.microsoft.com/office/drawing/2014/main" id="{5B801B94-D474-4181-8917-A8593BC7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39" y="73378"/>
            <a:ext cx="1340121" cy="13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4410C-BAE1-427F-B2E7-6E7012A39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102" y="73378"/>
            <a:ext cx="1341236" cy="134123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C5FF1F-D4C4-401F-B32C-67C7DAEA9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38" y="271315"/>
            <a:ext cx="886925" cy="8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9446-3BEC-4836-B3BD-DDDE44F8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230" y="136051"/>
            <a:ext cx="11163993" cy="1492132"/>
          </a:xfrm>
        </p:spPr>
        <p:txBody>
          <a:bodyPr>
            <a:normAutofit/>
          </a:bodyPr>
          <a:lstStyle/>
          <a:p>
            <a:r>
              <a:rPr lang="sl-SI" sz="4500" dirty="0"/>
              <a:t>ZNAŠ NAŠTETI NEKAJ SLOVENSKIH FILMOV?</a:t>
            </a:r>
            <a:endParaRPr lang="en-SI" sz="4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270DB-8740-43CC-BE0A-F64AB03F7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1" y="907441"/>
            <a:ext cx="2193430" cy="325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0257B-7B92-4001-8347-4F8877B1B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579" y="915817"/>
            <a:ext cx="2280651" cy="327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4CFB05-664A-4437-886B-C31672035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831" y="911629"/>
            <a:ext cx="2193430" cy="315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E120B-6356-4454-974F-B3E90846E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230" y="915817"/>
            <a:ext cx="2442285" cy="324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93AA6-6AD8-4F40-ADF9-1393319B1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553" y="3836869"/>
            <a:ext cx="2152555" cy="302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6065C1-0A8E-4E71-93B6-9F1C3B1D9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029" y="4192843"/>
            <a:ext cx="4104242" cy="230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02F5D-D975-46FE-80C4-47D3F1344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62" y="73059"/>
            <a:ext cx="897374" cy="8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279</TotalTime>
  <Words>486</Words>
  <Application>Microsoft Office PowerPoint</Application>
  <PresentationFormat>Widescreen</PresentationFormat>
  <Paragraphs>54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Gill Sans MT</vt:lpstr>
      <vt:lpstr>Impact</vt:lpstr>
      <vt:lpstr>Jokerman</vt:lpstr>
      <vt:lpstr>Badge</vt:lpstr>
      <vt:lpstr>KULTURNI DAN FILMSKA VZGOJA</vt:lpstr>
      <vt:lpstr>Pred pričetkom</vt:lpstr>
      <vt:lpstr>POZDRAVLJEN MLADI GLEDALEC IN GLEDALKA!</vt:lpstr>
      <vt:lpstr>Kaj potrebuješ, da izdelaš svoj film?</vt:lpstr>
      <vt:lpstr>PowerPoint Presentation</vt:lpstr>
      <vt:lpstr>OGLED FILMA: SREČA NA VRVICI</vt:lpstr>
      <vt:lpstr>VPRAŠANJA PO OGLEDU</vt:lpstr>
      <vt:lpstr>ZDAJ PA V AKCIJO!</vt:lpstr>
      <vt:lpstr>ZNAŠ NAŠTETI NEKAJ SLOVENSKIH FILMOV?</vt:lpstr>
      <vt:lpstr>FILMI NEKOČ             FILMI DANES</vt:lpstr>
      <vt:lpstr>ZA KONEC PA SI LAHKO ZAVRTIŠ PESEM IZ FILMA:  </vt:lpstr>
      <vt:lpstr>TAKO, PA SMO PRIŠLI NA KONEC, UPAM, DA TI JE BIL DANAŠNJI DAN ZANIMIV. mogoče pa SE RAVNO  med vami skriva bodoči ustvarjalec filma...</vt:lpstr>
      <vt:lpstr>CILJI IN VSEBINA FILMA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</dc:title>
  <dc:creator>Aljaž in Helena</dc:creator>
  <cp:lastModifiedBy>Aljaž in Helena</cp:lastModifiedBy>
  <cp:revision>30</cp:revision>
  <dcterms:created xsi:type="dcterms:W3CDTF">2020-11-21T15:51:34Z</dcterms:created>
  <dcterms:modified xsi:type="dcterms:W3CDTF">2020-11-21T21:47:05Z</dcterms:modified>
</cp:coreProperties>
</file>