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7CB1C7-A8D6-469C-AB17-C6D05D054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0CE6EFD-636D-4EC8-A893-F3E090F2F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193A3DA-9E9E-4DF7-B159-A3CF8542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CB8-0EF6-4A47-9B98-A334ECEC61CC}" type="datetimeFigureOut">
              <a:rPr lang="sl-SI" smtClean="0"/>
              <a:t>21. 11. 2020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7B9339E-C9E4-422A-AA6A-F0C51D7EA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7A79D81-3A1C-47DC-93A8-49BB2C741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E9AA-BC72-4D0A-9E3A-1E41F09971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221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2507F8-8C98-444F-BD0E-6C3BF78B9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52627AD2-8AEA-490B-9F6C-417307FA5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62C009F-5ED5-4387-9B02-7ECB7EFFB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CB8-0EF6-4A47-9B98-A334ECEC61CC}" type="datetimeFigureOut">
              <a:rPr lang="sl-SI" smtClean="0"/>
              <a:t>21. 11. 2020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8212287-8EBC-4D83-841F-98D1EC982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5F29DBE-EDA0-4304-9B38-0F565FD2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E9AA-BC72-4D0A-9E3A-1E41F09971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965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1719736E-666D-4E4D-B3A1-61AB5F808C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F6EEED02-716A-4B63-9C14-C9A18792B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ED355D6-21A3-4D26-89DA-07E19F2F7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CB8-0EF6-4A47-9B98-A334ECEC61CC}" type="datetimeFigureOut">
              <a:rPr lang="sl-SI" smtClean="0"/>
              <a:t>21. 11. 2020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7338D80-3CCC-4C32-B67B-805501FCA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E6375A7-2702-4A9F-A100-D8F8383DF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E9AA-BC72-4D0A-9E3A-1E41F09971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793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181808-9226-4FBD-9E3C-A1CC2E2E0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1B11C2A-6FBB-41E5-865F-8F85D2CC2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11E5F27-5F57-4198-B893-AEE58A057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CB8-0EF6-4A47-9B98-A334ECEC61CC}" type="datetimeFigureOut">
              <a:rPr lang="sl-SI" smtClean="0"/>
              <a:t>21. 11. 2020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7FB40C4-4A8A-4122-9D2C-7840F7EF7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8AB7404-8E76-44FA-B58A-EEFE24D7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E9AA-BC72-4D0A-9E3A-1E41F09971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665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9A3512-EC3C-40A1-8C83-6D94077F7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C330A10-2144-415E-8820-4BA266941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69BE722-0178-44EC-9BEE-2BA703F49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CB8-0EF6-4A47-9B98-A334ECEC61CC}" type="datetimeFigureOut">
              <a:rPr lang="sl-SI" smtClean="0"/>
              <a:t>21. 11. 2020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0FE3370-C78A-4549-A08D-E7E6125EF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75A0752-AD00-447A-BA13-4636DEA5E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E9AA-BC72-4D0A-9E3A-1E41F09971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924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77E3BA-F404-40A7-9FFD-CDA3FA94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AC23286-FBD7-4533-840A-30035C221F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F27DD16D-C21B-4121-ADCF-94EF7DB76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CC2D5CF-E9ED-4060-993B-05801FBFD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CB8-0EF6-4A47-9B98-A334ECEC61CC}" type="datetimeFigureOut">
              <a:rPr lang="sl-SI" smtClean="0"/>
              <a:t>21. 11. 2020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A758062F-1F69-49AA-B819-B1BA8739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87AA049-8D34-47F8-AA0A-487393E8B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E9AA-BC72-4D0A-9E3A-1E41F09971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102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A2378E-A346-40C0-84FA-CFB5FEA91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2A9B336A-4F4D-461D-8232-9A5E39DDB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165A145-3D1E-4465-B78B-00BABD0A3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61F3C7AC-671C-4F43-A689-EB4D8624AA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2503BF78-C6CE-42F8-9E38-9ABEFDCB26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D3DB2585-362F-4959-BD49-F661B081D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CB8-0EF6-4A47-9B98-A334ECEC61CC}" type="datetimeFigureOut">
              <a:rPr lang="sl-SI" smtClean="0"/>
              <a:t>21. 11. 2020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EE8C8D46-032E-4B2D-BB67-CE8A8F6AE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F2B034B1-063F-462A-B9EE-15DCA0A08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E9AA-BC72-4D0A-9E3A-1E41F09971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84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DD45F5-6D38-4251-8E0F-3ECB1BB5B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DF99D318-4535-4DA5-A598-5B4A585F3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CB8-0EF6-4A47-9B98-A334ECEC61CC}" type="datetimeFigureOut">
              <a:rPr lang="sl-SI" smtClean="0"/>
              <a:t>21. 11. 2020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54F811CD-DF86-4801-B2F2-F916964C8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E055CC78-E012-4926-9FFA-620ED282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E9AA-BC72-4D0A-9E3A-1E41F09971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329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6AD01D33-CF9E-4EE1-A69A-E0A7728A3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CB8-0EF6-4A47-9B98-A334ECEC61CC}" type="datetimeFigureOut">
              <a:rPr lang="sl-SI" smtClean="0"/>
              <a:t>21. 11. 2020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70117E81-B832-4353-BE03-973EE5A64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CEB8C44-72B8-4754-AA67-4D941EECE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E9AA-BC72-4D0A-9E3A-1E41F09971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50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66B2B9-2F95-4D47-8D99-4D667E9E7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3E4A2C8-2BD2-40E1-95D7-C58396A58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0FDC0BF6-7310-4657-8AA2-E5AB3E027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14191F7-F86A-4D35-A7B2-8096ACA0A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CB8-0EF6-4A47-9B98-A334ECEC61CC}" type="datetimeFigureOut">
              <a:rPr lang="sl-SI" smtClean="0"/>
              <a:t>21. 11. 2020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D8EDEAE-FDF2-4D43-926D-9153987F5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5B6F2EC7-175A-411F-9D87-13C88E73D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E9AA-BC72-4D0A-9E3A-1E41F09971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105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F02766-FE02-4162-9E57-5BC067ADA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BE870A03-533A-47B4-AFF6-416DBD22DB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1B31781-2031-4683-882F-480A15211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A068D60-9A89-4155-9C0B-9E646EF22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CB8-0EF6-4A47-9B98-A334ECEC61CC}" type="datetimeFigureOut">
              <a:rPr lang="sl-SI" smtClean="0"/>
              <a:t>21. 11. 2020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3C0FD9D-0242-4306-8A69-3C0E2339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95EA045-E564-4BDF-A14E-E422BE5A2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E9AA-BC72-4D0A-9E3A-1E41F09971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6101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E9E0F4CF-FFB4-44EC-BFEE-3A871BB36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F64A36E-3327-4306-A29D-592190B5E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A38BE9A-1D41-46C5-984F-25693654F0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00CB8-0EF6-4A47-9B98-A334ECEC61CC}" type="datetimeFigureOut">
              <a:rPr lang="sl-SI" smtClean="0"/>
              <a:t>21. 11. 2020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4D1FD4F-5B16-41F6-B631-622B9C5BB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79CAF18-DB5B-46B1-9ECA-CCD88CE591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7E9AA-BC72-4D0A-9E3A-1E41F09971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318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6516447/-do-20" TargetMode="External"/><Relationship Id="rId2" Type="http://schemas.openxmlformats.org/officeDocument/2006/relationships/hyperlink" Target="https://wordwall.net/resource/7093604/ra%C4%8Dunanje-do-2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ordwall.net/resource/7170527/junaki-ra%C4%8Dunanja-do-2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F09E7F-1FB3-48FC-8C21-E1C22DDF7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37980"/>
            <a:ext cx="9144000" cy="2387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sl-SI" sz="9600" b="1" dirty="0">
                <a:solidFill>
                  <a:srgbClr val="C00000"/>
                </a:solidFill>
                <a:latin typeface="Jokerman" panose="04090605060D06020702" pitchFamily="82" charset="0"/>
              </a:rPr>
              <a:t>PONOVIMO </a:t>
            </a:r>
            <a:br>
              <a:rPr lang="sl-SI" sz="9600" b="1" dirty="0">
                <a:solidFill>
                  <a:srgbClr val="C00000"/>
                </a:solidFill>
                <a:latin typeface="Jokerman" panose="04090605060D06020702" pitchFamily="82" charset="0"/>
              </a:rPr>
            </a:br>
            <a:r>
              <a:rPr lang="sl-SI" sz="9600" b="1" dirty="0">
                <a:solidFill>
                  <a:srgbClr val="C00000"/>
                </a:solidFill>
                <a:latin typeface="Jokerman" panose="04090605060D06020702" pitchFamily="82" charset="0"/>
              </a:rPr>
              <a:t>DO 20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CA71A26-3439-4601-99E8-0DBD00ED3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132" y="5202238"/>
            <a:ext cx="10827026" cy="1655762"/>
          </a:xfrm>
        </p:spPr>
        <p:txBody>
          <a:bodyPr>
            <a:normAutofit/>
          </a:bodyPr>
          <a:lstStyle/>
          <a:p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NALOGE REŠUJ V </a:t>
            </a: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ZVEZEK ZA MATEMATIKO </a:t>
            </a: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(KARO).</a:t>
            </a:r>
          </a:p>
        </p:txBody>
      </p:sp>
      <p:pic>
        <p:nvPicPr>
          <p:cNvPr id="5" name="Picture 6539">
            <a:extLst>
              <a:ext uri="{FF2B5EF4-FFF2-40B4-BE49-F238E27FC236}">
                <a16:creationId xmlns:a16="http://schemas.microsoft.com/office/drawing/2014/main" id="{5D7DB980-7CE6-4A6F-826F-D6354302B22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30088" y="383347"/>
            <a:ext cx="1797084" cy="225383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1651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C9F9E7-B0DF-43EF-A9AC-5B1D1F3D8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sl-SI" dirty="0">
                <a:solidFill>
                  <a:srgbClr val="C00000"/>
                </a:solidFill>
                <a:latin typeface="Jokerman" panose="04090605060D06020702" pitchFamily="82" charset="0"/>
              </a:rPr>
              <a:t>1. NALOGA</a:t>
            </a:r>
            <a:br>
              <a:rPr lang="sl-SI" dirty="0"/>
            </a:br>
            <a:r>
              <a:rPr lang="sl-SI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GLASNO ŠTEJ. (USTNO)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7768E62-5B45-431E-9A45-F97507A01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579" y="2006600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ŠTEJ NAPREJ OD 8 DO 15.</a:t>
            </a:r>
          </a:p>
          <a:p>
            <a:pPr>
              <a:lnSpc>
                <a:spcPct val="150000"/>
              </a:lnSpc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ŠTEJ NAZAJ OD 12 DO 5.</a:t>
            </a:r>
          </a:p>
          <a:p>
            <a:pPr>
              <a:lnSpc>
                <a:spcPct val="150000"/>
              </a:lnSpc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ŠTEJ V KORAKIH PO 2 NAPREJ. PRIČNI PRI 2.</a:t>
            </a:r>
          </a:p>
          <a:p>
            <a:pPr>
              <a:lnSpc>
                <a:spcPct val="150000"/>
              </a:lnSpc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ŠTEJ V KORAKIH PO 2 NAZAJ. PRIČNI PRI 19.</a:t>
            </a:r>
          </a:p>
          <a:p>
            <a:pPr>
              <a:lnSpc>
                <a:spcPct val="150000"/>
              </a:lnSpc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ŠTEJ V KORAKIH PO 3 NAPREJ. PRIČNI PRI 5.</a:t>
            </a:r>
          </a:p>
        </p:txBody>
      </p:sp>
      <p:pic>
        <p:nvPicPr>
          <p:cNvPr id="11" name="Picture 6524">
            <a:extLst>
              <a:ext uri="{FF2B5EF4-FFF2-40B4-BE49-F238E27FC236}">
                <a16:creationId xmlns:a16="http://schemas.microsoft.com/office/drawing/2014/main" id="{37277C39-3FE3-4B1E-AA73-B07700735D0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267076" y="500062"/>
            <a:ext cx="1020541" cy="55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7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22F5D3-9A0A-45B4-A897-DB1533CE7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908" y="1228451"/>
            <a:ext cx="10810461" cy="1325563"/>
          </a:xfrm>
        </p:spPr>
        <p:txBody>
          <a:bodyPr>
            <a:normAutofit fontScale="90000"/>
          </a:bodyPr>
          <a:lstStyle/>
          <a:p>
            <a:r>
              <a:rPr lang="sl-SI" sz="4900" dirty="0">
                <a:solidFill>
                  <a:srgbClr val="C00000"/>
                </a:solidFill>
                <a:latin typeface="Jokerman" panose="04090605060D06020702" pitchFamily="82" charset="0"/>
              </a:rPr>
              <a:t>2. NALOGA</a:t>
            </a:r>
            <a:br>
              <a:rPr lang="sl-SI" dirty="0"/>
            </a:br>
            <a:r>
              <a:rPr lang="sl-SI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UGOTOVI ZAPOREDJE ŠTEVIL V VRSTI IN GA DOPOLNI. PIŠI V ZVEZEK.</a:t>
            </a:r>
            <a:br>
              <a:rPr lang="sl-SI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7A8A4F7-BEE6-4181-92EA-A2C476D20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08" y="2847832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8,  9, 10, …</a:t>
            </a:r>
          </a:p>
          <a:p>
            <a:pPr>
              <a:lnSpc>
                <a:spcPct val="150000"/>
              </a:lnSpc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2,  5,  8, …</a:t>
            </a:r>
          </a:p>
          <a:p>
            <a:pPr>
              <a:lnSpc>
                <a:spcPct val="150000"/>
              </a:lnSpc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1,  3,  5, …</a:t>
            </a:r>
          </a:p>
          <a:p>
            <a:pPr>
              <a:lnSpc>
                <a:spcPct val="150000"/>
              </a:lnSpc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20, 18, 16, …</a:t>
            </a:r>
          </a:p>
        </p:txBody>
      </p:sp>
      <p:pic>
        <p:nvPicPr>
          <p:cNvPr id="5" name="Picture 6529">
            <a:extLst>
              <a:ext uri="{FF2B5EF4-FFF2-40B4-BE49-F238E27FC236}">
                <a16:creationId xmlns:a16="http://schemas.microsoft.com/office/drawing/2014/main" id="{90E36042-5FF7-46DE-8B8B-AE4F6E7A8E5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 rot="1041386">
            <a:off x="4276427" y="539292"/>
            <a:ext cx="527262" cy="79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30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EDA61D-6B99-4124-8097-DC579D8CC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336" y="681037"/>
            <a:ext cx="10515600" cy="1325563"/>
          </a:xfrm>
        </p:spPr>
        <p:txBody>
          <a:bodyPr>
            <a:normAutofit/>
          </a:bodyPr>
          <a:lstStyle/>
          <a:p>
            <a:r>
              <a:rPr lang="sl-SI" dirty="0">
                <a:solidFill>
                  <a:srgbClr val="C00000"/>
                </a:solidFill>
                <a:latin typeface="Jokerman" panose="04090605060D06020702" pitchFamily="82" charset="0"/>
              </a:rPr>
              <a:t>3. NALOGA</a:t>
            </a:r>
            <a:br>
              <a:rPr lang="sl-SI" dirty="0"/>
            </a:br>
            <a:r>
              <a:rPr lang="sl-SI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UREDI ŠTEVILA PO VELIKOSTI. </a:t>
            </a:r>
          </a:p>
        </p:txBody>
      </p:sp>
      <p:pic>
        <p:nvPicPr>
          <p:cNvPr id="9" name="Picture 6529">
            <a:extLst>
              <a:ext uri="{FF2B5EF4-FFF2-40B4-BE49-F238E27FC236}">
                <a16:creationId xmlns:a16="http://schemas.microsoft.com/office/drawing/2014/main" id="{ACC6E926-0E29-43B5-8EB0-DB88F2372B4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 rot="1562714">
            <a:off x="4514965" y="477530"/>
            <a:ext cx="527262" cy="790681"/>
          </a:xfrm>
          <a:prstGeom prst="rect">
            <a:avLst/>
          </a:prstGeom>
        </p:spPr>
      </p:pic>
      <p:sp>
        <p:nvSpPr>
          <p:cNvPr id="8" name="Označba mesta vsebine 2">
            <a:extLst>
              <a:ext uri="{FF2B5EF4-FFF2-40B4-BE49-F238E27FC236}">
                <a16:creationId xmlns:a16="http://schemas.microsoft.com/office/drawing/2014/main" id="{8184FB23-7C29-44D6-A16E-DAAA71940488}"/>
              </a:ext>
            </a:extLst>
          </p:cNvPr>
          <p:cNvSpPr txBox="1">
            <a:spLocks/>
          </p:cNvSpPr>
          <p:nvPr/>
        </p:nvSpPr>
        <p:spPr>
          <a:xfrm>
            <a:off x="779110" y="2761254"/>
            <a:ext cx="4734884" cy="22166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ZAČNI Z </a:t>
            </a: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NAJMANJŠIM</a:t>
            </a: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sl-SI" sz="3200" dirty="0"/>
              <a:t>5,  0,  13,  15,  11,  20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sl-SI" sz="3200" dirty="0"/>
              <a:t>8, 10,  16,  3,  15,  9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dirty="0"/>
          </a:p>
          <a:p>
            <a:pPr marL="0" indent="0">
              <a:buFont typeface="Arial" panose="020B0604020202020204" pitchFamily="34" charset="0"/>
              <a:buNone/>
            </a:pPr>
            <a:endParaRPr lang="sl-SI" dirty="0"/>
          </a:p>
        </p:txBody>
      </p:sp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9DFF8025-CB56-4618-A0AB-035B8D3BCCE2}"/>
              </a:ext>
            </a:extLst>
          </p:cNvPr>
          <p:cNvSpPr txBox="1"/>
          <p:nvPr/>
        </p:nvSpPr>
        <p:spPr>
          <a:xfrm>
            <a:off x="6414052" y="2752227"/>
            <a:ext cx="4585252" cy="21242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ZAČNI Z </a:t>
            </a: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NAJVEČJIM:</a:t>
            </a:r>
          </a:p>
          <a:p>
            <a:pPr>
              <a:lnSpc>
                <a:spcPct val="150000"/>
              </a:lnSpc>
            </a:pPr>
            <a:r>
              <a:rPr lang="sl-SI" sz="2800" dirty="0"/>
              <a:t> </a:t>
            </a:r>
            <a:r>
              <a:rPr lang="sl-SI" sz="3200" dirty="0"/>
              <a:t>0,  4,  13,  5,  16,  11</a:t>
            </a:r>
          </a:p>
          <a:p>
            <a:pPr>
              <a:lnSpc>
                <a:spcPct val="150000"/>
              </a:lnSpc>
            </a:pPr>
            <a:endParaRPr lang="sl-SI" sz="600" dirty="0"/>
          </a:p>
          <a:p>
            <a:pPr>
              <a:lnSpc>
                <a:spcPct val="150000"/>
              </a:lnSpc>
            </a:pPr>
            <a:r>
              <a:rPr lang="sl-SI" sz="3200" dirty="0"/>
              <a:t>18,  11,  6,  15,  5,  19</a:t>
            </a:r>
          </a:p>
        </p:txBody>
      </p:sp>
    </p:spTree>
    <p:extLst>
      <p:ext uri="{BB962C8B-B14F-4D97-AF65-F5344CB8AC3E}">
        <p14:creationId xmlns:p14="http://schemas.microsoft.com/office/powerpoint/2010/main" val="319071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26E647-4CE4-4C4D-8A8F-50C2F4716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75" y="616319"/>
            <a:ext cx="12094322" cy="1325563"/>
          </a:xfrm>
        </p:spPr>
        <p:txBody>
          <a:bodyPr>
            <a:normAutofit fontScale="90000"/>
          </a:bodyPr>
          <a:lstStyle/>
          <a:p>
            <a:r>
              <a:rPr lang="sl-SI" sz="4900" dirty="0">
                <a:solidFill>
                  <a:srgbClr val="C00000"/>
                </a:solidFill>
                <a:latin typeface="Jokerman" panose="04090605060D06020702" pitchFamily="82" charset="0"/>
              </a:rPr>
              <a:t>4. NALOGA</a:t>
            </a:r>
            <a:br>
              <a:rPr lang="sl-SI" dirty="0"/>
            </a:br>
            <a:r>
              <a:rPr lang="sl-SI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PREGLEDNICO PRERIŠI V ZVEZEK IN JO DOPOLNI.</a:t>
            </a:r>
            <a:endParaRPr lang="sl-SI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34B00284-8FF5-4EF4-AA4C-599C87799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503579"/>
              </p:ext>
            </p:extLst>
          </p:nvPr>
        </p:nvGraphicFramePr>
        <p:xfrm>
          <a:off x="1695120" y="3198978"/>
          <a:ext cx="8297889" cy="1738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348">
                  <a:extLst>
                    <a:ext uri="{9D8B030D-6E8A-4147-A177-3AD203B41FA5}">
                      <a16:colId xmlns:a16="http://schemas.microsoft.com/office/drawing/2014/main" val="930495334"/>
                    </a:ext>
                  </a:extLst>
                </a:gridCol>
                <a:gridCol w="935418">
                  <a:extLst>
                    <a:ext uri="{9D8B030D-6E8A-4147-A177-3AD203B41FA5}">
                      <a16:colId xmlns:a16="http://schemas.microsoft.com/office/drawing/2014/main" val="130548987"/>
                    </a:ext>
                  </a:extLst>
                </a:gridCol>
                <a:gridCol w="979960">
                  <a:extLst>
                    <a:ext uri="{9D8B030D-6E8A-4147-A177-3AD203B41FA5}">
                      <a16:colId xmlns:a16="http://schemas.microsoft.com/office/drawing/2014/main" val="743463760"/>
                    </a:ext>
                  </a:extLst>
                </a:gridCol>
                <a:gridCol w="950265">
                  <a:extLst>
                    <a:ext uri="{9D8B030D-6E8A-4147-A177-3AD203B41FA5}">
                      <a16:colId xmlns:a16="http://schemas.microsoft.com/office/drawing/2014/main" val="1093293399"/>
                    </a:ext>
                  </a:extLst>
                </a:gridCol>
                <a:gridCol w="1009656">
                  <a:extLst>
                    <a:ext uri="{9D8B030D-6E8A-4147-A177-3AD203B41FA5}">
                      <a16:colId xmlns:a16="http://schemas.microsoft.com/office/drawing/2014/main" val="592760491"/>
                    </a:ext>
                  </a:extLst>
                </a:gridCol>
                <a:gridCol w="1022794">
                  <a:extLst>
                    <a:ext uri="{9D8B030D-6E8A-4147-A177-3AD203B41FA5}">
                      <a16:colId xmlns:a16="http://schemas.microsoft.com/office/drawing/2014/main" val="2975217446"/>
                    </a:ext>
                  </a:extLst>
                </a:gridCol>
                <a:gridCol w="928448">
                  <a:extLst>
                    <a:ext uri="{9D8B030D-6E8A-4147-A177-3AD203B41FA5}">
                      <a16:colId xmlns:a16="http://schemas.microsoft.com/office/drawing/2014/main" val="30113324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l-SI" sz="2800" b="0" dirty="0">
                          <a:solidFill>
                            <a:srgbClr val="C00000"/>
                          </a:solidFill>
                        </a:rPr>
                        <a:t>PREDHODNIK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772839"/>
                  </a:ext>
                </a:extLst>
              </a:tr>
              <a:tr h="6491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800" b="0" dirty="0">
                          <a:solidFill>
                            <a:srgbClr val="C00000"/>
                          </a:solidFill>
                        </a:rPr>
                        <a:t>ŠTEVILO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731056"/>
                  </a:ext>
                </a:extLst>
              </a:tr>
              <a:tr h="571138">
                <a:tc>
                  <a:txBody>
                    <a:bodyPr/>
                    <a:lstStyle/>
                    <a:p>
                      <a:r>
                        <a:rPr lang="sl-SI" sz="2800" dirty="0">
                          <a:solidFill>
                            <a:srgbClr val="C00000"/>
                          </a:solidFill>
                        </a:rPr>
                        <a:t>NASLEDNIK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046631"/>
                  </a:ext>
                </a:extLst>
              </a:tr>
            </a:tbl>
          </a:graphicData>
        </a:graphic>
      </p:graphicFrame>
      <p:pic>
        <p:nvPicPr>
          <p:cNvPr id="10" name="Picture 6529">
            <a:extLst>
              <a:ext uri="{FF2B5EF4-FFF2-40B4-BE49-F238E27FC236}">
                <a16:creationId xmlns:a16="http://schemas.microsoft.com/office/drawing/2014/main" id="{951E19B0-44F9-49AA-BDFD-DFFAEBD43FF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 rot="1562714">
            <a:off x="4965538" y="522527"/>
            <a:ext cx="527262" cy="790681"/>
          </a:xfrm>
          <a:prstGeom prst="rect">
            <a:avLst/>
          </a:prstGeom>
        </p:spPr>
      </p:pic>
      <p:pic>
        <p:nvPicPr>
          <p:cNvPr id="11" name="Picture 6530">
            <a:extLst>
              <a:ext uri="{FF2B5EF4-FFF2-40B4-BE49-F238E27FC236}">
                <a16:creationId xmlns:a16="http://schemas.microsoft.com/office/drawing/2014/main" id="{F5B47672-46E9-4735-8217-A3C09E9FA3D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 rot="1330512">
            <a:off x="4348207" y="517323"/>
            <a:ext cx="530046" cy="80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410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19EE67-9421-4C57-A59C-E48F55FB6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83" y="608167"/>
            <a:ext cx="10515600" cy="1325563"/>
          </a:xfrm>
        </p:spPr>
        <p:txBody>
          <a:bodyPr/>
          <a:lstStyle/>
          <a:p>
            <a:r>
              <a:rPr lang="sl-SI" dirty="0">
                <a:solidFill>
                  <a:srgbClr val="C00000"/>
                </a:solidFill>
                <a:latin typeface="Jokerman" panose="04090605060D06020702" pitchFamily="82" charset="0"/>
              </a:rPr>
              <a:t>5. NALOGA</a:t>
            </a:r>
            <a:br>
              <a:rPr lang="sl-SI" dirty="0"/>
            </a:br>
            <a:r>
              <a:rPr lang="sl-SI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PREPIŠI RAČUNE IN JIH IZRAČUNAJ.</a:t>
            </a:r>
            <a:endParaRPr lang="sl-SI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E46FD0F1-FCE0-4384-A8D6-B502A1C40FD5}"/>
              </a:ext>
            </a:extLst>
          </p:cNvPr>
          <p:cNvSpPr txBox="1"/>
          <p:nvPr/>
        </p:nvSpPr>
        <p:spPr>
          <a:xfrm>
            <a:off x="1626324" y="2066251"/>
            <a:ext cx="2773180" cy="44480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sz="3200" dirty="0"/>
              <a:t>11 + 3 = __                    </a:t>
            </a:r>
          </a:p>
          <a:p>
            <a:pPr>
              <a:lnSpc>
                <a:spcPct val="150000"/>
              </a:lnSpc>
            </a:pPr>
            <a:r>
              <a:rPr lang="sl-SI" sz="3200" dirty="0"/>
              <a:t>16 </a:t>
            </a:r>
            <a:r>
              <a:rPr lang="sl-SI" sz="3200" i="1" dirty="0"/>
              <a:t>-</a:t>
            </a:r>
            <a:r>
              <a:rPr lang="sl-SI" sz="3200" dirty="0"/>
              <a:t> 4 = __                   </a:t>
            </a:r>
          </a:p>
          <a:p>
            <a:pPr>
              <a:lnSpc>
                <a:spcPct val="150000"/>
              </a:lnSpc>
            </a:pPr>
            <a:r>
              <a:rPr lang="sl-SI" sz="3200" dirty="0"/>
              <a:t>  0 + 2 = __                     </a:t>
            </a:r>
          </a:p>
          <a:p>
            <a:pPr>
              <a:lnSpc>
                <a:spcPct val="150000"/>
              </a:lnSpc>
            </a:pPr>
            <a:r>
              <a:rPr lang="sl-SI" sz="3200" dirty="0"/>
              <a:t>15 - 0 = __                    </a:t>
            </a:r>
          </a:p>
          <a:p>
            <a:pPr>
              <a:lnSpc>
                <a:spcPct val="150000"/>
              </a:lnSpc>
            </a:pPr>
            <a:r>
              <a:rPr lang="sl-SI" sz="3200" dirty="0"/>
              <a:t>10 + 9 = __                    </a:t>
            </a:r>
          </a:p>
          <a:p>
            <a:pPr>
              <a:lnSpc>
                <a:spcPct val="150000"/>
              </a:lnSpc>
            </a:pPr>
            <a:r>
              <a:rPr lang="sl-SI" sz="3200" dirty="0"/>
              <a:t>18 </a:t>
            </a:r>
            <a:r>
              <a:rPr lang="sl-SI" sz="3200" i="1" dirty="0"/>
              <a:t>–</a:t>
            </a:r>
            <a:r>
              <a:rPr lang="sl-SI" sz="3200" dirty="0"/>
              <a:t> 2 = __ 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68CD3FA9-F521-45C8-923C-A2EDEFEA0346}"/>
              </a:ext>
            </a:extLst>
          </p:cNvPr>
          <p:cNvSpPr txBox="1"/>
          <p:nvPr/>
        </p:nvSpPr>
        <p:spPr>
          <a:xfrm>
            <a:off x="6758069" y="2066252"/>
            <a:ext cx="2982280" cy="44480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sz="3200" dirty="0"/>
              <a:t>17 </a:t>
            </a:r>
            <a:r>
              <a:rPr lang="sl-SI" sz="3200" i="1" dirty="0"/>
              <a:t>–</a:t>
            </a:r>
            <a:r>
              <a:rPr lang="sl-SI" sz="3200" dirty="0"/>
              <a:t> 8 = __                  </a:t>
            </a:r>
          </a:p>
          <a:p>
            <a:pPr>
              <a:lnSpc>
                <a:spcPct val="150000"/>
              </a:lnSpc>
            </a:pPr>
            <a:r>
              <a:rPr lang="sl-SI" sz="3200" dirty="0"/>
              <a:t>  9 + 3 = __                 </a:t>
            </a:r>
          </a:p>
          <a:p>
            <a:pPr>
              <a:lnSpc>
                <a:spcPct val="150000"/>
              </a:lnSpc>
            </a:pPr>
            <a:r>
              <a:rPr lang="sl-SI" sz="3200" dirty="0"/>
              <a:t> 10 + 0 = __     </a:t>
            </a:r>
          </a:p>
          <a:p>
            <a:pPr>
              <a:lnSpc>
                <a:spcPct val="150000"/>
              </a:lnSpc>
            </a:pPr>
            <a:r>
              <a:rPr lang="sl-SI" sz="3200" dirty="0"/>
              <a:t>13 – 7 = __      </a:t>
            </a:r>
          </a:p>
          <a:p>
            <a:pPr>
              <a:lnSpc>
                <a:spcPct val="150000"/>
              </a:lnSpc>
            </a:pPr>
            <a:r>
              <a:rPr lang="sl-SI" sz="3200" dirty="0"/>
              <a:t>  8 + 5 = __    </a:t>
            </a:r>
          </a:p>
          <a:p>
            <a:pPr>
              <a:lnSpc>
                <a:spcPct val="150000"/>
              </a:lnSpc>
            </a:pPr>
            <a:r>
              <a:rPr lang="sl-SI" sz="3200" dirty="0"/>
              <a:t>16 – 10 = __     </a:t>
            </a:r>
          </a:p>
        </p:txBody>
      </p:sp>
      <p:pic>
        <p:nvPicPr>
          <p:cNvPr id="7" name="Picture 6529">
            <a:extLst>
              <a:ext uri="{FF2B5EF4-FFF2-40B4-BE49-F238E27FC236}">
                <a16:creationId xmlns:a16="http://schemas.microsoft.com/office/drawing/2014/main" id="{E82756D5-4CE6-47A6-8447-20041880A3D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 rot="1562714">
            <a:off x="4546319" y="404659"/>
            <a:ext cx="527262" cy="79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47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19D78D-CCF5-4EC1-BFDB-3FDD6E8B3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538" y="597936"/>
            <a:ext cx="11115261" cy="1325563"/>
          </a:xfrm>
        </p:spPr>
        <p:txBody>
          <a:bodyPr>
            <a:normAutofit fontScale="90000"/>
          </a:bodyPr>
          <a:lstStyle/>
          <a:p>
            <a:r>
              <a:rPr lang="sl-SI" sz="4900" dirty="0">
                <a:solidFill>
                  <a:srgbClr val="C00000"/>
                </a:solidFill>
                <a:latin typeface="Jokerman" panose="04090605060D06020702" pitchFamily="82" charset="0"/>
              </a:rPr>
              <a:t>6. NALOGA</a:t>
            </a:r>
            <a:br>
              <a:rPr lang="sl-SI" dirty="0"/>
            </a:br>
            <a:r>
              <a:rPr lang="sl-SI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NATANČNO PREBERI RAČUNSKE </a:t>
            </a:r>
            <a:br>
              <a:rPr lang="sl-SI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ZGODBE. REŠUJ V ZVEZEK.</a:t>
            </a:r>
            <a:endParaRPr lang="sl-SI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6C41744C-6EE9-4ABB-9699-BE439DE48D30}"/>
              </a:ext>
            </a:extLst>
          </p:cNvPr>
          <p:cNvSpPr txBox="1"/>
          <p:nvPr/>
        </p:nvSpPr>
        <p:spPr>
          <a:xfrm>
            <a:off x="5638800" y="285584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pic>
        <p:nvPicPr>
          <p:cNvPr id="8" name="Picture 6529">
            <a:extLst>
              <a:ext uri="{FF2B5EF4-FFF2-40B4-BE49-F238E27FC236}">
                <a16:creationId xmlns:a16="http://schemas.microsoft.com/office/drawing/2014/main" id="{2CA25A16-B1BF-4365-9404-C80EEEB36BB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 rot="1562714">
            <a:off x="4703630" y="264590"/>
            <a:ext cx="527262" cy="790681"/>
          </a:xfrm>
          <a:prstGeom prst="rect">
            <a:avLst/>
          </a:prstGeom>
        </p:spPr>
      </p:pic>
      <p:pic>
        <p:nvPicPr>
          <p:cNvPr id="9" name="Picture 6530">
            <a:extLst>
              <a:ext uri="{FF2B5EF4-FFF2-40B4-BE49-F238E27FC236}">
                <a16:creationId xmlns:a16="http://schemas.microsoft.com/office/drawing/2014/main" id="{73BF0F69-F1EE-48EB-9C4F-6B87D9E54AE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 rot="1330512">
            <a:off x="4075692" y="203546"/>
            <a:ext cx="530046" cy="801088"/>
          </a:xfrm>
          <a:prstGeom prst="rect">
            <a:avLst/>
          </a:prstGeom>
        </p:spPr>
      </p:pic>
      <p:sp>
        <p:nvSpPr>
          <p:cNvPr id="10" name="Pravokotnik 9">
            <a:extLst>
              <a:ext uri="{FF2B5EF4-FFF2-40B4-BE49-F238E27FC236}">
                <a16:creationId xmlns:a16="http://schemas.microsoft.com/office/drawing/2014/main" id="{8CFB5B53-56FE-40C2-841F-A0E9C18FA0B2}"/>
              </a:ext>
            </a:extLst>
          </p:cNvPr>
          <p:cNvSpPr/>
          <p:nvPr/>
        </p:nvSpPr>
        <p:spPr>
          <a:xfrm>
            <a:off x="8363620" y="597936"/>
            <a:ext cx="2940375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sl-SI" dirty="0">
                <a:solidFill>
                  <a:schemeClr val="tx1"/>
                </a:solidFill>
              </a:rPr>
              <a:t>1. </a:t>
            </a:r>
            <a:r>
              <a:rPr lang="sl-SI" b="1" dirty="0"/>
              <a:t>PREBEREM</a:t>
            </a:r>
            <a:r>
              <a:rPr lang="sl-SI" dirty="0"/>
              <a:t> NALOGO.</a:t>
            </a:r>
          </a:p>
          <a:p>
            <a:r>
              <a:rPr lang="sl-SI" dirty="0"/>
              <a:t>2. NARIŠEM </a:t>
            </a:r>
            <a:r>
              <a:rPr lang="sl-SI" b="1" dirty="0"/>
              <a:t>SKICO</a:t>
            </a:r>
            <a:r>
              <a:rPr lang="sl-SI" dirty="0"/>
              <a:t>.</a:t>
            </a:r>
          </a:p>
          <a:p>
            <a:r>
              <a:rPr lang="sl-SI" dirty="0"/>
              <a:t>3. NAPIŠEM </a:t>
            </a:r>
            <a:r>
              <a:rPr lang="sl-SI" b="1" dirty="0"/>
              <a:t>RAČUN</a:t>
            </a:r>
            <a:r>
              <a:rPr lang="sl-SI" dirty="0"/>
              <a:t> IN GA    </a:t>
            </a:r>
          </a:p>
          <a:p>
            <a:r>
              <a:rPr lang="sl-SI" dirty="0"/>
              <a:t>    IZRAČUNAM.</a:t>
            </a:r>
          </a:p>
          <a:p>
            <a:r>
              <a:rPr lang="sl-SI" dirty="0"/>
              <a:t>4. PREBEREM VPRAŠANJE IN </a:t>
            </a:r>
          </a:p>
          <a:p>
            <a:r>
              <a:rPr lang="sl-SI" dirty="0"/>
              <a:t>    NAPIŠEM </a:t>
            </a:r>
            <a:r>
              <a:rPr lang="sl-SI" b="1" dirty="0"/>
              <a:t>ODGOVOR</a:t>
            </a:r>
            <a:r>
              <a:rPr lang="sl-SI" dirty="0"/>
              <a:t>.</a:t>
            </a:r>
          </a:p>
          <a:p>
            <a:r>
              <a:rPr lang="sl-SI" dirty="0"/>
              <a:t>5. </a:t>
            </a:r>
            <a:r>
              <a:rPr lang="sl-SI" b="1" dirty="0"/>
              <a:t>PREGLEDAM</a:t>
            </a:r>
            <a:r>
              <a:rPr lang="sl-SI" dirty="0"/>
              <a:t> REŠITVE.</a:t>
            </a:r>
          </a:p>
        </p:txBody>
      </p:sp>
      <p:sp>
        <p:nvSpPr>
          <p:cNvPr id="13" name="PoljeZBesedilom 12">
            <a:extLst>
              <a:ext uri="{FF2B5EF4-FFF2-40B4-BE49-F238E27FC236}">
                <a16:creationId xmlns:a16="http://schemas.microsoft.com/office/drawing/2014/main" id="{3ECBAE70-6B38-425E-8840-91DD31E86928}"/>
              </a:ext>
            </a:extLst>
          </p:cNvPr>
          <p:cNvSpPr txBox="1"/>
          <p:nvPr/>
        </p:nvSpPr>
        <p:spPr>
          <a:xfrm>
            <a:off x="8475015" y="188982"/>
            <a:ext cx="2717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FF0000"/>
                </a:solidFill>
                <a:latin typeface="Jokerman" panose="04090605060D06020702" pitchFamily="82" charset="0"/>
                <a:cs typeface="Arial" panose="020B0604020202020204" pitchFamily="34" charset="0"/>
              </a:rPr>
              <a:t>POMEMBNO:</a:t>
            </a:r>
          </a:p>
        </p:txBody>
      </p:sp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F12737FF-C673-4867-AD67-84A23B7647F8}"/>
              </a:ext>
            </a:extLst>
          </p:cNvPr>
          <p:cNvSpPr txBox="1"/>
          <p:nvPr/>
        </p:nvSpPr>
        <p:spPr>
          <a:xfrm>
            <a:off x="110010" y="2716491"/>
            <a:ext cx="825361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NA MIZI JE 6 HRUŠK, 5 PAPRIK, 7 BANAN IN 8 ČEBUL.</a:t>
            </a:r>
          </a:p>
          <a:p>
            <a: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  <a:t>KOLIKO KOSOV SADJA JE NA MIZI?</a:t>
            </a:r>
          </a:p>
        </p:txBody>
      </p: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891F387F-1BE9-4D77-93AB-56C343CF4203}"/>
              </a:ext>
            </a:extLst>
          </p:cNvPr>
          <p:cNvSpPr txBox="1"/>
          <p:nvPr/>
        </p:nvSpPr>
        <p:spPr>
          <a:xfrm>
            <a:off x="1331911" y="5767139"/>
            <a:ext cx="825361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PRED 4 LETI JE BILA TANJA STARA 10 LET. </a:t>
            </a:r>
          </a:p>
          <a:p>
            <a: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  <a:t>KOLIKO BO STARA ČEZ 6 LET?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7C5C3CEA-E1DA-4A0A-B4B1-E20D64C086D6}"/>
              </a:ext>
            </a:extLst>
          </p:cNvPr>
          <p:cNvSpPr txBox="1"/>
          <p:nvPr/>
        </p:nvSpPr>
        <p:spPr>
          <a:xfrm>
            <a:off x="186777" y="4182571"/>
            <a:ext cx="1181844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KLARA IN ERIKA STA SKUPAJ NAREDILI 20 PRESKOKOV ČEZ KOLEBNICO.</a:t>
            </a:r>
          </a:p>
          <a:p>
            <a: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  <a:t>KOLIKO PRESKOKOV JE NAREDILA VSAKA, ČE STA JIH NAREDILI ENAKO?</a:t>
            </a:r>
          </a:p>
        </p:txBody>
      </p:sp>
      <p:pic>
        <p:nvPicPr>
          <p:cNvPr id="2050" name="Picture 2" descr="Pin on Flaco's Stuff">
            <a:extLst>
              <a:ext uri="{FF2B5EF4-FFF2-40B4-BE49-F238E27FC236}">
                <a16:creationId xmlns:a16="http://schemas.microsoft.com/office/drawing/2014/main" id="{8550C7B9-CD45-4447-B68F-EA515F6C1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87008"/>
            <a:ext cx="1470991" cy="147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71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6917B41F-5766-4F5D-937F-99666447E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4317206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sl-SI" sz="3600" dirty="0">
                <a:latin typeface="Arial" panose="020B0604020202020204" pitchFamily="34" charset="0"/>
                <a:cs typeface="Arial" panose="020B0604020202020204" pitchFamily="34" charset="0"/>
              </a:rPr>
              <a:t>OPRAVIL SI VSE NALOGE.</a:t>
            </a:r>
          </a:p>
          <a:p>
            <a:pPr algn="ctr"/>
            <a:endParaRPr lang="sl-SI" sz="3600" dirty="0">
              <a:solidFill>
                <a:srgbClr val="C00000"/>
              </a:solidFill>
              <a:latin typeface="Jokerman" panose="04090605060D06020702" pitchFamily="82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l-SI" sz="6000" dirty="0">
                <a:solidFill>
                  <a:srgbClr val="C00000"/>
                </a:solidFill>
                <a:latin typeface="Jokerman" panose="04090605060D06020702" pitchFamily="82" charset="0"/>
                <a:cs typeface="Arial" panose="020B0604020202020204" pitchFamily="34" charset="0"/>
              </a:rPr>
              <a:t>ČESTITAM!</a:t>
            </a:r>
          </a:p>
          <a:p>
            <a:endParaRPr lang="sl-SI" dirty="0"/>
          </a:p>
        </p:txBody>
      </p:sp>
      <p:pic>
        <p:nvPicPr>
          <p:cNvPr id="8" name="Picture 2" descr="Gradient Great Job Emoji PNG Transparent Picture | PNG Mart">
            <a:extLst>
              <a:ext uri="{FF2B5EF4-FFF2-40B4-BE49-F238E27FC236}">
                <a16:creationId xmlns:a16="http://schemas.microsoft.com/office/drawing/2014/main" id="{4679FB7B-0198-46AD-AEBF-94BDA15FA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0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052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AC15D1-6510-4C55-BC5E-FB8706E55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l-SI" dirty="0">
                <a:solidFill>
                  <a:srgbClr val="C00000"/>
                </a:solidFill>
                <a:latin typeface="Jokerman" panose="04090605060D06020702" pitchFamily="82" charset="0"/>
              </a:rPr>
              <a:t>7. NALOGA</a:t>
            </a:r>
            <a:br>
              <a:rPr lang="sl-SI" dirty="0"/>
            </a:br>
            <a:r>
              <a:rPr lang="sl-SI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DODATNE NALOGE NA SPLETU: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E1A072C-2619-4D62-A848-C2FB2745C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https://wordwall.net/resource/7093604/ra%C4%8Dunanje-do-20</a:t>
            </a:r>
            <a:endParaRPr lang="sl-SI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https://wordwall.net/resource/6516447/-do-20</a:t>
            </a:r>
            <a:endParaRPr lang="sl-SI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https://wordwall.net/resource/7170527/junaki-ra%C4%8Dunanja-do-20</a:t>
            </a:r>
            <a:endParaRPr lang="sl-SI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48931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373</Words>
  <Application>Microsoft Office PowerPoint</Application>
  <PresentationFormat>Širokozaslonsko</PresentationFormat>
  <Paragraphs>70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Jokerman</vt:lpstr>
      <vt:lpstr>Officeova tema</vt:lpstr>
      <vt:lpstr>PONOVIMO  DO 20</vt:lpstr>
      <vt:lpstr>1. NALOGA GLASNO ŠTEJ. (USTNO)</vt:lpstr>
      <vt:lpstr>2. NALOGA UGOTOVI ZAPOREDJE ŠTEVIL V VRSTI IN GA DOPOLNI. PIŠI V ZVEZEK. </vt:lpstr>
      <vt:lpstr>3. NALOGA UREDI ŠTEVILA PO VELIKOSTI. </vt:lpstr>
      <vt:lpstr>4. NALOGA PREGLEDNICO PRERIŠI V ZVEZEK IN JO DOPOLNI.</vt:lpstr>
      <vt:lpstr>5. NALOGA PREPIŠI RAČUNE IN JIH IZRAČUNAJ.</vt:lpstr>
      <vt:lpstr>6. NALOGA NATANČNO PREBERI RAČUNSKE  ZGODBE. REŠUJ V ZVEZEK.</vt:lpstr>
      <vt:lpstr>PowerPointova predstavitev</vt:lpstr>
      <vt:lpstr>7. NALOGA DODATNE NALOGE NA SPLETU: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PONOVIMO DO 20</dc:title>
  <dc:creator>Uporabnik</dc:creator>
  <cp:lastModifiedBy>Uporabnik</cp:lastModifiedBy>
  <cp:revision>33</cp:revision>
  <dcterms:created xsi:type="dcterms:W3CDTF">2020-11-21T07:10:51Z</dcterms:created>
  <dcterms:modified xsi:type="dcterms:W3CDTF">2020-11-21T17:37:16Z</dcterms:modified>
</cp:coreProperties>
</file>