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62" r:id="rId2"/>
    <p:sldId id="257" r:id="rId3"/>
    <p:sldId id="258" r:id="rId4"/>
    <p:sldId id="261" r:id="rId5"/>
    <p:sldId id="259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74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72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5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4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23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5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5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5B52A-7D2E-4C2B-9395-C1C92DE66881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3C2DBD-00A4-445C-B280-61438824B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0" y="54343"/>
            <a:ext cx="64824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>
                <a:solidFill>
                  <a:srgbClr val="C00000"/>
                </a:solidFill>
              </a:rPr>
              <a:t>VLOGE V DRUŽINI</a:t>
            </a:r>
          </a:p>
          <a:p>
            <a:pPr algn="ctr"/>
            <a:endParaRPr lang="sl-SI" sz="5400" dirty="0">
              <a:solidFill>
                <a:srgbClr val="C00000"/>
              </a:solidFill>
            </a:endParaRPr>
          </a:p>
          <a:p>
            <a:pPr algn="ctr"/>
            <a:endParaRPr lang="sl-SI" sz="5400" dirty="0">
              <a:solidFill>
                <a:srgbClr val="C00000"/>
              </a:solidFill>
            </a:endParaRPr>
          </a:p>
          <a:p>
            <a:pPr algn="ctr"/>
            <a:endParaRPr lang="sl-SI" sz="5400" dirty="0">
              <a:solidFill>
                <a:srgbClr val="C00000"/>
              </a:solidFill>
            </a:endParaRPr>
          </a:p>
          <a:p>
            <a:pPr algn="ctr"/>
            <a:endParaRPr lang="sl-SI" sz="5400" dirty="0">
              <a:solidFill>
                <a:srgbClr val="C00000"/>
              </a:solidFill>
            </a:endParaRPr>
          </a:p>
          <a:p>
            <a:pPr algn="ctr"/>
            <a:endParaRPr lang="sl-SI" sz="5400" dirty="0">
              <a:solidFill>
                <a:srgbClr val="C00000"/>
              </a:solidFill>
            </a:endParaRPr>
          </a:p>
          <a:p>
            <a:pPr algn="ctr"/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5" name="Slika 4" descr="Happy Family Working Together Cleaning (Graphic) by Namela · Creative  Fabric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" r="5725"/>
          <a:stretch/>
        </p:blipFill>
        <p:spPr bwMode="auto">
          <a:xfrm>
            <a:off x="486802" y="997726"/>
            <a:ext cx="7571759" cy="529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7FAFD1-8ABF-41A1-8F65-2ACBDFDE2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7243" y="5418675"/>
            <a:ext cx="876870" cy="8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83485" y="462626"/>
            <a:ext cx="111504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NA ZAČETKU ŠOLSKEGA LETA SMO SE POGOVARJALI, DA LJUDJE MED SEBOJ </a:t>
            </a:r>
          </a:p>
          <a:p>
            <a:r>
              <a:rPr lang="sl-SI" sz="2000" dirty="0"/>
              <a:t>SODELUJEMO. TO POMENI, DA IMAMO RAZLIČNE </a:t>
            </a:r>
            <a:r>
              <a:rPr lang="sl-SI" sz="2000" b="1" dirty="0"/>
              <a:t>VLOGE</a:t>
            </a:r>
            <a:r>
              <a:rPr lang="sl-SI" sz="2000" dirty="0"/>
              <a:t>. </a:t>
            </a:r>
          </a:p>
          <a:p>
            <a:r>
              <a:rPr lang="sl-SI" sz="2000" dirty="0"/>
              <a:t>LAHKO SMO SOŠOLCI, UČITELJI, KUPCI, PRODAJALCI, PRIJATELJI, PRIJATELJICE…</a:t>
            </a:r>
          </a:p>
          <a:p>
            <a:endParaRPr lang="sl-SI" sz="2000" dirty="0"/>
          </a:p>
          <a:p>
            <a:r>
              <a:rPr lang="sl-SI" sz="2000" dirty="0"/>
              <a:t>ODRASLI SI LAHKO SAMI IZBIRAJO SVOJE </a:t>
            </a:r>
            <a:r>
              <a:rPr lang="sl-SI" sz="2000" b="1" dirty="0"/>
              <a:t>VLOGE</a:t>
            </a:r>
            <a:r>
              <a:rPr lang="sl-SI" sz="2000" dirty="0"/>
              <a:t>, KI JIH POVEZUJEJO S PRIJATELJI, </a:t>
            </a:r>
          </a:p>
          <a:p>
            <a:r>
              <a:rPr lang="sl-SI" sz="2000" dirty="0"/>
              <a:t>PARTNERJI ALI SODELAVCI. POVEZUJEJO SE TUDI Z LJUDMI, KI IMAJO ENAKE KONJIČKE.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b="7034"/>
          <a:stretch/>
        </p:blipFill>
        <p:spPr>
          <a:xfrm>
            <a:off x="8659486" y="3033103"/>
            <a:ext cx="1128372" cy="161845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179" y="4739718"/>
            <a:ext cx="1503287" cy="195351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240" y="2966440"/>
            <a:ext cx="1701142" cy="170114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7"/>
          <a:srcRect b="9059"/>
          <a:stretch/>
        </p:blipFill>
        <p:spPr>
          <a:xfrm>
            <a:off x="5221705" y="5049500"/>
            <a:ext cx="2136746" cy="137082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8"/>
          <a:srcRect b="8117"/>
          <a:stretch/>
        </p:blipFill>
        <p:spPr>
          <a:xfrm>
            <a:off x="4837761" y="3033103"/>
            <a:ext cx="1714500" cy="170661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485" y="2939957"/>
            <a:ext cx="2127662" cy="2127662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0373" y="2833508"/>
            <a:ext cx="1911001" cy="191100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111DED-5163-438B-A2D0-BCDA4EBE0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18189" y="5502707"/>
            <a:ext cx="880101" cy="8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41267" y="593767"/>
            <a:ext cx="83457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TUDI DRUŽINA JE OBLIKA </a:t>
            </a:r>
            <a:r>
              <a:rPr lang="sl-SI" sz="2400" b="1" dirty="0"/>
              <a:t>POVEZOVANJA IN SODELOVANJA </a:t>
            </a:r>
          </a:p>
          <a:p>
            <a:r>
              <a:rPr lang="sl-SI" sz="2400" dirty="0"/>
              <a:t>DRUŽINSKIH ČLANOV.</a:t>
            </a:r>
          </a:p>
          <a:p>
            <a:r>
              <a:rPr lang="sl-SI" sz="2400" dirty="0"/>
              <a:t>OTROKOM IN ODRASLIM DRUŽINA PREDSTAVLJA SKUPNOST, </a:t>
            </a:r>
          </a:p>
          <a:p>
            <a:r>
              <a:rPr lang="sl-SI" sz="2400" dirty="0"/>
              <a:t>V KATERI SE POČUTIJO </a:t>
            </a:r>
            <a:r>
              <a:rPr lang="sl-SI" sz="2400" b="1" dirty="0"/>
              <a:t>VARNI</a:t>
            </a:r>
            <a:r>
              <a:rPr lang="sl-SI" sz="2400" dirty="0"/>
              <a:t>, </a:t>
            </a:r>
            <a:r>
              <a:rPr lang="sl-SI" sz="2400" b="1" dirty="0"/>
              <a:t>SPOŠTOVANI</a:t>
            </a:r>
            <a:r>
              <a:rPr lang="sl-SI" sz="2400" dirty="0"/>
              <a:t> IN </a:t>
            </a:r>
            <a:r>
              <a:rPr lang="sl-SI" sz="2400" b="1" dirty="0"/>
              <a:t>LJUBLJENI</a:t>
            </a:r>
            <a:r>
              <a:rPr lang="sl-SI" sz="2400" dirty="0"/>
              <a:t>.</a:t>
            </a:r>
            <a:endParaRPr lang="en-US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b="11366"/>
          <a:stretch/>
        </p:blipFill>
        <p:spPr>
          <a:xfrm>
            <a:off x="3792952" y="3527570"/>
            <a:ext cx="2873829" cy="254718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48" y="2922870"/>
            <a:ext cx="2818029" cy="25471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b="9369"/>
          <a:stretch/>
        </p:blipFill>
        <p:spPr>
          <a:xfrm>
            <a:off x="6908530" y="2716051"/>
            <a:ext cx="2476500" cy="241712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FDC8F4-F3E5-402E-A3B9-FAA8B5BF9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64653" y="5226657"/>
            <a:ext cx="1141250" cy="11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35958" y="478255"/>
            <a:ext cx="7962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V DRUŽINI IMAMO RAZLIČNE VLOGE. </a:t>
            </a:r>
          </a:p>
          <a:p>
            <a:r>
              <a:rPr lang="en-US" sz="2400" b="1" dirty="0"/>
              <a:t>VLOGA</a:t>
            </a:r>
            <a:r>
              <a:rPr lang="en-US" sz="2400" dirty="0"/>
              <a:t> </a:t>
            </a:r>
            <a:r>
              <a:rPr lang="en-US" sz="2400" b="1" dirty="0"/>
              <a:t>STARŠEV</a:t>
            </a:r>
            <a:r>
              <a:rPr lang="en-US" sz="2400" dirty="0"/>
              <a:t> JE, DA SKRBIJO ZA SVOJE OTROKE. </a:t>
            </a:r>
            <a:endParaRPr lang="sl-SI" sz="2400" dirty="0"/>
          </a:p>
          <a:p>
            <a:r>
              <a:rPr lang="en-US" sz="2400" dirty="0"/>
              <a:t>NAJMLAJŠI OTROCI SO NAJBOLJ ODVISNI OD STARŠEV.</a:t>
            </a:r>
          </a:p>
          <a:p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010" y="2140237"/>
            <a:ext cx="1582528" cy="253043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932" y="2183960"/>
            <a:ext cx="3091807" cy="23188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859" y="2226336"/>
            <a:ext cx="2595897" cy="27020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7027" y="4502815"/>
            <a:ext cx="2786743" cy="2041072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AD9FC3-E960-47D9-AA9F-B08FCFFDB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02627" y="5465067"/>
            <a:ext cx="948891" cy="9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58523" y="463138"/>
            <a:ext cx="83134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200" dirty="0"/>
              <a:t>V DRUŽINI NAM JE LEPO, ČE SE IMAJO DRUŽINSKI ČLANI RADI </a:t>
            </a:r>
          </a:p>
          <a:p>
            <a:r>
              <a:rPr lang="sl-SI" sz="2200" dirty="0"/>
              <a:t>IN SI MED SEBOJ POMAGAJO. </a:t>
            </a:r>
            <a:r>
              <a:rPr lang="en-US" sz="2200" dirty="0"/>
              <a:t>ČE SI ČLANI MED SEBOJ RAZDELIJO</a:t>
            </a:r>
            <a:r>
              <a:rPr lang="sl-SI" sz="2200" dirty="0"/>
              <a:t> </a:t>
            </a:r>
          </a:p>
          <a:p>
            <a:r>
              <a:rPr lang="sl-SI" sz="2200" dirty="0"/>
              <a:t>DRUŽINSKA OPRAVILA</a:t>
            </a:r>
            <a:r>
              <a:rPr lang="en-US" sz="2200" dirty="0"/>
              <a:t>, JE VELIKO LAŽJE.</a:t>
            </a:r>
          </a:p>
          <a:p>
            <a:endParaRPr lang="en-US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087" y="2172131"/>
            <a:ext cx="6139543" cy="4234641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29660" y="5558157"/>
            <a:ext cx="848615" cy="84861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3974BE-85F7-4CA4-8BE6-91AEEBF89B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1375" y="3254375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05008" y="441755"/>
            <a:ext cx="10422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IZ SPODNJIH ZLOGOV SESTAVI BESEDE, KI POIMENUJEJO RAZLIČNA </a:t>
            </a:r>
          </a:p>
          <a:p>
            <a:r>
              <a:rPr lang="sl-SI" sz="2400" dirty="0"/>
              <a:t>HIŠNA OPRAVILA. KDO V TVOJI DRUŽINI PO NAVADI OPRAVLJA TA OPRAVILA?</a:t>
            </a:r>
            <a:endParaRPr lang="en-US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88769" y="1876301"/>
            <a:ext cx="2495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ME  PO  TA  NJE</a:t>
            </a:r>
            <a:endParaRPr lang="en-US" sz="2800" b="1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01352" y="2503547"/>
            <a:ext cx="1770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NJE  SE  SA</a:t>
            </a:r>
            <a:endParaRPr lang="en-US" sz="28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701352" y="3130793"/>
            <a:ext cx="191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NJE  KU  HA</a:t>
            </a:r>
            <a:endParaRPr lang="en-US" sz="28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88769" y="3758039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NJE  PRA</a:t>
            </a:r>
            <a:endParaRPr lang="en-US" sz="28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88769" y="4385285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KA  NJE  LI</a:t>
            </a:r>
            <a:endParaRPr lang="en-US" sz="2800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678" y="4385285"/>
            <a:ext cx="1368217" cy="138470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765" y="1685703"/>
            <a:ext cx="1540023" cy="144509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193" y="2772285"/>
            <a:ext cx="1658934" cy="150897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8122" y="3916480"/>
            <a:ext cx="1581378" cy="158137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8049" y="3654013"/>
            <a:ext cx="1751670" cy="1188013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0697" y="1800037"/>
            <a:ext cx="1309424" cy="1407020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688769" y="5455111"/>
            <a:ext cx="5890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PRI KATERIH HIŠNIH OPRAVILIH POMAGAŠ TI?</a:t>
            </a:r>
            <a:endParaRPr lang="en-US" sz="24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688769" y="5831212"/>
            <a:ext cx="563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KATERIH OPRAVIL ŠE NE SMEŠ DELATI SAM?</a:t>
            </a:r>
            <a:endParaRPr lang="en-US" sz="24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A786B6-9971-4B25-881B-5A0FE0ED4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79803" y="5625946"/>
            <a:ext cx="872195" cy="8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4497" y="113527"/>
            <a:ext cx="101450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V ZVEZEK SPOZNAVANJA OKOLJA NAPIŠI NASLOV </a:t>
            </a:r>
            <a:r>
              <a:rPr lang="sl-SI" sz="2400" b="1" dirty="0">
                <a:solidFill>
                  <a:srgbClr val="FF0000"/>
                </a:solidFill>
              </a:rPr>
              <a:t>VLOGE V DRUŽINI</a:t>
            </a:r>
            <a:r>
              <a:rPr lang="sl-SI" sz="2400" dirty="0"/>
              <a:t>. </a:t>
            </a:r>
          </a:p>
          <a:p>
            <a:r>
              <a:rPr lang="sl-SI" sz="2000" dirty="0"/>
              <a:t>NARIŠI SPODNJO TABELO IN VANJO S KLJUKICO         ZABELEŽI, PRI KATERIH OPRAVILIH </a:t>
            </a:r>
          </a:p>
          <a:p>
            <a:r>
              <a:rPr lang="sl-SI" sz="2000" dirty="0"/>
              <a:t>SI POMAGAL POSAMEZEN DAN V TEM TEDNU. DODAŠ LAHKO TUDI DRUGA OPRAVILA.</a:t>
            </a:r>
            <a:endParaRPr lang="en-US" sz="20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627310"/>
              </p:ext>
            </p:extLst>
          </p:nvPr>
        </p:nvGraphicFramePr>
        <p:xfrm>
          <a:off x="1377542" y="1425039"/>
          <a:ext cx="9464628" cy="4845131"/>
        </p:xfrm>
        <a:graphic>
          <a:graphicData uri="http://schemas.openxmlformats.org/drawingml/2006/table">
            <a:tbl>
              <a:tblPr firstRow="1" firstCol="1" bandRow="1"/>
              <a:tblGrid>
                <a:gridCol w="1182531">
                  <a:extLst>
                    <a:ext uri="{9D8B030D-6E8A-4147-A177-3AD203B41FA5}">
                      <a16:colId xmlns:a16="http://schemas.microsoft.com/office/drawing/2014/main" val="1857156340"/>
                    </a:ext>
                  </a:extLst>
                </a:gridCol>
                <a:gridCol w="1182531">
                  <a:extLst>
                    <a:ext uri="{9D8B030D-6E8A-4147-A177-3AD203B41FA5}">
                      <a16:colId xmlns:a16="http://schemas.microsoft.com/office/drawing/2014/main" val="1063086777"/>
                    </a:ext>
                  </a:extLst>
                </a:gridCol>
                <a:gridCol w="1183261">
                  <a:extLst>
                    <a:ext uri="{9D8B030D-6E8A-4147-A177-3AD203B41FA5}">
                      <a16:colId xmlns:a16="http://schemas.microsoft.com/office/drawing/2014/main" val="1778169539"/>
                    </a:ext>
                  </a:extLst>
                </a:gridCol>
                <a:gridCol w="1183261">
                  <a:extLst>
                    <a:ext uri="{9D8B030D-6E8A-4147-A177-3AD203B41FA5}">
                      <a16:colId xmlns:a16="http://schemas.microsoft.com/office/drawing/2014/main" val="681670319"/>
                    </a:ext>
                  </a:extLst>
                </a:gridCol>
                <a:gridCol w="1183261">
                  <a:extLst>
                    <a:ext uri="{9D8B030D-6E8A-4147-A177-3AD203B41FA5}">
                      <a16:colId xmlns:a16="http://schemas.microsoft.com/office/drawing/2014/main" val="1407364446"/>
                    </a:ext>
                  </a:extLst>
                </a:gridCol>
                <a:gridCol w="1183261">
                  <a:extLst>
                    <a:ext uri="{9D8B030D-6E8A-4147-A177-3AD203B41FA5}">
                      <a16:colId xmlns:a16="http://schemas.microsoft.com/office/drawing/2014/main" val="902792659"/>
                    </a:ext>
                  </a:extLst>
                </a:gridCol>
                <a:gridCol w="1183261">
                  <a:extLst>
                    <a:ext uri="{9D8B030D-6E8A-4147-A177-3AD203B41FA5}">
                      <a16:colId xmlns:a16="http://schemas.microsoft.com/office/drawing/2014/main" val="1749350418"/>
                    </a:ext>
                  </a:extLst>
                </a:gridCol>
                <a:gridCol w="1183261">
                  <a:extLst>
                    <a:ext uri="{9D8B030D-6E8A-4147-A177-3AD203B41FA5}">
                      <a16:colId xmlns:a16="http://schemas.microsoft.com/office/drawing/2014/main" val="3475356030"/>
                    </a:ext>
                  </a:extLst>
                </a:gridCol>
              </a:tblGrid>
              <a:tr h="187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PONEDELJEK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TOREK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SREDA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ČETRTEK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PETEK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SOBOTA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NEDELJA</a:t>
                      </a:r>
                      <a:endParaRPr lang="en-US" sz="9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534762"/>
                  </a:ext>
                </a:extLst>
              </a:tr>
              <a:tr h="9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723038"/>
                  </a:ext>
                </a:extLst>
              </a:tr>
              <a:tr h="9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780834"/>
                  </a:ext>
                </a:extLst>
              </a:tr>
              <a:tr h="9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958658"/>
                  </a:ext>
                </a:extLst>
              </a:tr>
              <a:tr h="9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10599"/>
                  </a:ext>
                </a:extLst>
              </a:tr>
              <a:tr h="931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15" marR="59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532971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717" y="1645726"/>
            <a:ext cx="890093" cy="8352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456" y="2642142"/>
            <a:ext cx="736232" cy="79110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2708" y="3524676"/>
            <a:ext cx="740109" cy="83012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691" y="4442496"/>
            <a:ext cx="899761" cy="81842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5935" y="480599"/>
            <a:ext cx="386640" cy="34307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3740F6-E066-46D8-9AE3-8DC796752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9419" y="5682934"/>
            <a:ext cx="744180" cy="74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4379" y="546266"/>
            <a:ext cx="10867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POLEG TEGA, DA JE TVOJA DOLŽNOST, DA STARŠEM POMAGAŠ PRI GOSPODINJSKIH OPRAVILIH,</a:t>
            </a:r>
          </a:p>
          <a:p>
            <a:r>
              <a:rPr lang="sl-SI" sz="2000" dirty="0"/>
              <a:t>IMAŠ TUDI SVOJ </a:t>
            </a:r>
            <a:r>
              <a:rPr lang="sl-SI" sz="2000" b="1" dirty="0">
                <a:solidFill>
                  <a:srgbClr val="C00000"/>
                </a:solidFill>
              </a:rPr>
              <a:t>PROSTI ČAS</a:t>
            </a:r>
            <a:r>
              <a:rPr lang="sl-SI" sz="2000" dirty="0"/>
              <a:t>. TO JE ČAS, KO SAM IZBIRAŠ RAZLIČNE IGRE, IGRAČE ALI ŠPORT.</a:t>
            </a:r>
          </a:p>
          <a:p>
            <a:r>
              <a:rPr lang="sl-SI" sz="2000" dirty="0"/>
              <a:t>IZBIRAŠ SI TUDI PRIJATELJE, S KATERIMI SE NAJRAJE IGRAŠ.</a:t>
            </a:r>
            <a:endParaRPr lang="en-US" sz="2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08" y="1628236"/>
            <a:ext cx="3673310" cy="160342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b="7006"/>
          <a:stretch/>
        </p:blipFill>
        <p:spPr>
          <a:xfrm>
            <a:off x="2864887" y="3142152"/>
            <a:ext cx="3771900" cy="24801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22" y="4116612"/>
            <a:ext cx="1818254" cy="22263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488" y="1951772"/>
            <a:ext cx="2495550" cy="221285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500692" y="5834357"/>
            <a:ext cx="482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TOREJ IMAŠ TUDI TI SVOJE KONJIČKE.</a:t>
            </a:r>
            <a:endParaRPr lang="en-US" sz="24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163" y="5455590"/>
            <a:ext cx="506099" cy="77732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0E32C2-310E-4DA6-8C76-3248EEE01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03880" y="5622300"/>
            <a:ext cx="777323" cy="77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1627</TotalTime>
  <Words>298</Words>
  <Application>Microsoft Office PowerPoint</Application>
  <PresentationFormat>Widescreen</PresentationFormat>
  <Paragraphs>92</Paragraphs>
  <Slides>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Gladko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Aljaž in Helena</cp:lastModifiedBy>
  <cp:revision>33</cp:revision>
  <dcterms:created xsi:type="dcterms:W3CDTF">2020-11-27T10:07:00Z</dcterms:created>
  <dcterms:modified xsi:type="dcterms:W3CDTF">2020-11-29T14:59:14Z</dcterms:modified>
</cp:coreProperties>
</file>