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70" r:id="rId5"/>
    <p:sldId id="262" r:id="rId6"/>
    <p:sldId id="264" r:id="rId7"/>
    <p:sldId id="263" r:id="rId8"/>
    <p:sldId id="265" r:id="rId9"/>
    <p:sldId id="261" r:id="rId10"/>
    <p:sldId id="260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6AF00"/>
    <a:srgbClr val="604900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2AC562-6448-4BB1-9490-E02E4D51C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06CE4B8-0D2A-49C2-9E2A-6F7B00993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D3E81FC-DBDB-439E-BAE1-9F135FEB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159-FEAB-4B87-A613-89E04BA56D6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20F38BA-7EF3-4065-A749-AAD2DCB0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7FB965B-C1AB-4A6C-8FAD-79128E0A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DFE-4918-406C-BBE0-69694BC34D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660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B8F413-CBC7-4C68-B313-F49EC0F9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6B72434-BCB2-4017-A375-6B8BBFC3C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53663C-1493-498E-B95B-4DEE5BAA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159-FEAB-4B87-A613-89E04BA56D6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98340C7-3674-43D9-81C5-2F0006DB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9F01886-C055-4617-AF4E-CFAE5072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DFE-4918-406C-BBE0-69694BC34D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41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A7E469D-4417-428A-9CB7-43BCB72FB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A3CC9FB-926A-432E-B64D-715EB3E3A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C63602A-BC2B-427C-93D2-139BDC2A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159-FEAB-4B87-A613-89E04BA56D6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92A2253-5E62-49CA-9A22-D3677EDF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30F78BD-7019-4573-BA10-3951DB5B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DFE-4918-406C-BBE0-69694BC34D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347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75D5D9-621D-498B-8E2B-C61AB4E5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2699F3-B802-4352-AF7D-ABBAAAB03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77A1BA3-D116-47B1-888A-E887671C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159-FEAB-4B87-A613-89E04BA56D6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2142070-8CD5-4E3E-B261-C5AAE8B9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9097943-AEDA-49A4-B31E-11CBF17A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DFE-4918-406C-BBE0-69694BC34D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066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C15E62-4C7A-4FA1-80C2-BE5AB555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B95169E-C50C-433F-80B1-51B4D7AB4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8235DA1-4D63-4717-B52A-21772688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159-FEAB-4B87-A613-89E04BA56D6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BEF130E-682B-4A74-ACDF-5E48D624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8C338C5-C661-402E-809C-D9DA29B1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DFE-4918-406C-BBE0-69694BC34D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585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B4EC8F-1CEA-410A-8693-B849BFA5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0D403FB-EEF5-402E-9DE5-33A6BBBA2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B146C6E-37FE-43DF-945F-7B63B1470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386CFE3-DCB8-4842-A0A2-06748349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159-FEAB-4B87-A613-89E04BA56D6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DCCC6A7-DDAB-40AB-865B-BA695130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5A10767-5FBF-4C48-A133-31847F67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DFE-4918-406C-BBE0-69694BC34D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45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53D0A1-085D-4C62-8D78-7C4156507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658E135-8613-4A73-A436-98C5DF74E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AEDD643-0B49-4C8B-9761-D98184ACA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16C635B-75EB-4916-86E0-C56570FD9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554F226-47DD-48B3-BC1A-CC21764C3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25FDC56-8492-4571-8900-C6AE8E43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159-FEAB-4B87-A613-89E04BA56D6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0AEDC24-A5EE-4D40-8CC8-A02ECB61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3A3838C-5AB1-4326-AEED-AA66B5CD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DFE-4918-406C-BBE0-69694BC34D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67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D82A64-95E3-4526-9A19-33C52469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D76B6D8-578B-4E9D-8313-35AD17D8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159-FEAB-4B87-A613-89E04BA56D6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4D30636-3571-46E5-9379-088F99A2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827E7E3-4EC4-48D2-9B31-C5D124B3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DFE-4918-406C-BBE0-69694BC34D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650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3A55C04-CD4C-49D8-AC2B-E04BB74A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159-FEAB-4B87-A613-89E04BA56D6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8DFFF77-4302-4948-A5B3-42BE9B361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10C07CB-72C2-40CA-B9C0-81492A6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DFE-4918-406C-BBE0-69694BC34D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76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B69CB4-6329-4D7F-A658-EE7B4BDC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77304C7-CF05-4244-AB5E-7BB1921C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92912EB-DF6D-4EB8-B7A5-B9C95DC5E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89133C3-DB22-4BDF-9C3C-8025AEAA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159-FEAB-4B87-A613-89E04BA56D6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0D68387-F0ED-45EC-95BD-03821FB5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3069CC0-293C-457A-9E3D-1FED1DE2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DFE-4918-406C-BBE0-69694BC34D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170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FADA7D-F935-4D63-BC88-933E1802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917E90B-EC5E-4B05-B9A0-9A6C2566E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BF92136-5341-4770-B769-0A1E51A4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D156631-B4C3-4BEC-AB80-59C562E5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8159-FEAB-4B87-A613-89E04BA56D6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00D1F1C-03E5-4D52-9333-85F7ED8E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D21735F-55AF-4D84-B3BA-DC6777A2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DFE-4918-406C-BBE0-69694BC34D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545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AC7D196-2ADC-4BE3-B5F0-42A855F4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4C38FBF-EEE2-4BC0-A776-07ED50A51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416E1A7-9A63-4DD6-9630-C7FBFCE00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A8159-FEAB-4B87-A613-89E04BA56D63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F6247D0-9AED-409A-B5C6-5CAEF119A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38370D4-1EF1-4501-B2C8-F87CD38BB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62DFE-4918-406C-BBE0-69694BC34D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538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0">
              <a:schemeClr val="accent1">
                <a:lumMod val="45000"/>
                <a:lumOff val="55000"/>
              </a:schemeClr>
            </a:gs>
            <a:gs pos="91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73425E-7E95-4315-9F1B-7D995A31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80" y="748541"/>
            <a:ext cx="10515600" cy="22965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sl-SI" sz="9600" b="1" dirty="0">
                <a:solidFill>
                  <a:srgbClr val="C00000"/>
                </a:solidFill>
              </a:rPr>
              <a:t>PESEM</a:t>
            </a:r>
            <a:r>
              <a:rPr lang="sl-SI" sz="8800" b="1" dirty="0">
                <a:solidFill>
                  <a:srgbClr val="C00000"/>
                </a:solidFill>
              </a:rPr>
              <a:t> </a:t>
            </a:r>
            <a:r>
              <a:rPr lang="sl-SI" sz="9600" b="1" dirty="0">
                <a:solidFill>
                  <a:srgbClr val="C00000"/>
                </a:solidFill>
              </a:rPr>
              <a:t>KOKLJA</a:t>
            </a:r>
            <a:r>
              <a:rPr lang="sl-SI" sz="8800" b="1" dirty="0">
                <a:solidFill>
                  <a:srgbClr val="C00000"/>
                </a:solidFill>
              </a:rPr>
              <a:t> </a:t>
            </a:r>
            <a:br>
              <a:rPr lang="sl-SI" b="1" dirty="0"/>
            </a:br>
            <a:r>
              <a:rPr lang="sl-SI" sz="4400" b="1" dirty="0"/>
              <a:t>LENČKA  KUPPER</a:t>
            </a:r>
            <a:endParaRPr lang="sl-SI" b="1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798F0F0-E196-45F8-A312-6BC9B0579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880" y="3290847"/>
            <a:ext cx="10515600" cy="28186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endParaRPr lang="sl-SI" dirty="0">
              <a:solidFill>
                <a:schemeClr val="accent1">
                  <a:lumMod val="75000"/>
                </a:schemeClr>
              </a:solidFill>
              <a:highlight>
                <a:srgbClr val="0000FF"/>
              </a:highlight>
            </a:endParaRPr>
          </a:p>
          <a:p>
            <a:pPr algn="ctr"/>
            <a:endParaRPr lang="sl-SI" dirty="0">
              <a:solidFill>
                <a:schemeClr val="accent1">
                  <a:lumMod val="75000"/>
                </a:schemeClr>
              </a:solidFill>
              <a:highlight>
                <a:srgbClr val="0000FF"/>
              </a:highlight>
            </a:endParaRPr>
          </a:p>
          <a:p>
            <a:pPr algn="ctr"/>
            <a:endParaRPr lang="sl-SI" dirty="0">
              <a:solidFill>
                <a:schemeClr val="accent1">
                  <a:lumMod val="75000"/>
                </a:schemeClr>
              </a:solidFill>
              <a:highlight>
                <a:srgbClr val="0000FF"/>
              </a:highlight>
            </a:endParaRPr>
          </a:p>
          <a:p>
            <a:pPr algn="ctr"/>
            <a:endParaRPr lang="sl-SI" dirty="0">
              <a:solidFill>
                <a:schemeClr val="accent1">
                  <a:lumMod val="75000"/>
                </a:schemeClr>
              </a:solidFill>
              <a:highlight>
                <a:srgbClr val="0000FF"/>
              </a:highlight>
            </a:endParaRPr>
          </a:p>
          <a:p>
            <a:pPr algn="ctr"/>
            <a:endParaRPr lang="sl-SI" dirty="0">
              <a:solidFill>
                <a:schemeClr val="accent1">
                  <a:lumMod val="75000"/>
                </a:schemeClr>
              </a:solidFill>
              <a:highlight>
                <a:srgbClr val="0000FF"/>
              </a:highlight>
            </a:endParaRPr>
          </a:p>
          <a:p>
            <a:pPr algn="ctr"/>
            <a:endParaRPr lang="sl-SI" dirty="0">
              <a:solidFill>
                <a:schemeClr val="accent1">
                  <a:lumMod val="75000"/>
                </a:schemeClr>
              </a:solidFill>
              <a:highlight>
                <a:srgbClr val="0000FF"/>
              </a:highlight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E05B27E-29F5-4D5B-AB4E-E1A9FE639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260" y="3513042"/>
            <a:ext cx="3846839" cy="2374221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DD0B058D-E0C6-4A5D-9C2F-1F9456D069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3687" y="35540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01E15FC-5B6F-4188-9CF2-EBE901A40F00}"/>
              </a:ext>
            </a:extLst>
          </p:cNvPr>
          <p:cNvSpPr txBox="1"/>
          <p:nvPr/>
        </p:nvSpPr>
        <p:spPr>
          <a:xfrm>
            <a:off x="216310" y="511277"/>
            <a:ext cx="10766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C00000"/>
                </a:solidFill>
              </a:rPr>
              <a:t>GIBALNA  IGRA   KOKLJA   IN PIŠČANCI 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85CBFD9-D588-4665-B654-2AF0BD7D9247}"/>
              </a:ext>
            </a:extLst>
          </p:cNvPr>
          <p:cNvSpPr txBox="1"/>
          <p:nvPr/>
        </p:nvSpPr>
        <p:spPr>
          <a:xfrm>
            <a:off x="313890" y="1421318"/>
            <a:ext cx="1102344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dirty="0"/>
          </a:p>
          <a:p>
            <a:endParaRPr lang="sl-SI" sz="2000" dirty="0"/>
          </a:p>
          <a:p>
            <a:endParaRPr lang="sl-SI" sz="3200" dirty="0"/>
          </a:p>
          <a:p>
            <a:endParaRPr lang="sl-SI" sz="3200" dirty="0"/>
          </a:p>
          <a:p>
            <a:r>
              <a:rPr lang="sl-SI" sz="3200" dirty="0"/>
              <a:t>GIBANJE KOKLJE PONAZORIMO TAKO, DA PREMIKAMO KOMOLCE IN ZRAVEN IZGOVARJAMO </a:t>
            </a:r>
            <a:r>
              <a:rPr lang="sl-SI" sz="4000" dirty="0">
                <a:solidFill>
                  <a:srgbClr val="604900"/>
                </a:solidFill>
              </a:rPr>
              <a:t>KO – KO – KO – KO</a:t>
            </a:r>
            <a:r>
              <a:rPr lang="sl-SI" sz="3200" dirty="0"/>
              <a:t>.</a:t>
            </a:r>
            <a:endParaRPr lang="sl-SI" sz="2800" dirty="0"/>
          </a:p>
          <a:p>
            <a:endParaRPr lang="sl-SI" sz="2800" dirty="0"/>
          </a:p>
          <a:p>
            <a:r>
              <a:rPr lang="sl-SI" sz="3200" dirty="0"/>
              <a:t>GIBANJE PIŠČANČKOV PONAZORIMO TAKO, DA S PRSTI NAREDIMO KLJUNČEK, ZRAVEN IZGOVARJAMO </a:t>
            </a:r>
          </a:p>
          <a:p>
            <a:r>
              <a:rPr lang="sl-SI" sz="4000" dirty="0">
                <a:solidFill>
                  <a:srgbClr val="FF9900"/>
                </a:solidFill>
              </a:rPr>
              <a:t>PI-PI – PI-PI – PI-PI – PI-PI</a:t>
            </a:r>
            <a:r>
              <a:rPr lang="sl-SI" sz="3200" dirty="0">
                <a:solidFill>
                  <a:srgbClr val="FF9900"/>
                </a:solidFill>
              </a:rPr>
              <a:t>.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 descr="Kako naravno izvaliti piščance - trajnicePreberi Več">
            <a:extLst>
              <a:ext uri="{FF2B5EF4-FFF2-40B4-BE49-F238E27FC236}">
                <a16:creationId xmlns:a16="http://schemas.microsoft.com/office/drawing/2014/main" id="{7043404A-925D-4AB6-93D8-3CC7F15472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19" y="296813"/>
            <a:ext cx="3705217" cy="26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04E3A969-CE61-467C-9628-4BD9C999ED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7832" y="3948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8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B74B79B-C6BC-429E-8C48-B733DE2788B6}"/>
              </a:ext>
            </a:extLst>
          </p:cNvPr>
          <p:cNvSpPr txBox="1"/>
          <p:nvPr/>
        </p:nvSpPr>
        <p:spPr>
          <a:xfrm>
            <a:off x="835742" y="747252"/>
            <a:ext cx="1012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PESEM  SPREMLJAJ Z  GIBANJEM. </a:t>
            </a:r>
          </a:p>
        </p:txBody>
      </p:sp>
      <p:pic>
        <p:nvPicPr>
          <p:cNvPr id="1030" name="Picture 6" descr="Ali lahko kokoši jajca položijo brez petelina? Ali piščanci nosijo jajca  brez petelina? - Ptice - 2020">
            <a:extLst>
              <a:ext uri="{FF2B5EF4-FFF2-40B4-BE49-F238E27FC236}">
                <a16:creationId xmlns:a16="http://schemas.microsoft.com/office/drawing/2014/main" id="{89587ECF-FB7E-44F1-9624-1960B6A4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83" y="1498497"/>
            <a:ext cx="7076917" cy="471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158B30C9-99D1-4364-B06E-8D3C3D9FFD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4190" y="57380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821A7AA-4AAF-432F-8246-32CE4DDB8EDA}"/>
              </a:ext>
            </a:extLst>
          </p:cNvPr>
          <p:cNvSpPr txBox="1"/>
          <p:nvPr/>
        </p:nvSpPr>
        <p:spPr>
          <a:xfrm>
            <a:off x="448574" y="334761"/>
            <a:ext cx="1154075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NALOGA V ZVEZEK ZA GLASBENO UMETNOST:</a:t>
            </a:r>
          </a:p>
          <a:p>
            <a:endParaRPr lang="sl-SI" sz="400" dirty="0"/>
          </a:p>
          <a:p>
            <a:r>
              <a:rPr lang="sl-SI" sz="3200" dirty="0"/>
              <a:t>ZAPIŠITE  </a:t>
            </a:r>
            <a:r>
              <a:rPr lang="sl-SI" sz="3600" dirty="0">
                <a:solidFill>
                  <a:srgbClr val="C00000"/>
                </a:solidFill>
              </a:rPr>
              <a:t>LENČKA  KUPPER</a:t>
            </a:r>
            <a:endParaRPr lang="sl-SI" sz="5400" dirty="0">
              <a:solidFill>
                <a:srgbClr val="C00000"/>
              </a:solidFill>
            </a:endParaRPr>
          </a:p>
          <a:p>
            <a:r>
              <a:rPr lang="sl-SI" sz="5400" dirty="0">
                <a:solidFill>
                  <a:srgbClr val="C00000"/>
                </a:solidFill>
              </a:rPr>
              <a:t>          KOKLJA</a:t>
            </a:r>
          </a:p>
          <a:p>
            <a:endParaRPr lang="sl-SI" sz="800" dirty="0">
              <a:solidFill>
                <a:srgbClr val="C00000"/>
              </a:solidFill>
            </a:endParaRPr>
          </a:p>
          <a:p>
            <a:r>
              <a:rPr lang="sl-SI" sz="2800" dirty="0"/>
              <a:t>NARIŠITE   KOKLJO   IN  PIŠČANČKE. </a:t>
            </a:r>
          </a:p>
          <a:p>
            <a:r>
              <a:rPr lang="sl-SI" sz="2600" dirty="0"/>
              <a:t>OKOLI PIŠČANČKOV NARIŠITE DROBNA SEMENA, OKOLI KOKLJE  DEBELEJŠA SEMENA.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836D258-5B97-41D7-A51C-04D1ECEEDEE2}"/>
              </a:ext>
            </a:extLst>
          </p:cNvPr>
          <p:cNvSpPr txBox="1"/>
          <p:nvPr/>
        </p:nvSpPr>
        <p:spPr>
          <a:xfrm>
            <a:off x="1428750" y="4339318"/>
            <a:ext cx="8621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EE5D5487-C5E9-4835-9252-CACF85A3531B}"/>
              </a:ext>
            </a:extLst>
          </p:cNvPr>
          <p:cNvPicPr/>
          <p:nvPr/>
        </p:nvPicPr>
        <p:blipFill rotWithShape="1">
          <a:blip r:embed="rId4"/>
          <a:srcRect l="22197" t="48724" r="48423" b="13241"/>
          <a:stretch/>
        </p:blipFill>
        <p:spPr bwMode="auto">
          <a:xfrm>
            <a:off x="1935190" y="4555341"/>
            <a:ext cx="2374356" cy="1757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7A4EBCB1-A169-4934-A3D8-B9C5F53B3B2D}"/>
              </a:ext>
            </a:extLst>
          </p:cNvPr>
          <p:cNvPicPr/>
          <p:nvPr/>
        </p:nvPicPr>
        <p:blipFill rotWithShape="1">
          <a:blip r:embed="rId4"/>
          <a:srcRect l="51679" t="18136" r="19002" b="41944"/>
          <a:stretch/>
        </p:blipFill>
        <p:spPr bwMode="auto">
          <a:xfrm>
            <a:off x="4815988" y="3566415"/>
            <a:ext cx="2249046" cy="18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6228E3B7-A8E0-426E-9128-217D986B27F1}"/>
              </a:ext>
            </a:extLst>
          </p:cNvPr>
          <p:cNvPicPr/>
          <p:nvPr/>
        </p:nvPicPr>
        <p:blipFill rotWithShape="1">
          <a:blip r:embed="rId4"/>
          <a:srcRect l="51679" t="66823" r="23134" b="13241"/>
          <a:stretch/>
        </p:blipFill>
        <p:spPr bwMode="auto">
          <a:xfrm>
            <a:off x="4815987" y="5458776"/>
            <a:ext cx="2249046" cy="853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97137FAC-CF4B-4C16-B81E-1AE1C377D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34330" y="3779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5386CD4-489C-45E9-B830-DE7D19EFDCD6}"/>
              </a:ext>
            </a:extLst>
          </p:cNvPr>
          <p:cNvSpPr txBox="1"/>
          <p:nvPr/>
        </p:nvSpPr>
        <p:spPr>
          <a:xfrm>
            <a:off x="2644877" y="540774"/>
            <a:ext cx="6826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/>
              <a:t>ZAPOJ ŠE ENKRAT… </a:t>
            </a:r>
          </a:p>
        </p:txBody>
      </p:sp>
      <p:pic>
        <p:nvPicPr>
          <p:cNvPr id="1032" name="Picture 8" descr="Сколько дней курица несушка высиживает яйца: описание процесса выведения  цыплят">
            <a:extLst>
              <a:ext uri="{FF2B5EF4-FFF2-40B4-BE49-F238E27FC236}">
                <a16:creationId xmlns:a16="http://schemas.microsoft.com/office/drawing/2014/main" id="{238DBC8A-497D-48FD-997F-82A255C7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06" y="1556438"/>
            <a:ext cx="7897456" cy="426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58E75F9B-269A-4E90-9504-BD877C2E02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2015" y="25451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DDB70E6-3A6B-4DC5-9889-934A3EDD4228}"/>
              </a:ext>
            </a:extLst>
          </p:cNvPr>
          <p:cNvSpPr txBox="1"/>
          <p:nvPr/>
        </p:nvSpPr>
        <p:spPr>
          <a:xfrm>
            <a:off x="963561" y="816077"/>
            <a:ext cx="550606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PRISLUHNIMO  SKLADBI </a:t>
            </a:r>
          </a:p>
          <a:p>
            <a:r>
              <a:rPr lang="sl-SI" sz="4000" dirty="0"/>
              <a:t>Z  NASLOVOM </a:t>
            </a:r>
          </a:p>
          <a:p>
            <a:r>
              <a:rPr lang="sl-SI" sz="4400" b="1" dirty="0">
                <a:solidFill>
                  <a:srgbClr val="C00000"/>
                </a:solidFill>
              </a:rPr>
              <a:t>KOKOŠ</a:t>
            </a:r>
            <a:r>
              <a:rPr lang="sl-SI" sz="4400" dirty="0">
                <a:solidFill>
                  <a:srgbClr val="C00000"/>
                </a:solidFill>
              </a:rPr>
              <a:t>.</a:t>
            </a:r>
          </a:p>
          <a:p>
            <a:endParaRPr lang="sl-SI" sz="4000" dirty="0"/>
          </a:p>
          <a:p>
            <a:r>
              <a:rPr lang="sl-SI" sz="4000" dirty="0"/>
              <a:t>NAPISAL JO JE SKLADATELJ </a:t>
            </a:r>
          </a:p>
          <a:p>
            <a:r>
              <a:rPr lang="sl-SI" sz="4400" b="1" dirty="0">
                <a:solidFill>
                  <a:srgbClr val="C00000"/>
                </a:solidFill>
              </a:rPr>
              <a:t>JAKOBUS GALLUS PETELIN</a:t>
            </a:r>
            <a:r>
              <a:rPr lang="sl-SI" sz="4400" dirty="0">
                <a:solidFill>
                  <a:srgbClr val="C00000"/>
                </a:solidFill>
              </a:rPr>
              <a:t>.</a:t>
            </a:r>
          </a:p>
          <a:p>
            <a:endParaRPr lang="sl-SI" dirty="0"/>
          </a:p>
        </p:txBody>
      </p:sp>
      <p:pic>
        <p:nvPicPr>
          <p:cNvPr id="4" name="Slika 3" descr="Že piščanci znajo šteti, odrasle kokoši pa lagati">
            <a:extLst>
              <a:ext uri="{FF2B5EF4-FFF2-40B4-BE49-F238E27FC236}">
                <a16:creationId xmlns:a16="http://schemas.microsoft.com/office/drawing/2014/main" id="{5C9942C9-242F-4367-9B3A-A7E8D04E4D0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48" y="974622"/>
            <a:ext cx="4965291" cy="39120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76F4788-2BA6-40EC-B4F2-87B91FAB055E}"/>
              </a:ext>
            </a:extLst>
          </p:cNvPr>
          <p:cNvSpPr txBox="1"/>
          <p:nvPr/>
        </p:nvSpPr>
        <p:spPr>
          <a:xfrm>
            <a:off x="5781368" y="4886632"/>
            <a:ext cx="58305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900" dirty="0"/>
          </a:p>
          <a:p>
            <a:r>
              <a:rPr lang="sl-SI" sz="2400" dirty="0"/>
              <a:t>MED POSLUŠANJEM UGOTOVITE ZAKAJ JE DAL SKLADATELJ SKLADBI RAVNO TAK NASLOV. 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8B6725D2-2AA9-446B-98F4-F3F7C03AD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7833" y="5552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0648F37-B0F5-4D4C-AE43-96EA0DE82997}"/>
              </a:ext>
            </a:extLst>
          </p:cNvPr>
          <p:cNvSpPr txBox="1"/>
          <p:nvPr/>
        </p:nvSpPr>
        <p:spPr>
          <a:xfrm>
            <a:off x="707922" y="639096"/>
            <a:ext cx="447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PRISLUHNI   SKLADBI. </a:t>
            </a:r>
          </a:p>
        </p:txBody>
      </p:sp>
      <p:pic>
        <p:nvPicPr>
          <p:cNvPr id="2050" name="Picture 2" descr="Podravje: Na kmetijah skoraj ni več kokoši, ki se prosto sprehajajo in  pasejo">
            <a:extLst>
              <a:ext uri="{FF2B5EF4-FFF2-40B4-BE49-F238E27FC236}">
                <a16:creationId xmlns:a16="http://schemas.microsoft.com/office/drawing/2014/main" id="{D33EC68F-FD30-44CA-8F14-A8D4D0227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70" y="1449238"/>
            <a:ext cx="7865344" cy="442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63870A4B-1211-45EF-9FCF-D77CEF56B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7679" y="5568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6DD6E72-BEEE-40A1-A4FD-585DC79D3416}"/>
              </a:ext>
            </a:extLst>
          </p:cNvPr>
          <p:cNvSpPr txBox="1"/>
          <p:nvPr/>
        </p:nvSpPr>
        <p:spPr>
          <a:xfrm>
            <a:off x="530943" y="411259"/>
            <a:ext cx="1039269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4400" b="1" dirty="0"/>
              <a:t>SPOZNALI BOMO NOVO PESEM </a:t>
            </a:r>
            <a:r>
              <a:rPr lang="sl-SI" sz="4800" b="1" dirty="0">
                <a:solidFill>
                  <a:srgbClr val="C00000"/>
                </a:solidFill>
              </a:rPr>
              <a:t>KOKLJA</a:t>
            </a:r>
            <a:r>
              <a:rPr lang="sl-SI" sz="4400" b="1" dirty="0"/>
              <a:t> </a:t>
            </a:r>
            <a:br>
              <a:rPr lang="sl-SI" sz="4400" b="1" dirty="0"/>
            </a:br>
            <a:r>
              <a:rPr lang="sl-SI" sz="2000" b="1" dirty="0"/>
              <a:t>LENČKA  KUPPER</a:t>
            </a:r>
            <a:endParaRPr lang="sl-SI" sz="4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B6ECF3-A862-476A-8E80-32960EA41C25}"/>
              </a:ext>
            </a:extLst>
          </p:cNvPr>
          <p:cNvPicPr/>
          <p:nvPr/>
        </p:nvPicPr>
        <p:blipFill rotWithShape="1">
          <a:blip r:embed="rId4"/>
          <a:srcRect l="37926" t="23259" r="31792" b="20034"/>
          <a:stretch/>
        </p:blipFill>
        <p:spPr bwMode="auto">
          <a:xfrm>
            <a:off x="4243848" y="1293680"/>
            <a:ext cx="4949313" cy="4974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5B16852A-3D9C-4C27-8249-F15831A99B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1744" y="2011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40312E6-6C41-425B-BB89-11F871483C01}"/>
              </a:ext>
            </a:extLst>
          </p:cNvPr>
          <p:cNvSpPr txBox="1"/>
          <p:nvPr/>
        </p:nvSpPr>
        <p:spPr>
          <a:xfrm>
            <a:off x="1071716" y="599768"/>
            <a:ext cx="842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PRISLUHNIMO PESMI  KOKLJA. 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CF5198C6-44D9-44D0-9822-5626E15F6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8789" y="2637098"/>
            <a:ext cx="609600" cy="609600"/>
          </a:xfrm>
          <a:prstGeom prst="rect">
            <a:avLst/>
          </a:prstGeom>
        </p:spPr>
      </p:pic>
      <p:pic>
        <p:nvPicPr>
          <p:cNvPr id="6" name="Slika 5" descr="Kako naravno izvaliti piščance - trajnicePreberi Več">
            <a:extLst>
              <a:ext uri="{FF2B5EF4-FFF2-40B4-BE49-F238E27FC236}">
                <a16:creationId xmlns:a16="http://schemas.microsoft.com/office/drawing/2014/main" id="{2802389B-B8C6-4B02-9F5E-FB1FFE19408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38" y="1246099"/>
            <a:ext cx="6857229" cy="4916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2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3737177-B547-4B0C-8DAB-01EF779A7D6E}"/>
              </a:ext>
            </a:extLst>
          </p:cNvPr>
          <p:cNvSpPr txBox="1"/>
          <p:nvPr/>
        </p:nvSpPr>
        <p:spPr>
          <a:xfrm>
            <a:off x="629264" y="797344"/>
            <a:ext cx="5466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PRVA  KITICA </a:t>
            </a:r>
            <a:r>
              <a:rPr lang="sl-SI" sz="3200" dirty="0"/>
              <a:t>GOVORI O KOKLJI.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sz="3200" b="1" dirty="0"/>
              <a:t>DRUGA  KITICA  </a:t>
            </a:r>
            <a:r>
              <a:rPr lang="sl-SI" sz="3200" dirty="0"/>
              <a:t>GOVORI  </a:t>
            </a:r>
          </a:p>
          <a:p>
            <a:r>
              <a:rPr lang="sl-SI" sz="3200" dirty="0"/>
              <a:t>O  PIŠČANČKIH.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E850A95-0A6A-4AF0-A836-D442A87A257B}"/>
              </a:ext>
            </a:extLst>
          </p:cNvPr>
          <p:cNvPicPr/>
          <p:nvPr/>
        </p:nvPicPr>
        <p:blipFill rotWithShape="1">
          <a:blip r:embed="rId4"/>
          <a:srcRect l="37926" t="23259" r="31792" b="20034"/>
          <a:stretch/>
        </p:blipFill>
        <p:spPr bwMode="auto">
          <a:xfrm>
            <a:off x="6774841" y="1175692"/>
            <a:ext cx="4949313" cy="4974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Že piščanci znajo šteti, odrasle kokoši pa lagati">
            <a:extLst>
              <a:ext uri="{FF2B5EF4-FFF2-40B4-BE49-F238E27FC236}">
                <a16:creationId xmlns:a16="http://schemas.microsoft.com/office/drawing/2014/main" id="{C8842216-E71E-44B9-A822-79ABF74724A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04" y="1423358"/>
            <a:ext cx="2511836" cy="1774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Kmetijska zadruga perutninarjev">
            <a:extLst>
              <a:ext uri="{FF2B5EF4-FFF2-40B4-BE49-F238E27FC236}">
                <a16:creationId xmlns:a16="http://schemas.microsoft.com/office/drawing/2014/main" id="{6D0855B2-4B3E-41BF-AAD3-5DD73E530C9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67" y="4668438"/>
            <a:ext cx="2653173" cy="17740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4C699CB5-612B-47B6-A9D9-E889A7F049C9}"/>
              </a:ext>
            </a:extLst>
          </p:cNvPr>
          <p:cNvCxnSpPr/>
          <p:nvPr/>
        </p:nvCxnSpPr>
        <p:spPr>
          <a:xfrm flipH="1" flipV="1">
            <a:off x="6096000" y="1423358"/>
            <a:ext cx="1219200" cy="4485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56DA085B-A133-4312-8288-684F94546EAB}"/>
              </a:ext>
            </a:extLst>
          </p:cNvPr>
          <p:cNvCxnSpPr/>
          <p:nvPr/>
        </p:nvCxnSpPr>
        <p:spPr>
          <a:xfrm flipH="1">
            <a:off x="5192873" y="3252345"/>
            <a:ext cx="2122327" cy="5865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457A1F2A-E11D-4FBF-9444-DA8414D0C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8000" y="187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D024CB3-7DBE-4D87-9D42-BC9924F748FD}"/>
              </a:ext>
            </a:extLst>
          </p:cNvPr>
          <p:cNvSpPr txBox="1"/>
          <p:nvPr/>
        </p:nvSpPr>
        <p:spPr>
          <a:xfrm>
            <a:off x="884904" y="1278194"/>
            <a:ext cx="48768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3200" dirty="0"/>
          </a:p>
          <a:p>
            <a:endParaRPr lang="sl-SI" sz="3200" dirty="0"/>
          </a:p>
          <a:p>
            <a:endParaRPr lang="sl-SI" sz="3200" dirty="0"/>
          </a:p>
          <a:p>
            <a:endParaRPr lang="sl-SI" sz="3200" dirty="0"/>
          </a:p>
          <a:p>
            <a:endParaRPr lang="sl-SI" sz="3200" dirty="0"/>
          </a:p>
          <a:p>
            <a:r>
              <a:rPr lang="sl-SI" sz="3600" dirty="0"/>
              <a:t>ZNAK  ZA  PONAVLJANJE</a:t>
            </a:r>
          </a:p>
          <a:p>
            <a:r>
              <a:rPr lang="sl-SI" sz="3600" dirty="0"/>
              <a:t>POMENI, DA TA DEL KITICE PONOVIMO.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573659A-D3CF-4E69-9211-B7B14FA857A6}"/>
              </a:ext>
            </a:extLst>
          </p:cNvPr>
          <p:cNvPicPr/>
          <p:nvPr/>
        </p:nvPicPr>
        <p:blipFill rotWithShape="1">
          <a:blip r:embed="rId4"/>
          <a:srcRect l="37926" t="23259" r="31792" b="20034"/>
          <a:stretch/>
        </p:blipFill>
        <p:spPr bwMode="auto">
          <a:xfrm>
            <a:off x="5761704" y="1057705"/>
            <a:ext cx="4949313" cy="4974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5C908CF-56CD-4BDD-886F-AF860D588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396" y="809205"/>
            <a:ext cx="554296" cy="2743765"/>
          </a:xfrm>
          <a:prstGeom prst="rect">
            <a:avLst/>
          </a:prstGeom>
        </p:spPr>
      </p:pic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06A0450C-7F6B-488B-8C85-7FE02FCD0F15}"/>
              </a:ext>
            </a:extLst>
          </p:cNvPr>
          <p:cNvCxnSpPr/>
          <p:nvPr/>
        </p:nvCxnSpPr>
        <p:spPr>
          <a:xfrm flipV="1">
            <a:off x="3148642" y="1940943"/>
            <a:ext cx="3269411" cy="1121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904022FE-3006-4D6E-8541-111F8A4E4114}"/>
              </a:ext>
            </a:extLst>
          </p:cNvPr>
          <p:cNvCxnSpPr/>
          <p:nvPr/>
        </p:nvCxnSpPr>
        <p:spPr>
          <a:xfrm>
            <a:off x="3148642" y="2522076"/>
            <a:ext cx="3476361" cy="6265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B385B767-9E60-45A5-8B55-CF08335AF8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2296" y="7529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7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90D4033-9D24-4729-BE7B-C2E2B70D18AB}"/>
              </a:ext>
            </a:extLst>
          </p:cNvPr>
          <p:cNvSpPr txBox="1"/>
          <p:nvPr/>
        </p:nvSpPr>
        <p:spPr>
          <a:xfrm>
            <a:off x="530942" y="530942"/>
            <a:ext cx="103533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DRUGO KITICO ZAPOJEMO </a:t>
            </a:r>
            <a:r>
              <a:rPr lang="sl-SI" sz="3600" b="1" dirty="0"/>
              <a:t>TIŠJE</a:t>
            </a:r>
            <a:r>
              <a:rPr lang="sl-SI" sz="3600" dirty="0"/>
              <a:t>. </a:t>
            </a:r>
          </a:p>
          <a:p>
            <a:endParaRPr lang="sl-SI" sz="3200" dirty="0"/>
          </a:p>
          <a:p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7FA474B-5D49-4FC6-ACB4-E719BA0A954C}"/>
              </a:ext>
            </a:extLst>
          </p:cNvPr>
          <p:cNvPicPr/>
          <p:nvPr/>
        </p:nvPicPr>
        <p:blipFill rotWithShape="1">
          <a:blip r:embed="rId4"/>
          <a:srcRect l="37926" t="23259" r="31792" b="20034"/>
          <a:stretch/>
        </p:blipFill>
        <p:spPr bwMode="auto">
          <a:xfrm>
            <a:off x="5339751" y="1259458"/>
            <a:ext cx="5106838" cy="5175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 descr="BODI TIHO! - Mami na off">
            <a:extLst>
              <a:ext uri="{FF2B5EF4-FFF2-40B4-BE49-F238E27FC236}">
                <a16:creationId xmlns:a16="http://schemas.microsoft.com/office/drawing/2014/main" id="{DB96E5DE-3DCD-4BE5-B84B-57B12C4A94B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10" y="2426834"/>
            <a:ext cx="1956820" cy="176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FE755C88-7174-4203-B0AE-208D2A46A1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17231" y="954658"/>
            <a:ext cx="609600" cy="609600"/>
          </a:xfrm>
          <a:prstGeom prst="rect">
            <a:avLst/>
          </a:prstGeom>
        </p:spPr>
      </p:pic>
      <p:cxnSp>
        <p:nvCxnSpPr>
          <p:cNvPr id="7" name="Povezovalnik: ukrivljeno 6">
            <a:extLst>
              <a:ext uri="{FF2B5EF4-FFF2-40B4-BE49-F238E27FC236}">
                <a16:creationId xmlns:a16="http://schemas.microsoft.com/office/drawing/2014/main" id="{2C8FE91C-94D8-44B3-8FF9-372928B93532}"/>
              </a:ext>
            </a:extLst>
          </p:cNvPr>
          <p:cNvCxnSpPr>
            <a:cxnSpLocks/>
          </p:cNvCxnSpPr>
          <p:nvPr/>
        </p:nvCxnSpPr>
        <p:spPr>
          <a:xfrm>
            <a:off x="5009322" y="2981739"/>
            <a:ext cx="1295289" cy="310618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7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8C501BE-BAEA-40DC-B0C3-FE9A92EDDA12}"/>
              </a:ext>
            </a:extLst>
          </p:cNvPr>
          <p:cNvSpPr txBox="1"/>
          <p:nvPr/>
        </p:nvSpPr>
        <p:spPr>
          <a:xfrm>
            <a:off x="766916" y="639097"/>
            <a:ext cx="1025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S  PRSTKOM SE POMIKAJ PO SEMENIH.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4E1C332-6FA9-4065-98DF-D502F80250C8}"/>
              </a:ext>
            </a:extLst>
          </p:cNvPr>
          <p:cNvPicPr/>
          <p:nvPr/>
        </p:nvPicPr>
        <p:blipFill rotWithShape="1">
          <a:blip r:embed="rId4"/>
          <a:srcRect l="22197" t="18136" r="19002" b="13241"/>
          <a:stretch/>
        </p:blipFill>
        <p:spPr bwMode="auto">
          <a:xfrm>
            <a:off x="2217091" y="1346715"/>
            <a:ext cx="7516845" cy="5117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7F01E70C-6CCD-414B-993C-252AC4F58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7161" y="22495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158</Words>
  <Application>Microsoft Office PowerPoint</Application>
  <PresentationFormat>Širokozaslonsko</PresentationFormat>
  <Paragraphs>71</Paragraphs>
  <Slides>13</Slides>
  <Notes>0</Notes>
  <HiddenSlides>0</HiddenSlides>
  <MMClips>13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PESEM KOKLJA  LENČKA  KUPPER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Mateja Tomažinčič</dc:creator>
  <cp:lastModifiedBy>Uporabnik</cp:lastModifiedBy>
  <cp:revision>46</cp:revision>
  <dcterms:created xsi:type="dcterms:W3CDTF">2020-12-02T18:25:36Z</dcterms:created>
  <dcterms:modified xsi:type="dcterms:W3CDTF">2020-12-08T15:05:14Z</dcterms:modified>
</cp:coreProperties>
</file>