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9" r:id="rId4"/>
    <p:sldId id="261" r:id="rId5"/>
    <p:sldId id="262" r:id="rId6"/>
    <p:sldId id="263" r:id="rId7"/>
    <p:sldId id="264" r:id="rId8"/>
    <p:sldId id="265" r:id="rId9"/>
    <p:sldId id="266" r:id="rId10"/>
    <p:sldId id="267" r:id="rId11"/>
    <p:sldId id="257" r:id="rId12"/>
    <p:sldId id="282" r:id="rId13"/>
    <p:sldId id="270" r:id="rId14"/>
    <p:sldId id="268" r:id="rId15"/>
    <p:sldId id="271" r:id="rId16"/>
    <p:sldId id="273" r:id="rId17"/>
    <p:sldId id="274" r:id="rId18"/>
    <p:sldId id="277" r:id="rId19"/>
    <p:sldId id="276" r:id="rId20"/>
    <p:sldId id="278" r:id="rId21"/>
    <p:sldId id="279" r:id="rId22"/>
    <p:sldId id="280" r:id="rId23"/>
    <p:sldId id="281"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46" autoAdjust="0"/>
    <p:restoredTop sz="94660"/>
  </p:normalViewPr>
  <p:slideViewPr>
    <p:cSldViewPr snapToGrid="0">
      <p:cViewPr varScale="1">
        <p:scale>
          <a:sx n="91" d="100"/>
          <a:sy n="91" d="100"/>
        </p:scale>
        <p:origin x="18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sl-SI" smtClean="0"/>
              <a:t>Uredite slog naslova matrice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smtClean="0"/>
              <a:t>Kliknite, da uredite slog podnaslova matrice</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E9462EF3-3C4F-43EE-ACEE-D4B806740EA3}" type="datetimeFigureOut">
              <a:rPr lang="en-US" dirty="0"/>
              <a:pPr/>
              <a:t>12/13/2020</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endParaRPr lang="en-US" dirty="0"/>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z napisom">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36343B39-165A-4B68-AA5C-581F5336313C}" type="datetimeFigureOut">
              <a:rPr lang="en-US" dirty="0"/>
              <a:t>12/13/2020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sl-SI" smtClean="0"/>
              <a:t>Uredite slog naslova matrice</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4" name="Date Placeholder 3"/>
          <p:cNvSpPr>
            <a:spLocks noGrp="1"/>
          </p:cNvSpPr>
          <p:nvPr>
            <p:ph type="dt" sz="half" idx="10"/>
          </p:nvPr>
        </p:nvSpPr>
        <p:spPr/>
        <p:txBody>
          <a:bodyPr/>
          <a:lstStyle/>
          <a:p>
            <a:fld id="{942C8C57-33F9-4259-AC4F-0E3F5BEC9B94}" type="datetimeFigureOut">
              <a:rPr lang="en-US" dirty="0"/>
              <a:t>12/13/2020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sl-SI" smtClean="0"/>
              <a:t>Uredite slog naslova matrice</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sl-SI" smtClean="0"/>
              <a:t>Uredite sloge besedila matrice</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4" name="Date Placeholder 3"/>
          <p:cNvSpPr>
            <a:spLocks noGrp="1"/>
          </p:cNvSpPr>
          <p:nvPr>
            <p:ph type="dt" sz="half" idx="10"/>
          </p:nvPr>
        </p:nvSpPr>
        <p:spPr/>
        <p:txBody>
          <a:bodyPr/>
          <a:lstStyle/>
          <a:p>
            <a:fld id="{8748772B-8FA2-401F-A0A1-A59855EDBC3E}" type="datetimeFigureOut">
              <a:rPr lang="en-US" dirty="0"/>
              <a:t>12/13/2020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D3DD5BDE-5A90-4611-82E9-0FC5746D30C5}" type="datetimeFigureOut">
              <a:rPr lang="en-US" dirty="0"/>
              <a:t>12/13/2020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olpec">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sl-SI" smtClean="0"/>
              <a:t>Uredite slog naslova matrice</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ADDA17D-0BEA-4E76-A7FC-F7C188BC48D1}" type="datetimeFigureOut">
              <a:rPr lang="en-US" dirty="0"/>
              <a:t>12/13/2020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tolpec s tremi slikami">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sl-SI" smtClean="0"/>
              <a:t>Uredite slog naslova matrice</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909AC7D-18CA-4236-82B9-D75EB1D66EAE}" type="datetimeFigureOut">
              <a:rPr lang="en-US" dirty="0"/>
              <a:t>12/13/2020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sl-SI" smtClean="0"/>
              <a:t>Uredite slog naslova matrice</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5568300E-C023-45CD-A0BE-EDB7A8C6EA8B}" type="datetimeFigureOut">
              <a:rPr lang="en-US" dirty="0"/>
              <a:t>12/13/2020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sl-SI" smtClean="0"/>
              <a:t>Uredite slog naslova matrice</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3B620EAD-E369-4933-8469-ED7764B56A1B}" type="datetimeFigureOut">
              <a:rPr lang="en-US" dirty="0"/>
              <a:t>12/13/2020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sl-SI" smtClean="0"/>
              <a:t>Uredite slog naslova matrice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10"/>
          </p:nvPr>
        </p:nvSpPr>
        <p:spPr/>
        <p:txBody>
          <a:bodyPr/>
          <a:lstStyle/>
          <a:p>
            <a:fld id="{076C0EF2-9919-473B-8215-8616BAF10692}" type="datetimeFigureOut">
              <a:rPr lang="en-US" dirty="0"/>
              <a:t>12/13/2020</a:t>
            </a:fld>
            <a:endParaRPr lang="en-US" dirty="0"/>
          </a:p>
        </p:txBody>
      </p:sp>
      <p:sp>
        <p:nvSpPr>
          <p:cNvPr id="5" name="Footer Placeholder 4"/>
          <p:cNvSpPr>
            <a:spLocks noGrp="1"/>
          </p:cNvSpPr>
          <p:nvPr>
            <p:ph type="ftr" sz="quarter" idx="11"/>
          </p:nvPr>
        </p:nvSpPr>
        <p:spPr/>
        <p:txBody>
          <a:bodyPr/>
          <a:lstStyle>
            <a:lvl1pPr>
              <a:defRPr sz="1000" b="1"/>
            </a:lvl1p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sl-SI" smtClean="0"/>
              <a:t>Uredite slog naslova matrice</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smtClean="0"/>
              <a:t>Uredite sloge besedila matrice</a:t>
            </a:r>
          </a:p>
        </p:txBody>
      </p:sp>
      <p:sp>
        <p:nvSpPr>
          <p:cNvPr id="4" name="Date Placeholder 3"/>
          <p:cNvSpPr>
            <a:spLocks noGrp="1"/>
          </p:cNvSpPr>
          <p:nvPr>
            <p:ph type="dt" sz="half" idx="10"/>
          </p:nvPr>
        </p:nvSpPr>
        <p:spPr/>
        <p:txBody>
          <a:bodyPr/>
          <a:lstStyle/>
          <a:p>
            <a:fld id="{A09472EB-AC54-4713-BFC2-BEB621108C63}" type="datetimeFigureOut">
              <a:rPr lang="en-US" dirty="0"/>
              <a:t>12/13/2020</a:t>
            </a:fld>
            <a:endParaRPr lang="en-US" dirty="0"/>
          </a:p>
        </p:txBody>
      </p:sp>
      <p:sp>
        <p:nvSpPr>
          <p:cNvPr id="5" name="Footer Placeholder 4"/>
          <p:cNvSpPr>
            <a:spLocks noGrp="1"/>
          </p:cNvSpPr>
          <p:nvPr>
            <p:ph type="ftr" sz="quarter" idx="11"/>
          </p:nvPr>
        </p:nvSpPr>
        <p:spPr/>
        <p:txBody>
          <a:bodyPr/>
          <a:lstStyle>
            <a:lvl1pPr>
              <a:defRPr sz="1000" b="1"/>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sl-SI" smtClean="0"/>
              <a:t>Uredite slog naslova matrice</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Date Placeholder 4"/>
          <p:cNvSpPr>
            <a:spLocks noGrp="1"/>
          </p:cNvSpPr>
          <p:nvPr>
            <p:ph type="dt" sz="half" idx="10"/>
          </p:nvPr>
        </p:nvSpPr>
        <p:spPr/>
        <p:txBody>
          <a:bodyPr/>
          <a:lstStyle/>
          <a:p>
            <a:fld id="{99455A0C-791E-4545-B787-F98AD45CD761}" type="datetimeFigureOut">
              <a:rPr lang="en-US" dirty="0"/>
              <a:t>12/13/2020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sl-SI" smtClean="0"/>
              <a:t>Uredite slog naslova matrice</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7" name="Date Placeholder 6"/>
          <p:cNvSpPr>
            <a:spLocks noGrp="1"/>
          </p:cNvSpPr>
          <p:nvPr>
            <p:ph type="dt" sz="half" idx="10"/>
          </p:nvPr>
        </p:nvSpPr>
        <p:spPr/>
        <p:txBody>
          <a:bodyPr/>
          <a:lstStyle/>
          <a:p>
            <a:fld id="{42536B77-F4F4-4427-AC4F-9A623798AD82}" type="datetimeFigureOut">
              <a:rPr lang="en-US" dirty="0"/>
              <a:t>12/13/2020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sl-SI" smtClean="0"/>
              <a:t>Uredite slog naslova matrice</a:t>
            </a:r>
            <a:endParaRPr lang="en-US" dirty="0"/>
          </a:p>
        </p:txBody>
      </p:sp>
      <p:sp>
        <p:nvSpPr>
          <p:cNvPr id="3" name="Date Placeholder 2"/>
          <p:cNvSpPr>
            <a:spLocks noGrp="1"/>
          </p:cNvSpPr>
          <p:nvPr>
            <p:ph type="dt" sz="half" idx="10"/>
          </p:nvPr>
        </p:nvSpPr>
        <p:spPr/>
        <p:txBody>
          <a:bodyPr/>
          <a:lstStyle/>
          <a:p>
            <a:fld id="{D8BE790C-34EB-4565-8437-CACF4CDB7822}" type="datetimeFigureOut">
              <a:rPr lang="en-US" dirty="0"/>
              <a:t>12/13/2020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A4C11-22B8-4A4E-8126-B3AF6B948A8E}" type="datetimeFigureOut">
              <a:rPr lang="en-US" dirty="0"/>
              <a:t>12/13/2020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sl-SI" smtClean="0"/>
              <a:t>Uredite slog naslova matrice</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16ED06B6-C816-4861-964D-15A98395707D}" type="datetimeFigureOut">
              <a:rPr lang="en-US" dirty="0"/>
              <a:t>12/13/2020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sl-SI" smtClean="0"/>
              <a:t>Uredite slog naslova matrice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smtClean="0"/>
              <a:t>Kliknite ikono, če želite dodati sliko</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smtClean="0"/>
              <a:t>Uredite sloge besedila matrice</a:t>
            </a:r>
          </a:p>
        </p:txBody>
      </p:sp>
      <p:sp>
        <p:nvSpPr>
          <p:cNvPr id="5" name="Date Placeholder 4"/>
          <p:cNvSpPr>
            <a:spLocks noGrp="1"/>
          </p:cNvSpPr>
          <p:nvPr>
            <p:ph type="dt" sz="half" idx="10"/>
          </p:nvPr>
        </p:nvSpPr>
        <p:spPr/>
        <p:txBody>
          <a:bodyPr/>
          <a:lstStyle/>
          <a:p>
            <a:fld id="{00B1A8AB-EA7C-4B1B-9D73-E2551851FABE}" type="datetimeFigureOut">
              <a:rPr lang="en-US" dirty="0"/>
              <a:t>12/13/2020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20000"/>
            <a:lum/>
          </a:blip>
          <a:srcRect/>
          <a:tile tx="25400" ty="25400" sx="100000" sy="100000" flip="none" algn="tl"/>
        </a:blipFill>
        <a:effectLst/>
      </p:bgPr>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0">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sl-SI" smtClean="0"/>
              <a:t>Uredite slog naslova matrice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90786BE5-D2A3-4BF0-8B30-D7403E61B3DC}" type="datetimeFigureOut">
              <a:rPr lang="en-US" dirty="0"/>
              <a:t>12/13/2020</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endParaRPr lang="en-US" dirty="0"/>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fCZedwfU5-A"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lT6iMGq_voY"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4pk0goxMvsA"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yt70JROU0uQ"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SHRC5NrzBRQ"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vGNQJy47OkI" TargetMode="External"/><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s://www.youtube.com/watch?v=yrieLAXf8Gs"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a:xfrm>
            <a:off x="1154955" y="1059366"/>
            <a:ext cx="8825658" cy="3718015"/>
          </a:xfrm>
          <a:blipFill dpi="0" rotWithShape="1">
            <a:blip r:embed="rId4">
              <a:alphaModFix amt="22000"/>
            </a:blip>
            <a:srcRect/>
            <a:stretch>
              <a:fillRect/>
            </a:stretch>
          </a:blipFill>
        </p:spPr>
        <p:txBody>
          <a:bodyPr/>
          <a:lstStyle/>
          <a:p>
            <a:r>
              <a:rPr lang="sl-SI" b="1" dirty="0" smtClean="0">
                <a:solidFill>
                  <a:srgbClr val="92D050"/>
                </a:solidFill>
              </a:rPr>
              <a:t>     </a:t>
            </a:r>
            <a:r>
              <a:rPr lang="sl-SI" b="1" dirty="0" smtClean="0">
                <a:solidFill>
                  <a:srgbClr val="C00000"/>
                </a:solidFill>
                <a:latin typeface="Bookman Old Style" panose="02050604050505020204" pitchFamily="18" charset="0"/>
              </a:rPr>
              <a:t>TEHNIŠKI DAN    </a:t>
            </a:r>
            <a:br>
              <a:rPr lang="sl-SI" b="1" dirty="0" smtClean="0">
                <a:solidFill>
                  <a:srgbClr val="C00000"/>
                </a:solidFill>
                <a:latin typeface="Bookman Old Style" panose="02050604050505020204" pitchFamily="18" charset="0"/>
              </a:rPr>
            </a:br>
            <a:r>
              <a:rPr lang="sl-SI" b="1" dirty="0">
                <a:solidFill>
                  <a:srgbClr val="C00000"/>
                </a:solidFill>
                <a:latin typeface="Bookman Old Style" panose="02050604050505020204" pitchFamily="18" charset="0"/>
              </a:rPr>
              <a:t> </a:t>
            </a:r>
            <a:r>
              <a:rPr lang="sl-SI" b="1" dirty="0" smtClean="0">
                <a:solidFill>
                  <a:srgbClr val="C00000"/>
                </a:solidFill>
                <a:latin typeface="Bookman Old Style" panose="02050604050505020204" pitchFamily="18" charset="0"/>
              </a:rPr>
              <a:t>       5.RAZRED</a:t>
            </a:r>
            <a:br>
              <a:rPr lang="sl-SI" b="1" dirty="0" smtClean="0">
                <a:solidFill>
                  <a:srgbClr val="C00000"/>
                </a:solidFill>
                <a:latin typeface="Bookman Old Style" panose="02050604050505020204" pitchFamily="18" charset="0"/>
              </a:rPr>
            </a:br>
            <a:endParaRPr lang="sl-SI" b="1" dirty="0">
              <a:solidFill>
                <a:srgbClr val="C00000"/>
              </a:solidFill>
              <a:latin typeface="Bookman Old Style" panose="02050604050505020204" pitchFamily="18" charset="0"/>
            </a:endParaRPr>
          </a:p>
        </p:txBody>
      </p:sp>
      <p:sp>
        <p:nvSpPr>
          <p:cNvPr id="3" name="Podnaslov 2"/>
          <p:cNvSpPr>
            <a:spLocks noGrp="1"/>
          </p:cNvSpPr>
          <p:nvPr>
            <p:ph type="subTitle" idx="1"/>
          </p:nvPr>
        </p:nvSpPr>
        <p:spPr>
          <a:xfrm>
            <a:off x="1154955" y="4777380"/>
            <a:ext cx="8825658" cy="666291"/>
          </a:xfrm>
          <a:solidFill>
            <a:schemeClr val="accent3">
              <a:lumMod val="40000"/>
              <a:lumOff val="60000"/>
            </a:schemeClr>
          </a:solidFill>
        </p:spPr>
        <p:txBody>
          <a:bodyPr>
            <a:normAutofit fontScale="25000" lnSpcReduction="20000"/>
          </a:bodyPr>
          <a:lstStyle/>
          <a:p>
            <a:r>
              <a:rPr lang="sl-SI" sz="3600" dirty="0" smtClean="0">
                <a:solidFill>
                  <a:srgbClr val="92D050"/>
                </a:solidFill>
                <a:latin typeface="Bookman Old Style" panose="02050604050505020204" pitchFamily="18" charset="0"/>
              </a:rPr>
              <a:t>                                                     </a:t>
            </a:r>
          </a:p>
          <a:p>
            <a:r>
              <a:rPr lang="sl-SI" sz="3600" dirty="0">
                <a:solidFill>
                  <a:srgbClr val="92D050"/>
                </a:solidFill>
                <a:latin typeface="Bookman Old Style" panose="02050604050505020204" pitchFamily="18" charset="0"/>
              </a:rPr>
              <a:t> </a:t>
            </a:r>
            <a:r>
              <a:rPr lang="sl-SI" sz="3600" dirty="0" smtClean="0">
                <a:solidFill>
                  <a:srgbClr val="92D050"/>
                </a:solidFill>
                <a:latin typeface="Bookman Old Style" panose="02050604050505020204" pitchFamily="18" charset="0"/>
              </a:rPr>
              <a:t>                                                                </a:t>
            </a:r>
            <a:r>
              <a:rPr lang="sl-SI" sz="11200" dirty="0" smtClean="0">
                <a:solidFill>
                  <a:srgbClr val="C00000"/>
                </a:solidFill>
                <a:latin typeface="Bookman Old Style" panose="02050604050505020204" pitchFamily="18" charset="0"/>
              </a:rPr>
              <a:t>V VESELEM DECEMBRU</a:t>
            </a:r>
          </a:p>
          <a:p>
            <a:r>
              <a:rPr lang="sl-SI" sz="3600" dirty="0" smtClean="0">
                <a:solidFill>
                  <a:srgbClr val="C00000"/>
                </a:solidFill>
                <a:latin typeface="Bookman Old Style" panose="02050604050505020204" pitchFamily="18" charset="0"/>
              </a:rPr>
              <a:t>                                                                              </a:t>
            </a:r>
          </a:p>
          <a:p>
            <a:r>
              <a:rPr lang="sl-SI" sz="3600" dirty="0" smtClean="0">
                <a:solidFill>
                  <a:srgbClr val="C00000"/>
                </a:solidFill>
                <a:latin typeface="Bookman Old Style" panose="02050604050505020204" pitchFamily="18" charset="0"/>
              </a:rPr>
              <a:t>                                                                                                                                                                                </a:t>
            </a:r>
            <a:r>
              <a:rPr lang="sl-SI" sz="4800" dirty="0" smtClean="0">
                <a:solidFill>
                  <a:srgbClr val="C00000"/>
                </a:solidFill>
                <a:latin typeface="Bookman Old Style" panose="02050604050505020204" pitchFamily="18" charset="0"/>
              </a:rPr>
              <a:t>Pripravila Marija Škrlj</a:t>
            </a:r>
            <a:endParaRPr lang="sl-SI" sz="4800" dirty="0">
              <a:solidFill>
                <a:srgbClr val="C00000"/>
              </a:solidFill>
              <a:latin typeface="Bookman Old Style" panose="02050604050505020204" pitchFamily="18" charset="0"/>
            </a:endParaRPr>
          </a:p>
        </p:txBody>
      </p:sp>
      <p:pic>
        <p:nvPicPr>
          <p:cNvPr id="4"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2136" y="691375"/>
            <a:ext cx="1234688" cy="1234688"/>
          </a:xfrm>
          <a:prstGeom prst="rect">
            <a:avLst/>
          </a:prstGeom>
        </p:spPr>
      </p:pic>
    </p:spTree>
    <p:extLst>
      <p:ext uri="{BB962C8B-B14F-4D97-AF65-F5344CB8AC3E}">
        <p14:creationId xmlns:p14="http://schemas.microsoft.com/office/powerpoint/2010/main" val="21755258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8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b="1" dirty="0">
                <a:solidFill>
                  <a:srgbClr val="C00000"/>
                </a:solidFill>
              </a:rPr>
              <a:t>Novoletno jutro (1. januar)</a:t>
            </a:r>
            <a:endParaRPr lang="sl-SI" dirty="0">
              <a:solidFill>
                <a:srgbClr val="C00000"/>
              </a:solidFill>
            </a:endParaRPr>
          </a:p>
        </p:txBody>
      </p:sp>
      <p:sp>
        <p:nvSpPr>
          <p:cNvPr id="3" name="Označba mesta vsebine 2"/>
          <p:cNvSpPr>
            <a:spLocks noGrp="1"/>
          </p:cNvSpPr>
          <p:nvPr>
            <p:ph idx="1"/>
          </p:nvPr>
        </p:nvSpPr>
        <p:spPr>
          <a:xfrm>
            <a:off x="7471316" y="2297151"/>
            <a:ext cx="4549699" cy="4337825"/>
          </a:xfrm>
        </p:spPr>
        <p:txBody>
          <a:bodyPr>
            <a:noAutofit/>
          </a:bodyPr>
          <a:lstStyle/>
          <a:p>
            <a:pPr marL="0" indent="0">
              <a:buNone/>
            </a:pPr>
            <a:r>
              <a:rPr lang="sl-SI" sz="2400" b="1" dirty="0">
                <a:latin typeface="Bookman Old Style" panose="02050604050505020204" pitchFamily="18" charset="0"/>
              </a:rPr>
              <a:t>Na novoletno jutro ženska ni smela biti prvi obisk pri hiši, ker je to prinašalo nesrečo</a:t>
            </a:r>
            <a:r>
              <a:rPr lang="sl-SI" sz="2400" b="1" dirty="0" smtClean="0">
                <a:latin typeface="Bookman Old Style" panose="02050604050505020204" pitchFamily="18" charset="0"/>
              </a:rPr>
              <a:t>.</a:t>
            </a:r>
          </a:p>
          <a:p>
            <a:pPr marL="0" indent="0">
              <a:buNone/>
            </a:pPr>
            <a:r>
              <a:rPr lang="sl-SI" sz="2400" b="1" dirty="0" smtClean="0">
                <a:latin typeface="Bookman Old Style" panose="02050604050505020204" pitchFamily="18" charset="0"/>
              </a:rPr>
              <a:t> </a:t>
            </a:r>
            <a:r>
              <a:rPr lang="sl-SI" sz="2400" b="1" dirty="0">
                <a:latin typeface="Bookman Old Style" panose="02050604050505020204" pitchFamily="18" charset="0"/>
              </a:rPr>
              <a:t>Da bi v prihodnjem letu sadno drevje dobro obrodilo, je kmet na novoletno jutro z njega otresel sneg.</a:t>
            </a:r>
          </a:p>
        </p:txBody>
      </p:sp>
      <p:pic>
        <p:nvPicPr>
          <p:cNvPr id="10242" name="Picture 2" descr="vidaXL Umetna jelka okrašena z bučkami in LED lučkami 64 cm zelena |  vidaXL.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293" y="2085278"/>
            <a:ext cx="6891453" cy="4375537"/>
          </a:xfrm>
          <a:prstGeom prst="rect">
            <a:avLst/>
          </a:prstGeom>
          <a:noFill/>
          <a:extLst>
            <a:ext uri="{909E8E84-426E-40DD-AFC4-6F175D3DCCD1}">
              <a14:hiddenFill xmlns:a14="http://schemas.microsoft.com/office/drawing/2010/main">
                <a:solidFill>
                  <a:srgbClr val="FFFFFF"/>
                </a:solidFill>
              </a14:hiddenFill>
            </a:ext>
          </a:extLst>
        </p:spPr>
      </p:pic>
      <p:pic>
        <p:nvPicPr>
          <p:cNvPr id="5"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47971" y="630975"/>
            <a:ext cx="1570771" cy="1208976"/>
          </a:xfrm>
          <a:prstGeom prst="rect">
            <a:avLst/>
          </a:prstGeom>
        </p:spPr>
      </p:pic>
    </p:spTree>
    <p:extLst>
      <p:ext uri="{BB962C8B-B14F-4D97-AF65-F5344CB8AC3E}">
        <p14:creationId xmlns:p14="http://schemas.microsoft.com/office/powerpoint/2010/main" val="25593467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80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              </a:t>
            </a:r>
            <a:r>
              <a:rPr lang="sl-SI" b="1" dirty="0" smtClean="0">
                <a:solidFill>
                  <a:srgbClr val="C00000"/>
                </a:solidFill>
              </a:rPr>
              <a:t>ZGODBA O BOŽIČKU</a:t>
            </a:r>
            <a:endParaRPr lang="sl-SI" b="1" dirty="0">
              <a:solidFill>
                <a:srgbClr val="C00000"/>
              </a:solidFill>
            </a:endParaRPr>
          </a:p>
        </p:txBody>
      </p:sp>
      <p:sp>
        <p:nvSpPr>
          <p:cNvPr id="3" name="Označba mesta vsebine 2"/>
          <p:cNvSpPr>
            <a:spLocks noGrp="1"/>
          </p:cNvSpPr>
          <p:nvPr>
            <p:ph idx="1"/>
          </p:nvPr>
        </p:nvSpPr>
        <p:spPr>
          <a:xfrm>
            <a:off x="323385" y="2274848"/>
            <a:ext cx="11441151" cy="4438186"/>
          </a:xfrm>
          <a:blipFill dpi="0" rotWithShape="1">
            <a:blip r:embed="rId2">
              <a:alphaModFix amt="44000"/>
            </a:blip>
            <a:srcRect/>
            <a:stretch>
              <a:fillRect/>
            </a:stretch>
          </a:blipFill>
        </p:spPr>
        <p:txBody>
          <a:bodyPr>
            <a:normAutofit/>
          </a:bodyPr>
          <a:lstStyle/>
          <a:p>
            <a:endParaRPr lang="sl-SI" dirty="0" smtClean="0"/>
          </a:p>
          <a:p>
            <a:pPr marL="0" indent="0">
              <a:buNone/>
            </a:pPr>
            <a:r>
              <a:rPr lang="sl-SI" sz="4000" b="1" dirty="0" smtClean="0">
                <a:solidFill>
                  <a:schemeClr val="accent4">
                    <a:lumMod val="50000"/>
                  </a:schemeClr>
                </a:solidFill>
                <a:latin typeface="Bookman Old Style" panose="02050604050505020204" pitchFamily="18" charset="0"/>
              </a:rPr>
              <a:t>      </a:t>
            </a:r>
          </a:p>
          <a:p>
            <a:pPr marL="0" indent="0">
              <a:buNone/>
            </a:pPr>
            <a:r>
              <a:rPr lang="sl-SI" sz="4000" b="1" dirty="0">
                <a:solidFill>
                  <a:schemeClr val="accent4">
                    <a:lumMod val="50000"/>
                  </a:schemeClr>
                </a:solidFill>
                <a:latin typeface="Bookman Old Style" panose="02050604050505020204" pitchFamily="18" charset="0"/>
              </a:rPr>
              <a:t> </a:t>
            </a:r>
            <a:r>
              <a:rPr lang="sl-SI" sz="4000" b="1" dirty="0" smtClean="0">
                <a:solidFill>
                  <a:schemeClr val="accent4">
                    <a:lumMod val="50000"/>
                  </a:schemeClr>
                </a:solidFill>
                <a:latin typeface="Bookman Old Style" panose="02050604050505020204" pitchFamily="18" charset="0"/>
              </a:rPr>
              <a:t>         NA </a:t>
            </a:r>
            <a:r>
              <a:rPr lang="sl-SI" sz="4000" b="1" dirty="0">
                <a:solidFill>
                  <a:schemeClr val="accent4">
                    <a:lumMod val="50000"/>
                  </a:schemeClr>
                </a:solidFill>
                <a:latin typeface="Bookman Old Style" panose="02050604050505020204" pitchFamily="18" charset="0"/>
              </a:rPr>
              <a:t>POVEZAVI TE ČAKA LEPA   </a:t>
            </a:r>
          </a:p>
          <a:p>
            <a:pPr marL="0" indent="0">
              <a:buNone/>
            </a:pPr>
            <a:r>
              <a:rPr lang="sl-SI" sz="4000" b="1" dirty="0">
                <a:solidFill>
                  <a:schemeClr val="accent4">
                    <a:lumMod val="50000"/>
                  </a:schemeClr>
                </a:solidFill>
                <a:latin typeface="Bookman Old Style" panose="02050604050505020204" pitchFamily="18" charset="0"/>
              </a:rPr>
              <a:t>        </a:t>
            </a:r>
            <a:r>
              <a:rPr lang="sl-SI" sz="4000" b="1" dirty="0" smtClean="0">
                <a:solidFill>
                  <a:schemeClr val="accent4">
                    <a:lumMod val="50000"/>
                  </a:schemeClr>
                </a:solidFill>
                <a:latin typeface="Bookman Old Style" panose="02050604050505020204" pitchFamily="18" charset="0"/>
              </a:rPr>
              <a:t>    </a:t>
            </a:r>
            <a:r>
              <a:rPr lang="sl-SI" sz="4000" b="1" dirty="0" smtClean="0">
                <a:solidFill>
                  <a:schemeClr val="accent1"/>
                </a:solidFill>
                <a:latin typeface="Bookman Old Style" panose="02050604050505020204" pitchFamily="18" charset="0"/>
              </a:rPr>
              <a:t>ZGODBA </a:t>
            </a:r>
            <a:r>
              <a:rPr lang="sl-SI" sz="4000" b="1" dirty="0">
                <a:solidFill>
                  <a:schemeClr val="accent1"/>
                </a:solidFill>
                <a:latin typeface="Bookman Old Style" panose="02050604050505020204" pitchFamily="18" charset="0"/>
              </a:rPr>
              <a:t>O BOŽIČKU</a:t>
            </a:r>
            <a:r>
              <a:rPr lang="sl-SI" sz="4000" b="1" dirty="0" smtClean="0">
                <a:solidFill>
                  <a:schemeClr val="accent1"/>
                </a:solidFill>
                <a:latin typeface="Bookman Old Style" panose="02050604050505020204" pitchFamily="18" charset="0"/>
              </a:rPr>
              <a:t>:</a:t>
            </a:r>
            <a:endParaRPr lang="sl-SI" sz="2800" b="1" dirty="0" smtClean="0">
              <a:solidFill>
                <a:srgbClr val="C00000"/>
              </a:solidFill>
            </a:endParaRPr>
          </a:p>
          <a:p>
            <a:pPr marL="0" indent="0">
              <a:buNone/>
            </a:pPr>
            <a:r>
              <a:rPr lang="sl-SI" sz="3200" b="1" dirty="0">
                <a:solidFill>
                  <a:schemeClr val="tx1"/>
                </a:solidFill>
              </a:rPr>
              <a:t> </a:t>
            </a:r>
            <a:r>
              <a:rPr lang="sl-SI" sz="3200" b="1" dirty="0" smtClean="0">
                <a:solidFill>
                  <a:schemeClr val="tx1"/>
                </a:solidFill>
              </a:rPr>
              <a:t>          </a:t>
            </a:r>
            <a:r>
              <a:rPr lang="sl-SI" sz="3200" b="1" dirty="0" smtClean="0">
                <a:solidFill>
                  <a:schemeClr val="tx1"/>
                </a:solidFill>
                <a:hlinkClick r:id="rId3"/>
              </a:rPr>
              <a:t>https</a:t>
            </a:r>
            <a:r>
              <a:rPr lang="sl-SI" sz="3200" b="1" dirty="0">
                <a:solidFill>
                  <a:schemeClr val="tx1"/>
                </a:solidFill>
                <a:hlinkClick r:id="rId3"/>
              </a:rPr>
              <a:t>://</a:t>
            </a:r>
            <a:r>
              <a:rPr lang="sl-SI" sz="3200" b="1" dirty="0" smtClean="0">
                <a:solidFill>
                  <a:schemeClr val="tx1"/>
                </a:solidFill>
                <a:hlinkClick r:id="rId3"/>
              </a:rPr>
              <a:t>www.youtube.com/watch?v=fCZedwfU5-A</a:t>
            </a:r>
            <a:r>
              <a:rPr lang="sl-SI" sz="3200" b="1" dirty="0" smtClean="0">
                <a:solidFill>
                  <a:schemeClr val="tx1"/>
                </a:solidFill>
              </a:rPr>
              <a:t> </a:t>
            </a:r>
            <a:endParaRPr lang="sl-SI" sz="3200" b="1" dirty="0">
              <a:solidFill>
                <a:schemeClr val="tx1"/>
              </a:solidFill>
            </a:endParaRPr>
          </a:p>
        </p:txBody>
      </p:sp>
    </p:spTree>
    <p:extLst>
      <p:ext uri="{BB962C8B-B14F-4D97-AF65-F5344CB8AC3E}">
        <p14:creationId xmlns:p14="http://schemas.microsoft.com/office/powerpoint/2010/main" val="23785415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54954" y="658027"/>
            <a:ext cx="10287865" cy="1418602"/>
          </a:xfrm>
        </p:spPr>
        <p:txBody>
          <a:bodyPr/>
          <a:lstStyle/>
          <a:p>
            <a:r>
              <a:rPr lang="sl-SI" b="1" dirty="0" smtClean="0">
                <a:solidFill>
                  <a:schemeClr val="accent1">
                    <a:lumMod val="75000"/>
                  </a:schemeClr>
                </a:solidFill>
              </a:rPr>
              <a:t>          BOŽIČKOVA PARADA</a:t>
            </a:r>
            <a:br>
              <a:rPr lang="sl-SI" b="1" dirty="0" smtClean="0">
                <a:solidFill>
                  <a:schemeClr val="accent1">
                    <a:lumMod val="75000"/>
                  </a:schemeClr>
                </a:solidFill>
              </a:rPr>
            </a:br>
            <a:r>
              <a:rPr lang="sl-SI" b="1" dirty="0" smtClean="0">
                <a:solidFill>
                  <a:schemeClr val="accent1">
                    <a:lumMod val="75000"/>
                  </a:schemeClr>
                </a:solidFill>
              </a:rPr>
              <a:t>           </a:t>
            </a:r>
            <a:r>
              <a:rPr lang="en-US" sz="1600" b="1" dirty="0" smtClean="0">
                <a:solidFill>
                  <a:schemeClr val="accent1">
                    <a:lumMod val="75000"/>
                  </a:schemeClr>
                </a:solidFill>
              </a:rPr>
              <a:t>2019 </a:t>
            </a:r>
            <a:r>
              <a:rPr lang="en-US" sz="1600" b="1" dirty="0">
                <a:solidFill>
                  <a:schemeClr val="accent1">
                    <a:lumMod val="75000"/>
                  </a:schemeClr>
                </a:solidFill>
              </a:rPr>
              <a:t>Mickey's Very Merry Christmas Party</a:t>
            </a:r>
            <a:r>
              <a:rPr lang="en-US" sz="1600" dirty="0"/>
              <a:t/>
            </a:r>
            <a:br>
              <a:rPr lang="en-US" sz="1600" dirty="0"/>
            </a:br>
            <a:r>
              <a:rPr lang="sl-SI" sz="1600" dirty="0" smtClean="0"/>
              <a:t>                                                                                      </a:t>
            </a:r>
            <a:endParaRPr lang="sl-SI" sz="1600" dirty="0"/>
          </a:p>
        </p:txBody>
      </p:sp>
      <p:pic>
        <p:nvPicPr>
          <p:cNvPr id="1026" name="Picture 2" descr="Slikice: Božiče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68333" y="1895274"/>
            <a:ext cx="6848901" cy="4637217"/>
          </a:xfrm>
          <a:prstGeom prst="rect">
            <a:avLst/>
          </a:prstGeom>
          <a:noFill/>
          <a:extLst>
            <a:ext uri="{909E8E84-426E-40DD-AFC4-6F175D3DCCD1}">
              <a14:hiddenFill xmlns:a14="http://schemas.microsoft.com/office/drawing/2010/main">
                <a:solidFill>
                  <a:srgbClr val="FFFFFF"/>
                </a:solidFill>
              </a14:hiddenFill>
            </a:ext>
          </a:extLst>
        </p:spPr>
      </p:pic>
      <p:sp>
        <p:nvSpPr>
          <p:cNvPr id="4" name="Pravokotnik 3"/>
          <p:cNvSpPr/>
          <p:nvPr/>
        </p:nvSpPr>
        <p:spPr>
          <a:xfrm>
            <a:off x="248563" y="5930782"/>
            <a:ext cx="6186420" cy="646331"/>
          </a:xfrm>
          <a:prstGeom prst="rect">
            <a:avLst/>
          </a:prstGeom>
        </p:spPr>
        <p:txBody>
          <a:bodyPr wrap="square">
            <a:spAutoFit/>
          </a:bodyPr>
          <a:lstStyle/>
          <a:p>
            <a:r>
              <a:rPr lang="sl-SI" b="1" dirty="0" smtClean="0">
                <a:solidFill>
                  <a:schemeClr val="accent1">
                    <a:lumMod val="75000"/>
                  </a:schemeClr>
                </a:solidFill>
              </a:rPr>
              <a:t>Na povezavi lahko </a:t>
            </a:r>
            <a:r>
              <a:rPr lang="sl-SI" b="1" dirty="0">
                <a:solidFill>
                  <a:schemeClr val="accent1">
                    <a:lumMod val="75000"/>
                  </a:schemeClr>
                </a:solidFill>
              </a:rPr>
              <a:t>pogledaš BOŽIČKOVO PARADO</a:t>
            </a:r>
            <a:r>
              <a:rPr lang="sl-SI" dirty="0"/>
              <a:t>.</a:t>
            </a:r>
          </a:p>
          <a:p>
            <a:r>
              <a:rPr lang="sl-SI" u="sng" dirty="0">
                <a:solidFill>
                  <a:srgbClr val="0563C1"/>
                </a:solidFill>
                <a:latin typeface="Calibri" panose="020F0502020204030204" pitchFamily="34" charset="0"/>
                <a:ea typeface="Calibri" panose="020F0502020204030204" pitchFamily="34" charset="0"/>
                <a:cs typeface="Times New Roman" panose="02020603050405020304" pitchFamily="18" charset="0"/>
                <a:hlinkClick r:id="rId3"/>
              </a:rPr>
              <a:t>https://www.youtube.com/watch?v=lT6iMGq_voY</a:t>
            </a:r>
            <a:r>
              <a:rPr lang="sl-SI" dirty="0">
                <a:latin typeface="Calibri" panose="020F0502020204030204" pitchFamily="34" charset="0"/>
                <a:ea typeface="Calibri" panose="020F0502020204030204" pitchFamily="34" charset="0"/>
                <a:cs typeface="Times New Roman" panose="02020603050405020304" pitchFamily="18" charset="0"/>
              </a:rPr>
              <a:t> </a:t>
            </a:r>
            <a:endParaRPr lang="sl-SI" dirty="0"/>
          </a:p>
        </p:txBody>
      </p:sp>
      <p:pic>
        <p:nvPicPr>
          <p:cNvPr id="3" name="Picture 2" descr="Bitmoji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895274"/>
            <a:ext cx="4615809" cy="3996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772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b="1" dirty="0">
                <a:solidFill>
                  <a:srgbClr val="C00000"/>
                </a:solidFill>
                <a:latin typeface="Bookman Old Style" panose="02050604050505020204" pitchFamily="18" charset="0"/>
              </a:rPr>
              <a:t>SEDAJ PA VESELO NA DELO!</a:t>
            </a:r>
            <a:endParaRPr lang="sl-SI" dirty="0"/>
          </a:p>
        </p:txBody>
      </p:sp>
      <p:sp>
        <p:nvSpPr>
          <p:cNvPr id="3" name="Označba mesta vsebine 2"/>
          <p:cNvSpPr>
            <a:spLocks noGrp="1"/>
          </p:cNvSpPr>
          <p:nvPr>
            <p:ph idx="1"/>
          </p:nvPr>
        </p:nvSpPr>
        <p:spPr>
          <a:xfrm>
            <a:off x="512956" y="2430967"/>
            <a:ext cx="11496907" cy="4549696"/>
          </a:xfrm>
          <a:blipFill>
            <a:blip r:embed="rId2">
              <a:alphaModFix amt="20000"/>
            </a:blip>
            <a:stretch>
              <a:fillRect/>
            </a:stretch>
          </a:blipFill>
        </p:spPr>
        <p:txBody>
          <a:bodyPr>
            <a:normAutofit/>
          </a:bodyPr>
          <a:lstStyle/>
          <a:p>
            <a:pPr marL="0" indent="0">
              <a:buNone/>
            </a:pPr>
            <a:r>
              <a:rPr lang="sl-SI" sz="3600" b="1" dirty="0">
                <a:latin typeface="Bookman Old Style" panose="02050604050505020204" pitchFamily="18" charset="0"/>
              </a:rPr>
              <a:t>NA NASLEDNJIH DRSNICAH </a:t>
            </a:r>
            <a:r>
              <a:rPr lang="sl-SI" sz="3600" b="1" dirty="0" smtClean="0">
                <a:latin typeface="Bookman Old Style" panose="02050604050505020204" pitchFamily="18" charset="0"/>
              </a:rPr>
              <a:t>IMAŠ:</a:t>
            </a:r>
          </a:p>
          <a:p>
            <a:pPr marL="0" indent="0">
              <a:buNone/>
            </a:pPr>
            <a:r>
              <a:rPr lang="sl-SI" sz="3600" b="1" dirty="0" smtClean="0">
                <a:latin typeface="Bookman Old Style" panose="02050604050505020204" pitchFamily="18" charset="0"/>
              </a:rPr>
              <a:t>- 3 PREDLOGE – 3 NOVOLETNE  OKRASKE, </a:t>
            </a:r>
          </a:p>
          <a:p>
            <a:pPr marL="0" indent="0">
              <a:buNone/>
            </a:pPr>
            <a:r>
              <a:rPr lang="sl-SI" sz="3600" b="1" dirty="0" smtClean="0">
                <a:latin typeface="Bookman Old Style" panose="02050604050505020204" pitchFamily="18" charset="0"/>
              </a:rPr>
              <a:t>- 2 PREDLOGA ZA LEPO VREČKICO,</a:t>
            </a:r>
          </a:p>
          <a:p>
            <a:pPr marL="0" indent="0">
              <a:buNone/>
            </a:pPr>
            <a:r>
              <a:rPr lang="sl-SI" sz="3600" b="1" dirty="0" smtClean="0">
                <a:latin typeface="Bookman Old Style" panose="02050604050505020204" pitchFamily="18" charset="0"/>
              </a:rPr>
              <a:t>- NOVOLETNO VOŠČILNICO- VEČ PREDLOGOV.</a:t>
            </a:r>
            <a:endParaRPr lang="sl-SI" sz="3600" b="1" dirty="0">
              <a:latin typeface="Bookman Old Style" panose="02050604050505020204" pitchFamily="18" charset="0"/>
            </a:endParaRPr>
          </a:p>
          <a:p>
            <a:pPr marL="0" indent="0">
              <a:buNone/>
            </a:pPr>
            <a:r>
              <a:rPr lang="sl-SI" sz="3600" b="1" dirty="0" smtClean="0">
                <a:solidFill>
                  <a:srgbClr val="C00000"/>
                </a:solidFill>
                <a:latin typeface="Bookman Old Style" panose="02050604050505020204" pitchFamily="18" charset="0"/>
              </a:rPr>
              <a:t>                  TVOJA NALOGA:</a:t>
            </a:r>
          </a:p>
          <a:p>
            <a:pPr marL="0" indent="0">
              <a:buNone/>
            </a:pPr>
            <a:r>
              <a:rPr lang="sl-SI" sz="3600" b="1" dirty="0" smtClean="0">
                <a:solidFill>
                  <a:srgbClr val="C00000"/>
                </a:solidFill>
                <a:latin typeface="Bookman Old Style" panose="02050604050505020204" pitchFamily="18" charset="0"/>
              </a:rPr>
              <a:t>  NAREDI EN OKRASEK IN ENO VOŠČILNICO!</a:t>
            </a:r>
          </a:p>
        </p:txBody>
      </p:sp>
    </p:spTree>
    <p:extLst>
      <p:ext uri="{BB962C8B-B14F-4D97-AF65-F5344CB8AC3E}">
        <p14:creationId xmlns:p14="http://schemas.microsoft.com/office/powerpoint/2010/main" val="29718232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dirty="0" smtClean="0">
                <a:solidFill>
                  <a:srgbClr val="C00000"/>
                </a:solidFill>
              </a:rPr>
              <a:t> 1.   </a:t>
            </a:r>
            <a:r>
              <a:rPr lang="sl-SI" b="1" dirty="0" smtClean="0">
                <a:solidFill>
                  <a:srgbClr val="C00000"/>
                </a:solidFill>
              </a:rPr>
              <a:t>BOŽIČNI ANGELČEK</a:t>
            </a:r>
            <a:endParaRPr lang="sl-SI" b="1" dirty="0">
              <a:solidFill>
                <a:srgbClr val="C00000"/>
              </a:solidFill>
            </a:endParaRPr>
          </a:p>
        </p:txBody>
      </p:sp>
      <p:sp>
        <p:nvSpPr>
          <p:cNvPr id="3" name="Označba mesta vsebine 2"/>
          <p:cNvSpPr>
            <a:spLocks noGrp="1"/>
          </p:cNvSpPr>
          <p:nvPr>
            <p:ph idx="1"/>
          </p:nvPr>
        </p:nvSpPr>
        <p:spPr>
          <a:xfrm>
            <a:off x="6690732" y="2286000"/>
            <a:ext cx="5218770" cy="4125912"/>
          </a:xfrm>
          <a:blipFill>
            <a:blip r:embed="rId2">
              <a:alphaModFix amt="20000"/>
            </a:blip>
            <a:stretch>
              <a:fillRect/>
            </a:stretch>
          </a:blipFill>
        </p:spPr>
        <p:txBody>
          <a:bodyPr/>
          <a:lstStyle/>
          <a:p>
            <a:pPr marL="0" indent="0">
              <a:buNone/>
            </a:pPr>
            <a:r>
              <a:rPr lang="sl-SI" sz="2000" b="1" dirty="0" smtClean="0">
                <a:solidFill>
                  <a:srgbClr val="C00000"/>
                </a:solidFill>
                <a:latin typeface="Bookman Old Style" panose="02050604050505020204" pitchFamily="18" charset="0"/>
              </a:rPr>
              <a:t>NA SPODNJI POVEZAVI IMAŠ NAVODILA ZA IZDELAVO BOŽIČNEGA ANGELČKA:</a:t>
            </a:r>
          </a:p>
          <a:p>
            <a:pPr marL="0" indent="0">
              <a:buNone/>
            </a:pPr>
            <a:r>
              <a:rPr lang="sl-SI" sz="2800" b="1" u="sng" dirty="0">
                <a:hlinkClick r:id="rId3"/>
              </a:rPr>
              <a:t>https://www.youtube.com/watch?v=4pk0goxMvsA</a:t>
            </a:r>
            <a:r>
              <a:rPr lang="sl-SI" sz="2800" b="1" dirty="0"/>
              <a:t> </a:t>
            </a:r>
            <a:endParaRPr lang="sl-SI" sz="2800" b="1" dirty="0">
              <a:solidFill>
                <a:srgbClr val="C00000"/>
              </a:solidFill>
              <a:latin typeface="Bookman Old Style" panose="02050604050505020204" pitchFamily="18" charset="0"/>
            </a:endParaRPr>
          </a:p>
        </p:txBody>
      </p:sp>
      <p:pic>
        <p:nvPicPr>
          <p:cNvPr id="11266" name="Picture 2" descr="Božična dekoracija: Naredi sama božične angelčke iz papirja -  Ženska.siŽenska.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571" y="2486721"/>
            <a:ext cx="6501161" cy="3925191"/>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9000" y="4323557"/>
            <a:ext cx="1905000" cy="1905000"/>
          </a:xfrm>
          <a:prstGeom prst="rect">
            <a:avLst/>
          </a:prstGeom>
        </p:spPr>
      </p:pic>
    </p:spTree>
    <p:extLst>
      <p:ext uri="{BB962C8B-B14F-4D97-AF65-F5344CB8AC3E}">
        <p14:creationId xmlns:p14="http://schemas.microsoft.com/office/powerpoint/2010/main" val="430429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dirty="0" smtClean="0">
                <a:solidFill>
                  <a:srgbClr val="C00000"/>
                </a:solidFill>
                <a:latin typeface="Bookman Old Style" panose="02050604050505020204" pitchFamily="18" charset="0"/>
              </a:rPr>
              <a:t>2. </a:t>
            </a:r>
            <a:r>
              <a:rPr lang="sl-SI" b="1" dirty="0" smtClean="0">
                <a:solidFill>
                  <a:srgbClr val="C00000"/>
                </a:solidFill>
                <a:latin typeface="Bookman Old Style" panose="02050604050505020204" pitchFamily="18" charset="0"/>
              </a:rPr>
              <a:t>BALONČEK</a:t>
            </a:r>
            <a:endParaRPr lang="sl-SI" b="1" dirty="0">
              <a:solidFill>
                <a:srgbClr val="C00000"/>
              </a:solidFill>
              <a:latin typeface="Bookman Old Style" panose="02050604050505020204" pitchFamily="18" charset="0"/>
            </a:endParaRPr>
          </a:p>
        </p:txBody>
      </p:sp>
      <p:sp>
        <p:nvSpPr>
          <p:cNvPr id="3" name="Označba mesta vsebine 2"/>
          <p:cNvSpPr>
            <a:spLocks noGrp="1"/>
          </p:cNvSpPr>
          <p:nvPr>
            <p:ph idx="1"/>
          </p:nvPr>
        </p:nvSpPr>
        <p:spPr>
          <a:xfrm>
            <a:off x="5910146" y="2274955"/>
            <a:ext cx="5843239" cy="4073390"/>
          </a:xfrm>
          <a:blipFill>
            <a:blip r:embed="rId2">
              <a:alphaModFix amt="20000"/>
            </a:blip>
            <a:stretch>
              <a:fillRect/>
            </a:stretch>
          </a:blipFill>
        </p:spPr>
        <p:txBody>
          <a:bodyPr/>
          <a:lstStyle/>
          <a:p>
            <a:pPr marL="0" indent="0">
              <a:buNone/>
            </a:pPr>
            <a:r>
              <a:rPr lang="sl-SI" b="1" dirty="0" smtClean="0">
                <a:solidFill>
                  <a:srgbClr val="C00000"/>
                </a:solidFill>
                <a:latin typeface="Bookman Old Style" panose="02050604050505020204" pitchFamily="18" charset="0"/>
              </a:rPr>
              <a:t> </a:t>
            </a:r>
          </a:p>
          <a:p>
            <a:pPr marL="0" indent="0">
              <a:buNone/>
            </a:pPr>
            <a:r>
              <a:rPr lang="sl-SI" sz="2400" b="1" dirty="0" smtClean="0">
                <a:solidFill>
                  <a:srgbClr val="C00000"/>
                </a:solidFill>
                <a:latin typeface="Bookman Old Style" panose="02050604050505020204" pitchFamily="18" charset="0"/>
              </a:rPr>
              <a:t>NA </a:t>
            </a:r>
            <a:r>
              <a:rPr lang="sl-SI" sz="2400" b="1" dirty="0">
                <a:solidFill>
                  <a:srgbClr val="C00000"/>
                </a:solidFill>
                <a:latin typeface="Bookman Old Style" panose="02050604050505020204" pitchFamily="18" charset="0"/>
              </a:rPr>
              <a:t>SPODNJI POVEZAVI IMAŠ NAVODILA ZA IZDELAVO </a:t>
            </a:r>
            <a:r>
              <a:rPr lang="sl-SI" sz="2400" b="1" dirty="0" smtClean="0">
                <a:solidFill>
                  <a:srgbClr val="C00000"/>
                </a:solidFill>
                <a:latin typeface="Bookman Old Style" panose="02050604050505020204" pitchFamily="18" charset="0"/>
              </a:rPr>
              <a:t>BALONČKA:</a:t>
            </a:r>
            <a:endParaRPr lang="sl-SI" sz="2400" b="1" dirty="0">
              <a:solidFill>
                <a:srgbClr val="C00000"/>
              </a:solidFill>
              <a:latin typeface="Bookman Old Style" panose="02050604050505020204" pitchFamily="18" charset="0"/>
            </a:endParaRPr>
          </a:p>
          <a:p>
            <a:pPr marL="0" indent="0">
              <a:buNone/>
            </a:pPr>
            <a:endParaRPr lang="sl-SI" sz="2400" dirty="0">
              <a:latin typeface="Bookman Old Style" panose="02050604050505020204" pitchFamily="18" charset="0"/>
            </a:endParaRPr>
          </a:p>
          <a:p>
            <a:r>
              <a:rPr lang="sl-SI" sz="2800" b="1" u="sng" dirty="0">
                <a:hlinkClick r:id="rId3"/>
              </a:rPr>
              <a:t>https://www.youtube.com/watch?v=yt70JROU0uQ</a:t>
            </a:r>
            <a:endParaRPr lang="sl-SI" sz="2800" b="1" dirty="0"/>
          </a:p>
        </p:txBody>
      </p:sp>
      <p:pic>
        <p:nvPicPr>
          <p:cNvPr id="12290" name="Picture 2" descr="Okrogel okrasek za jelko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60" y="2274955"/>
            <a:ext cx="5431186" cy="4073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376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dirty="0" smtClean="0"/>
              <a:t>  </a:t>
            </a:r>
            <a:r>
              <a:rPr lang="sl-SI" b="1" dirty="0" smtClean="0">
                <a:solidFill>
                  <a:srgbClr val="C00000"/>
                </a:solidFill>
              </a:rPr>
              <a:t>3.  BOŽIČNA ZVEZDA</a:t>
            </a:r>
            <a:endParaRPr lang="sl-SI" b="1" dirty="0">
              <a:solidFill>
                <a:srgbClr val="C00000"/>
              </a:solidFill>
            </a:endParaRPr>
          </a:p>
        </p:txBody>
      </p:sp>
      <p:sp>
        <p:nvSpPr>
          <p:cNvPr id="3" name="Označba mesta vsebine 2"/>
          <p:cNvSpPr>
            <a:spLocks noGrp="1"/>
          </p:cNvSpPr>
          <p:nvPr>
            <p:ph idx="1"/>
          </p:nvPr>
        </p:nvSpPr>
        <p:spPr>
          <a:xfrm>
            <a:off x="6266985" y="2341757"/>
            <a:ext cx="5809786" cy="4516242"/>
          </a:xfrm>
          <a:blipFill>
            <a:blip r:embed="rId2">
              <a:alphaModFix amt="20000"/>
            </a:blip>
            <a:stretch>
              <a:fillRect/>
            </a:stretch>
          </a:blipFill>
        </p:spPr>
        <p:txBody>
          <a:bodyPr>
            <a:normAutofit/>
          </a:bodyPr>
          <a:lstStyle/>
          <a:p>
            <a:pPr marL="0" indent="0">
              <a:buNone/>
            </a:pPr>
            <a:r>
              <a:rPr lang="sl-SI" sz="2800" b="1" dirty="0" smtClean="0">
                <a:solidFill>
                  <a:srgbClr val="C00000"/>
                </a:solidFill>
                <a:latin typeface="Bookman Old Style" panose="02050604050505020204" pitchFamily="18" charset="0"/>
              </a:rPr>
              <a:t>NA SPODNJI POVEZAVI IMAŠ NAVODILA ZA IZDELAVO ZVEZDE:</a:t>
            </a:r>
          </a:p>
          <a:p>
            <a:endParaRPr lang="sl-SI" sz="2400" b="1" dirty="0">
              <a:solidFill>
                <a:srgbClr val="C00000"/>
              </a:solidFill>
              <a:latin typeface="Bookman Old Style" panose="02050604050505020204" pitchFamily="18" charset="0"/>
            </a:endParaRPr>
          </a:p>
          <a:p>
            <a:r>
              <a:rPr lang="sl-SI" sz="3200" b="1" u="sng" dirty="0">
                <a:latin typeface="Bookman Old Style" panose="02050604050505020204" pitchFamily="18" charset="0"/>
                <a:hlinkClick r:id="rId3"/>
              </a:rPr>
              <a:t>https://www.youtube.com/watch?v=SHRC5NrzBRQ</a:t>
            </a:r>
            <a:endParaRPr lang="sl-SI" sz="3200" b="1" dirty="0" smtClean="0">
              <a:solidFill>
                <a:srgbClr val="C00000"/>
              </a:solidFill>
              <a:latin typeface="Bookman Old Style" panose="02050604050505020204" pitchFamily="18" charset="0"/>
            </a:endParaRPr>
          </a:p>
          <a:p>
            <a:endParaRPr lang="sl-SI" sz="2400" dirty="0"/>
          </a:p>
        </p:txBody>
      </p:sp>
      <p:pic>
        <p:nvPicPr>
          <p:cNvPr id="13314" name="Picture 2" descr="Zelena hiška: Velike papirne zvezde za novo leto - naredi s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41757"/>
            <a:ext cx="6266985" cy="4516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9854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b="1" dirty="0" smtClean="0">
                <a:solidFill>
                  <a:srgbClr val="C00000"/>
                </a:solidFill>
                <a:latin typeface="Bookman Old Style" panose="02050604050505020204" pitchFamily="18" charset="0"/>
              </a:rPr>
              <a:t>     DARILNA VREČICA</a:t>
            </a:r>
            <a:endParaRPr lang="sl-SI" b="1" dirty="0">
              <a:solidFill>
                <a:srgbClr val="C00000"/>
              </a:solidFill>
              <a:latin typeface="Bookman Old Style" panose="02050604050505020204" pitchFamily="18" charset="0"/>
            </a:endParaRPr>
          </a:p>
        </p:txBody>
      </p:sp>
      <p:sp>
        <p:nvSpPr>
          <p:cNvPr id="3" name="Označba mesta vsebine 2"/>
          <p:cNvSpPr>
            <a:spLocks noGrp="1"/>
          </p:cNvSpPr>
          <p:nvPr>
            <p:ph idx="1"/>
          </p:nvPr>
        </p:nvSpPr>
        <p:spPr>
          <a:xfrm>
            <a:off x="5051502" y="2475570"/>
            <a:ext cx="7025540" cy="4370219"/>
          </a:xfrm>
          <a:blipFill>
            <a:blip r:embed="rId2">
              <a:alphaModFix amt="20000"/>
            </a:blip>
            <a:stretch>
              <a:fillRect/>
            </a:stretch>
          </a:blipFill>
        </p:spPr>
        <p:txBody>
          <a:bodyPr>
            <a:normAutofit/>
          </a:bodyPr>
          <a:lstStyle/>
          <a:p>
            <a:pPr marL="0" indent="0">
              <a:buNone/>
            </a:pPr>
            <a:r>
              <a:rPr lang="sl-SI" sz="2800" b="1" dirty="0" smtClean="0">
                <a:solidFill>
                  <a:srgbClr val="C00000"/>
                </a:solidFill>
                <a:latin typeface="Bookman Old Style" panose="02050604050505020204" pitchFamily="18" charset="0"/>
              </a:rPr>
              <a:t>NA </a:t>
            </a:r>
            <a:r>
              <a:rPr lang="sl-SI" sz="2800" b="1" dirty="0">
                <a:solidFill>
                  <a:srgbClr val="C00000"/>
                </a:solidFill>
                <a:latin typeface="Bookman Old Style" panose="02050604050505020204" pitchFamily="18" charset="0"/>
              </a:rPr>
              <a:t>SPODNJI POVEZAVI IMAŠ </a:t>
            </a:r>
            <a:r>
              <a:rPr lang="sl-SI" sz="2800" b="1" dirty="0" smtClean="0">
                <a:solidFill>
                  <a:srgbClr val="C00000"/>
                </a:solidFill>
                <a:latin typeface="Bookman Old Style" panose="02050604050505020204" pitchFamily="18" charset="0"/>
              </a:rPr>
              <a:t>NAVODILA </a:t>
            </a:r>
            <a:r>
              <a:rPr lang="sl-SI" sz="2800" b="1" dirty="0">
                <a:solidFill>
                  <a:srgbClr val="C00000"/>
                </a:solidFill>
                <a:latin typeface="Bookman Old Style" panose="02050604050505020204" pitchFamily="18" charset="0"/>
              </a:rPr>
              <a:t>ZA IZDELAVO </a:t>
            </a:r>
            <a:r>
              <a:rPr lang="sl-SI" sz="2800" b="1" dirty="0" smtClean="0">
                <a:solidFill>
                  <a:srgbClr val="C00000"/>
                </a:solidFill>
                <a:latin typeface="Bookman Old Style" panose="02050604050505020204" pitchFamily="18" charset="0"/>
              </a:rPr>
              <a:t>DARILNE VREČKE:</a:t>
            </a:r>
            <a:endParaRPr lang="sl-SI" sz="2800" b="1" u="sng" dirty="0">
              <a:latin typeface="Bookman Old Style" panose="02050604050505020204" pitchFamily="18" charset="0"/>
              <a:hlinkClick r:id="rId3"/>
            </a:endParaRPr>
          </a:p>
          <a:p>
            <a:r>
              <a:rPr lang="sl-SI" sz="2800" b="1" u="sng" dirty="0" smtClean="0">
                <a:latin typeface="Bookman Old Style" panose="02050604050505020204" pitchFamily="18" charset="0"/>
                <a:hlinkClick r:id="rId3"/>
              </a:rPr>
              <a:t>https</a:t>
            </a:r>
            <a:r>
              <a:rPr lang="sl-SI" sz="2800" b="1" u="sng" dirty="0">
                <a:latin typeface="Bookman Old Style" panose="02050604050505020204" pitchFamily="18" charset="0"/>
                <a:hlinkClick r:id="rId3"/>
              </a:rPr>
              <a:t>://</a:t>
            </a:r>
            <a:r>
              <a:rPr lang="sl-SI" sz="2800" b="1" u="sng" dirty="0" smtClean="0">
                <a:latin typeface="Bookman Old Style" panose="02050604050505020204" pitchFamily="18" charset="0"/>
                <a:hlinkClick r:id="rId3"/>
              </a:rPr>
              <a:t>www.youtube.com/watch?v=vGNQJy47OkI</a:t>
            </a:r>
            <a:endParaRPr lang="sl-SI" sz="2800" b="1" u="sng" dirty="0" smtClean="0">
              <a:latin typeface="Bookman Old Style" panose="02050604050505020204" pitchFamily="18" charset="0"/>
            </a:endParaRPr>
          </a:p>
          <a:p>
            <a:r>
              <a:rPr lang="sl-SI" sz="2800" b="1" u="sng" dirty="0">
                <a:latin typeface="Bookman Old Style" panose="02050604050505020204" pitchFamily="18" charset="0"/>
                <a:hlinkClick r:id="rId4"/>
              </a:rPr>
              <a:t>https://www.youtube.com/watch?v=yrieLAXf8Gs</a:t>
            </a:r>
            <a:endParaRPr lang="sl-SI" sz="2800" b="1" dirty="0">
              <a:latin typeface="Bookman Old Style" panose="02050604050505020204" pitchFamily="18" charset="0"/>
            </a:endParaRPr>
          </a:p>
        </p:txBody>
      </p:sp>
      <p:pic>
        <p:nvPicPr>
          <p:cNvPr id="14338" name="Picture 2" descr="Vrečka papirnata 2/1 – Darilne vrečke – Darilna embalaža – Darila – Katalog  — Euro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6049" y="2238994"/>
            <a:ext cx="4605453" cy="4048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798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b="1" dirty="0">
                <a:solidFill>
                  <a:srgbClr val="C00000"/>
                </a:solidFill>
                <a:latin typeface="Bookman Old Style" panose="02050604050505020204" pitchFamily="18" charset="0"/>
              </a:rPr>
              <a:t> </a:t>
            </a:r>
            <a:r>
              <a:rPr lang="sl-SI" b="1" dirty="0" smtClean="0">
                <a:solidFill>
                  <a:srgbClr val="C00000"/>
                </a:solidFill>
                <a:latin typeface="Bookman Old Style" panose="02050604050505020204" pitchFamily="18" charset="0"/>
              </a:rPr>
              <a:t>NOVOLETNE VOŠČILNICE</a:t>
            </a:r>
            <a:endParaRPr lang="sl-SI" dirty="0"/>
          </a:p>
        </p:txBody>
      </p:sp>
      <p:pic>
        <p:nvPicPr>
          <p:cNvPr id="4" name="Picture 2" descr="Božične in novoletne voščilnice - Moj Mozaik"/>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64058" y="2252545"/>
            <a:ext cx="7382107" cy="44158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0447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b="1" dirty="0" smtClean="0">
                <a:solidFill>
                  <a:srgbClr val="C00000"/>
                </a:solidFill>
                <a:latin typeface="Bookman Old Style" panose="02050604050505020204" pitchFamily="18" charset="0"/>
              </a:rPr>
              <a:t>    NOVOLETNE </a:t>
            </a:r>
            <a:r>
              <a:rPr lang="sl-SI" b="1" dirty="0">
                <a:solidFill>
                  <a:srgbClr val="C00000"/>
                </a:solidFill>
                <a:latin typeface="Bookman Old Style" panose="02050604050505020204" pitchFamily="18" charset="0"/>
              </a:rPr>
              <a:t>VOŠČILNICE</a:t>
            </a:r>
            <a:endParaRPr lang="sl-SI" dirty="0"/>
          </a:p>
        </p:txBody>
      </p:sp>
      <p:pic>
        <p:nvPicPr>
          <p:cNvPr id="16386" name="Picture 2" descr="Novoletna voščilnica – snežko snežak – ustvarjajmo skupaj"/>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3738" y="2232491"/>
            <a:ext cx="8497228" cy="4438184"/>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7859" y="2548467"/>
            <a:ext cx="3790950" cy="4122208"/>
          </a:xfrm>
          <a:prstGeom prst="rect">
            <a:avLst/>
          </a:prstGeom>
        </p:spPr>
      </p:pic>
    </p:spTree>
    <p:extLst>
      <p:ext uri="{BB962C8B-B14F-4D97-AF65-F5344CB8AC3E}">
        <p14:creationId xmlns:p14="http://schemas.microsoft.com/office/powerpoint/2010/main" val="21782207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54954" y="512956"/>
            <a:ext cx="9204529" cy="1438507"/>
          </a:xfrm>
          <a:solidFill>
            <a:schemeClr val="accent3">
              <a:lumMod val="40000"/>
              <a:lumOff val="60000"/>
            </a:schemeClr>
          </a:solidFill>
        </p:spPr>
        <p:txBody>
          <a:bodyPr/>
          <a:lstStyle/>
          <a:p>
            <a:r>
              <a:rPr lang="sl-SI" dirty="0" smtClean="0">
                <a:solidFill>
                  <a:schemeClr val="accent1"/>
                </a:solidFill>
                <a:latin typeface="Bookman Old Style" panose="02050604050505020204" pitchFamily="18" charset="0"/>
              </a:rPr>
              <a:t>POZDRAVLJENA USTVARJALKA IN   </a:t>
            </a:r>
            <a:br>
              <a:rPr lang="sl-SI" dirty="0" smtClean="0">
                <a:solidFill>
                  <a:schemeClr val="accent1"/>
                </a:solidFill>
                <a:latin typeface="Bookman Old Style" panose="02050604050505020204" pitchFamily="18" charset="0"/>
              </a:rPr>
            </a:br>
            <a:r>
              <a:rPr lang="sl-SI" dirty="0">
                <a:solidFill>
                  <a:schemeClr val="accent1"/>
                </a:solidFill>
                <a:latin typeface="Bookman Old Style" panose="02050604050505020204" pitchFamily="18" charset="0"/>
              </a:rPr>
              <a:t> </a:t>
            </a:r>
            <a:r>
              <a:rPr lang="sl-SI" dirty="0" smtClean="0">
                <a:solidFill>
                  <a:schemeClr val="accent1"/>
                </a:solidFill>
                <a:latin typeface="Bookman Old Style" panose="02050604050505020204" pitchFamily="18" charset="0"/>
              </a:rPr>
              <a:t>             USTVARJALEC!</a:t>
            </a:r>
            <a:endParaRPr lang="sl-SI" dirty="0">
              <a:solidFill>
                <a:schemeClr val="accent1"/>
              </a:solidFill>
              <a:latin typeface="Bookman Old Style" panose="02050604050505020204" pitchFamily="18" charset="0"/>
            </a:endParaRPr>
          </a:p>
        </p:txBody>
      </p:sp>
      <p:sp>
        <p:nvSpPr>
          <p:cNvPr id="3" name="Označba mesta vsebine 2"/>
          <p:cNvSpPr>
            <a:spLocks noGrp="1"/>
          </p:cNvSpPr>
          <p:nvPr>
            <p:ph idx="1"/>
          </p:nvPr>
        </p:nvSpPr>
        <p:spPr>
          <a:xfrm>
            <a:off x="624467" y="2009116"/>
            <a:ext cx="11262733" cy="4848884"/>
          </a:xfrm>
          <a:blipFill>
            <a:blip r:embed="rId4">
              <a:alphaModFix amt="20000"/>
            </a:blip>
            <a:stretch>
              <a:fillRect/>
            </a:stretch>
          </a:blipFill>
          <a:effectLst>
            <a:outerShdw blurRad="50800" dist="50800" dir="5400000" algn="ctr" rotWithShape="0">
              <a:schemeClr val="accent4">
                <a:lumMod val="75000"/>
                <a:alpha val="46000"/>
              </a:schemeClr>
            </a:outerShdw>
          </a:effectLst>
        </p:spPr>
        <p:txBody>
          <a:bodyPr>
            <a:normAutofit/>
          </a:bodyPr>
          <a:lstStyle/>
          <a:p>
            <a:pPr marL="0" indent="0">
              <a:buNone/>
            </a:pPr>
            <a:r>
              <a:rPr lang="sl-SI" sz="2800" b="1" dirty="0" smtClean="0">
                <a:solidFill>
                  <a:schemeClr val="tx1"/>
                </a:solidFill>
                <a:latin typeface="Bookman Old Style" panose="02050604050505020204" pitchFamily="18" charset="0"/>
              </a:rPr>
              <a:t>             </a:t>
            </a:r>
          </a:p>
          <a:p>
            <a:pPr marL="0" indent="0">
              <a:buNone/>
            </a:pPr>
            <a:r>
              <a:rPr lang="sl-SI" sz="2800" b="1" dirty="0" smtClean="0">
                <a:solidFill>
                  <a:schemeClr val="tx1"/>
                </a:solidFill>
                <a:latin typeface="Bookman Old Style" panose="02050604050505020204" pitchFamily="18" charset="0"/>
              </a:rPr>
              <a:t>                 </a:t>
            </a:r>
            <a:r>
              <a:rPr lang="sl-SI" sz="2200" b="1" dirty="0" smtClean="0">
                <a:solidFill>
                  <a:schemeClr val="tx1"/>
                </a:solidFill>
                <a:latin typeface="Bookman Old Style" panose="02050604050505020204" pitchFamily="18" charset="0"/>
              </a:rPr>
              <a:t>UPAM, DA JE PRED TABO NEKAJ  </a:t>
            </a:r>
            <a:r>
              <a:rPr lang="sl-SI" sz="2200" b="1" dirty="0">
                <a:solidFill>
                  <a:schemeClr val="tx1"/>
                </a:solidFill>
                <a:latin typeface="Bookman Old Style" panose="02050604050505020204" pitchFamily="18" charset="0"/>
              </a:rPr>
              <a:t> ZANIMIVIH URIC. </a:t>
            </a:r>
            <a:endParaRPr lang="sl-SI" sz="2200" b="1" dirty="0" smtClean="0">
              <a:solidFill>
                <a:schemeClr val="tx1"/>
              </a:solidFill>
              <a:latin typeface="Bookman Old Style" panose="02050604050505020204" pitchFamily="18" charset="0"/>
            </a:endParaRPr>
          </a:p>
          <a:p>
            <a:pPr marL="0" indent="0" algn="ctr">
              <a:buNone/>
            </a:pPr>
            <a:r>
              <a:rPr lang="sl-SI" sz="2200" b="1" dirty="0" smtClean="0">
                <a:solidFill>
                  <a:schemeClr val="tx1"/>
                </a:solidFill>
                <a:latin typeface="Bookman Old Style" panose="02050604050505020204" pitchFamily="18" charset="0"/>
              </a:rPr>
              <a:t>V </a:t>
            </a:r>
            <a:r>
              <a:rPr lang="sl-SI" sz="2200" b="1" dirty="0">
                <a:solidFill>
                  <a:schemeClr val="tx1"/>
                </a:solidFill>
                <a:latin typeface="Bookman Old Style" panose="02050604050505020204" pitchFamily="18" charset="0"/>
              </a:rPr>
              <a:t>PRVEM DELU BOŠ </a:t>
            </a:r>
            <a:r>
              <a:rPr lang="sl-SI" sz="2200" b="1" dirty="0">
                <a:solidFill>
                  <a:schemeClr val="tx2"/>
                </a:solidFill>
                <a:latin typeface="Bookman Old Style" panose="02050604050505020204" pitchFamily="18" charset="0"/>
              </a:rPr>
              <a:t>SPOZNAL/A </a:t>
            </a:r>
            <a:r>
              <a:rPr lang="sl-SI" sz="2200" b="1" dirty="0" smtClean="0">
                <a:solidFill>
                  <a:schemeClr val="tx2"/>
                </a:solidFill>
                <a:latin typeface="Bookman Old Style" panose="02050604050505020204" pitchFamily="18" charset="0"/>
              </a:rPr>
              <a:t>ZANIMIVE </a:t>
            </a:r>
            <a:r>
              <a:rPr lang="sl-SI" sz="2200" b="1" dirty="0" smtClean="0">
                <a:solidFill>
                  <a:srgbClr val="C00000"/>
                </a:solidFill>
                <a:latin typeface="Bookman Old Style" panose="02050604050505020204" pitchFamily="18" charset="0"/>
              </a:rPr>
              <a:t> OBIČAJE V MESECU                    </a:t>
            </a:r>
          </a:p>
          <a:p>
            <a:pPr marL="0" indent="0" algn="ctr">
              <a:buNone/>
            </a:pPr>
            <a:r>
              <a:rPr lang="sl-SI" sz="2200" b="1" dirty="0">
                <a:solidFill>
                  <a:srgbClr val="C00000"/>
                </a:solidFill>
                <a:latin typeface="Bookman Old Style" panose="02050604050505020204" pitchFamily="18" charset="0"/>
              </a:rPr>
              <a:t> </a:t>
            </a:r>
            <a:r>
              <a:rPr lang="sl-SI" sz="2200" b="1" dirty="0" smtClean="0">
                <a:solidFill>
                  <a:srgbClr val="C00000"/>
                </a:solidFill>
                <a:latin typeface="Bookman Old Style" panose="02050604050505020204" pitchFamily="18" charset="0"/>
              </a:rPr>
              <a:t>                                                              DECEMRU,</a:t>
            </a:r>
            <a:endParaRPr lang="sl-SI" sz="2200" b="1" dirty="0" smtClean="0">
              <a:solidFill>
                <a:schemeClr val="tx1"/>
              </a:solidFill>
              <a:latin typeface="Bookman Old Style" panose="02050604050505020204" pitchFamily="18" charset="0"/>
            </a:endParaRPr>
          </a:p>
          <a:p>
            <a:pPr marL="0" indent="0" algn="ctr">
              <a:buNone/>
            </a:pPr>
            <a:endParaRPr lang="sl-SI" sz="2200" b="1" dirty="0">
              <a:solidFill>
                <a:schemeClr val="tx1"/>
              </a:solidFill>
              <a:latin typeface="Bookman Old Style" panose="02050604050505020204" pitchFamily="18" charset="0"/>
            </a:endParaRPr>
          </a:p>
          <a:p>
            <a:pPr marL="0" indent="0" algn="ctr">
              <a:buNone/>
            </a:pPr>
            <a:r>
              <a:rPr lang="sl-SI" sz="2200" b="1" dirty="0" smtClean="0">
                <a:solidFill>
                  <a:schemeClr val="tx1"/>
                </a:solidFill>
                <a:latin typeface="Bookman Old Style" panose="02050604050505020204" pitchFamily="18" charset="0"/>
              </a:rPr>
              <a:t>NADALJEVAL/A S POSLUŠANJEM </a:t>
            </a:r>
            <a:r>
              <a:rPr lang="sl-SI" sz="2200" b="1" dirty="0" smtClean="0">
                <a:solidFill>
                  <a:schemeClr val="accent1"/>
                </a:solidFill>
                <a:latin typeface="Bookman Old Style" panose="02050604050505020204" pitchFamily="18" charset="0"/>
              </a:rPr>
              <a:t>RESNIČNE ZGODBE O BOŽIČKU,</a:t>
            </a:r>
            <a:endParaRPr lang="sl-SI" sz="2200" b="1" dirty="0">
              <a:solidFill>
                <a:schemeClr val="accent1"/>
              </a:solidFill>
              <a:latin typeface="Bookman Old Style" panose="02050604050505020204" pitchFamily="18" charset="0"/>
            </a:endParaRPr>
          </a:p>
          <a:p>
            <a:pPr marL="0" indent="0" algn="ctr">
              <a:buNone/>
            </a:pPr>
            <a:r>
              <a:rPr lang="sl-SI" sz="2200" b="1" dirty="0" smtClean="0">
                <a:solidFill>
                  <a:schemeClr val="tx2"/>
                </a:solidFill>
                <a:latin typeface="Bookman Old Style" panose="02050604050505020204" pitchFamily="18" charset="0"/>
              </a:rPr>
              <a:t>LAHKO BOŠ PRISLUHNIL/A PRIJETNI GLASBI IN </a:t>
            </a:r>
          </a:p>
          <a:p>
            <a:pPr marL="0" indent="0" algn="ctr">
              <a:buNone/>
            </a:pPr>
            <a:r>
              <a:rPr lang="sl-SI" sz="2200" b="1" dirty="0" smtClean="0">
                <a:solidFill>
                  <a:srgbClr val="C00000"/>
                </a:solidFill>
                <a:latin typeface="Bookman Old Style" panose="02050604050505020204" pitchFamily="18" charset="0"/>
              </a:rPr>
              <a:t>USTVARIL/A UPORABNE IZDELKE .</a:t>
            </a:r>
          </a:p>
          <a:p>
            <a:pPr marL="0" indent="0">
              <a:buNone/>
            </a:pPr>
            <a:endParaRPr lang="sl-SI" sz="2200" dirty="0" smtClean="0">
              <a:latin typeface="Bookman Old Style" panose="02050604050505020204" pitchFamily="18" charset="0"/>
            </a:endParaRPr>
          </a:p>
          <a:p>
            <a:pPr marL="0" indent="0" algn="ctr">
              <a:buNone/>
            </a:pPr>
            <a:r>
              <a:rPr lang="sl-SI" sz="2200" b="1" dirty="0" smtClean="0">
                <a:solidFill>
                  <a:schemeClr val="tx2"/>
                </a:solidFill>
                <a:latin typeface="Bookman Old Style" panose="02050604050505020204" pitchFamily="18" charset="0"/>
              </a:rPr>
              <a:t>ŽELIM TI RADOVEDEN, PRIJETEN IN USPEŠEN DAN!</a:t>
            </a:r>
            <a:endParaRPr lang="en-SI" sz="2200" b="1" dirty="0">
              <a:solidFill>
                <a:schemeClr val="tx2"/>
              </a:solidFill>
              <a:latin typeface="Bookman Old Style" panose="02050604050505020204" pitchFamily="18" charset="0"/>
            </a:endParaRPr>
          </a:p>
        </p:txBody>
      </p:sp>
      <p:pic>
        <p:nvPicPr>
          <p:cNvPr id="5"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9053" y="976680"/>
            <a:ext cx="1003610" cy="1003610"/>
          </a:xfrm>
          <a:prstGeom prst="rect">
            <a:avLst/>
          </a:prstGeom>
        </p:spPr>
      </p:pic>
    </p:spTree>
    <p:extLst>
      <p:ext uri="{BB962C8B-B14F-4D97-AF65-F5344CB8AC3E}">
        <p14:creationId xmlns:p14="http://schemas.microsoft.com/office/powerpoint/2010/main" val="3981472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2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b="1" dirty="0" smtClean="0">
                <a:solidFill>
                  <a:srgbClr val="C00000"/>
                </a:solidFill>
                <a:latin typeface="Bookman Old Style" panose="02050604050505020204" pitchFamily="18" charset="0"/>
              </a:rPr>
              <a:t>    NOVOLETNE </a:t>
            </a:r>
            <a:r>
              <a:rPr lang="sl-SI" b="1" dirty="0">
                <a:solidFill>
                  <a:srgbClr val="C00000"/>
                </a:solidFill>
                <a:latin typeface="Bookman Old Style" panose="02050604050505020204" pitchFamily="18" charset="0"/>
              </a:rPr>
              <a:t>VOŠČILNICE</a:t>
            </a:r>
            <a:endParaRPr lang="sl-SI" dirty="0"/>
          </a:p>
        </p:txBody>
      </p:sp>
      <p:pic>
        <p:nvPicPr>
          <p:cNvPr id="17410" name="Picture 2" descr="Letos pošlji unikatne novoletne voščilnice! - Okay.s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1083" y="2085278"/>
            <a:ext cx="11430000" cy="4672361"/>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3067" y="2327867"/>
            <a:ext cx="4731808" cy="4429772"/>
          </a:xfrm>
          <a:prstGeom prst="rect">
            <a:avLst/>
          </a:prstGeom>
        </p:spPr>
      </p:pic>
    </p:spTree>
    <p:extLst>
      <p:ext uri="{BB962C8B-B14F-4D97-AF65-F5344CB8AC3E}">
        <p14:creationId xmlns:p14="http://schemas.microsoft.com/office/powerpoint/2010/main" val="7320388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b="1" dirty="0" smtClean="0">
                <a:solidFill>
                  <a:srgbClr val="C00000"/>
                </a:solidFill>
                <a:latin typeface="Bookman Old Style" panose="02050604050505020204" pitchFamily="18" charset="0"/>
              </a:rPr>
              <a:t>  NOVOLETNE </a:t>
            </a:r>
            <a:r>
              <a:rPr lang="sl-SI" b="1" dirty="0">
                <a:solidFill>
                  <a:srgbClr val="C00000"/>
                </a:solidFill>
                <a:latin typeface="Bookman Old Style" panose="02050604050505020204" pitchFamily="18" charset="0"/>
              </a:rPr>
              <a:t>VOŠČILNICE</a:t>
            </a:r>
            <a:endParaRPr lang="sl-SI" dirty="0"/>
          </a:p>
        </p:txBody>
      </p:sp>
      <p:sp>
        <p:nvSpPr>
          <p:cNvPr id="3" name="Označba mesta vsebine 2"/>
          <p:cNvSpPr>
            <a:spLocks noGrp="1"/>
          </p:cNvSpPr>
          <p:nvPr>
            <p:ph idx="1"/>
          </p:nvPr>
        </p:nvSpPr>
        <p:spPr/>
        <p:txBody>
          <a:bodyPr/>
          <a:lstStyle/>
          <a:p>
            <a:r>
              <a:rPr lang="sl-SI" dirty="0" smtClean="0"/>
              <a:t>LAHKO PA IZDELAŠ VOŠČILNICO </a:t>
            </a:r>
            <a:endParaRPr lang="sl-SI" dirty="0"/>
          </a:p>
        </p:txBody>
      </p:sp>
      <p:sp>
        <p:nvSpPr>
          <p:cNvPr id="4" name="AutoShape 2" descr="30+ Božič in novo leto ideas | christmas tree ribbon garland, ribbon on  christmas tree, christmas tree decorations ribb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19460" name="Picture 4" descr="30+ Božič in novo leto ideas | christmas tree ribbon garland, ribbon on  christmas tree, christmas tree decorations ribb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7854" y="2163337"/>
            <a:ext cx="9567746" cy="4694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3722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54953" y="951366"/>
            <a:ext cx="8825659" cy="706964"/>
          </a:xfrm>
          <a:solidFill>
            <a:schemeClr val="accent3">
              <a:lumMod val="40000"/>
              <a:lumOff val="60000"/>
            </a:schemeClr>
          </a:solidFill>
        </p:spPr>
        <p:txBody>
          <a:bodyPr/>
          <a:lstStyle/>
          <a:p>
            <a:r>
              <a:rPr lang="sl-SI" b="1" dirty="0" smtClean="0">
                <a:solidFill>
                  <a:srgbClr val="C00000"/>
                </a:solidFill>
                <a:latin typeface="Bookman Old Style" panose="02050604050505020204" pitchFamily="18" charset="0"/>
              </a:rPr>
              <a:t>  NOVOLETNE </a:t>
            </a:r>
            <a:r>
              <a:rPr lang="sl-SI" b="1" dirty="0">
                <a:solidFill>
                  <a:srgbClr val="C00000"/>
                </a:solidFill>
                <a:latin typeface="Bookman Old Style" panose="02050604050505020204" pitchFamily="18" charset="0"/>
              </a:rPr>
              <a:t>VOŠČILNICE</a:t>
            </a:r>
            <a:endParaRPr lang="sl-SI" dirty="0"/>
          </a:p>
        </p:txBody>
      </p:sp>
      <p:sp>
        <p:nvSpPr>
          <p:cNvPr id="3" name="Označba mesta vsebine 2"/>
          <p:cNvSpPr>
            <a:spLocks noGrp="1"/>
          </p:cNvSpPr>
          <p:nvPr>
            <p:ph idx="1"/>
          </p:nvPr>
        </p:nvSpPr>
        <p:spPr/>
        <p:txBody>
          <a:bodyPr>
            <a:normAutofit/>
          </a:bodyPr>
          <a:lstStyle/>
          <a:p>
            <a:r>
              <a:rPr lang="sl-SI" sz="2800" b="1" dirty="0" smtClean="0">
                <a:latin typeface="Bookman Old Style" panose="02050604050505020204" pitchFamily="18" charset="0"/>
              </a:rPr>
              <a:t>SI OB GLEDANJU TEH PRIMEROV VOŠČILNIC MOGOČE DOBIL TUDI SAM KAKŠNO IDEJO IN ZAMISEL?</a:t>
            </a:r>
          </a:p>
          <a:p>
            <a:pPr marL="0" indent="0">
              <a:buNone/>
            </a:pPr>
            <a:endParaRPr lang="sl-SI" sz="2800" b="1" dirty="0" smtClean="0">
              <a:latin typeface="Bookman Old Style" panose="02050604050505020204" pitchFamily="18" charset="0"/>
            </a:endParaRPr>
          </a:p>
          <a:p>
            <a:r>
              <a:rPr lang="sl-SI" sz="2800" b="1" dirty="0" smtClean="0">
                <a:solidFill>
                  <a:srgbClr val="C00000"/>
                </a:solidFill>
                <a:latin typeface="Bookman Old Style" panose="02050604050505020204" pitchFamily="18" charset="0"/>
              </a:rPr>
              <a:t>LAHKO JO URESNIČIŠ IN IZDELAŠ SVOJO VOŠČILNICO.</a:t>
            </a:r>
          </a:p>
          <a:p>
            <a:endParaRPr lang="sl-SI" sz="2800" b="1" dirty="0">
              <a:solidFill>
                <a:srgbClr val="C00000"/>
              </a:solidFill>
              <a:latin typeface="Bookman Old Style" panose="02050604050505020204" pitchFamily="18" charset="0"/>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01050" y="951366"/>
            <a:ext cx="3790950" cy="3790950"/>
          </a:xfrm>
          <a:prstGeom prst="rect">
            <a:avLst/>
          </a:prstGeom>
        </p:spPr>
      </p:pic>
    </p:spTree>
    <p:extLst>
      <p:ext uri="{BB962C8B-B14F-4D97-AF65-F5344CB8AC3E}">
        <p14:creationId xmlns:p14="http://schemas.microsoft.com/office/powerpoint/2010/main" val="3846032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dirty="0" smtClean="0">
                <a:solidFill>
                  <a:srgbClr val="C00000"/>
                </a:solidFill>
                <a:latin typeface="Bookman Old Style" panose="02050604050505020204" pitchFamily="18" charset="0"/>
              </a:rPr>
              <a:t>TVOJ IZDELEK:</a:t>
            </a:r>
            <a:endParaRPr lang="sl-SI" dirty="0">
              <a:solidFill>
                <a:srgbClr val="C00000"/>
              </a:solidFill>
              <a:latin typeface="Bookman Old Style" panose="02050604050505020204" pitchFamily="18" charset="0"/>
            </a:endParaRPr>
          </a:p>
        </p:txBody>
      </p:sp>
      <p:sp>
        <p:nvSpPr>
          <p:cNvPr id="3" name="Označba mesta vsebine 2"/>
          <p:cNvSpPr>
            <a:spLocks noGrp="1"/>
          </p:cNvSpPr>
          <p:nvPr>
            <p:ph idx="1"/>
          </p:nvPr>
        </p:nvSpPr>
        <p:spPr>
          <a:xfrm>
            <a:off x="769434" y="2603499"/>
            <a:ext cx="11151220" cy="4042627"/>
          </a:xfrm>
        </p:spPr>
        <p:txBody>
          <a:bodyPr>
            <a:noAutofit/>
          </a:bodyPr>
          <a:lstStyle/>
          <a:p>
            <a:r>
              <a:rPr lang="sl-SI" sz="3200" b="1" dirty="0">
                <a:solidFill>
                  <a:srgbClr val="C00000"/>
                </a:solidFill>
                <a:latin typeface="Bookman Old Style" panose="02050604050505020204" pitchFamily="18" charset="0"/>
              </a:rPr>
              <a:t>Izdelke na koncu fotografiraj in jih pošlji </a:t>
            </a:r>
            <a:r>
              <a:rPr lang="sl-SI" sz="3200" b="1" dirty="0" smtClean="0">
                <a:solidFill>
                  <a:srgbClr val="C00000"/>
                </a:solidFill>
                <a:latin typeface="Bookman Old Style" panose="02050604050505020204" pitchFamily="18" charset="0"/>
              </a:rPr>
              <a:t>svoji učiteljici </a:t>
            </a:r>
            <a:r>
              <a:rPr lang="sl-SI" sz="3200" b="1" dirty="0">
                <a:solidFill>
                  <a:srgbClr val="C00000"/>
                </a:solidFill>
                <a:latin typeface="Bookman Old Style" panose="02050604050505020204" pitchFamily="18" charset="0"/>
              </a:rPr>
              <a:t>po </a:t>
            </a:r>
            <a:r>
              <a:rPr lang="sl-SI" sz="3200" b="1" dirty="0" smtClean="0">
                <a:solidFill>
                  <a:srgbClr val="C00000"/>
                </a:solidFill>
                <a:latin typeface="Bookman Old Style" panose="02050604050505020204" pitchFamily="18" charset="0"/>
              </a:rPr>
              <a:t>e-sporočilu. </a:t>
            </a:r>
            <a:endParaRPr lang="sl-SI" sz="3200" b="1" dirty="0">
              <a:solidFill>
                <a:srgbClr val="C00000"/>
              </a:solidFill>
              <a:latin typeface="Bookman Old Style" panose="02050604050505020204" pitchFamily="18" charset="0"/>
            </a:endParaRPr>
          </a:p>
          <a:p>
            <a:pPr marL="0" indent="0">
              <a:buNone/>
            </a:pPr>
            <a:r>
              <a:rPr lang="sl-SI" sz="2400" b="1" dirty="0">
                <a:solidFill>
                  <a:srgbClr val="C00000"/>
                </a:solidFill>
                <a:latin typeface="Bookman Old Style" panose="02050604050505020204" pitchFamily="18" charset="0"/>
              </a:rPr>
              <a:t> </a:t>
            </a:r>
          </a:p>
          <a:p>
            <a:pPr marL="0" indent="0">
              <a:buNone/>
            </a:pPr>
            <a:r>
              <a:rPr lang="sl-SI" sz="2800" b="1" dirty="0" smtClean="0">
                <a:solidFill>
                  <a:srgbClr val="C00000"/>
                </a:solidFill>
                <a:latin typeface="Bookman Old Style" panose="02050604050505020204" pitchFamily="18" charset="0"/>
              </a:rPr>
              <a:t>    </a:t>
            </a:r>
            <a:r>
              <a:rPr lang="sl-SI" sz="3200" b="1" dirty="0" smtClean="0">
                <a:solidFill>
                  <a:srgbClr val="C00000"/>
                </a:solidFill>
                <a:latin typeface="Bookman Old Style" panose="02050604050505020204" pitchFamily="18" charset="0"/>
              </a:rPr>
              <a:t>Obilo </a:t>
            </a:r>
            <a:r>
              <a:rPr lang="sl-SI" sz="3200" b="1" dirty="0">
                <a:solidFill>
                  <a:srgbClr val="C00000"/>
                </a:solidFill>
                <a:latin typeface="Bookman Old Style" panose="02050604050505020204" pitchFamily="18" charset="0"/>
              </a:rPr>
              <a:t>veselja ob </a:t>
            </a:r>
            <a:r>
              <a:rPr lang="sl-SI" sz="3200" b="1" dirty="0" smtClean="0">
                <a:solidFill>
                  <a:srgbClr val="C00000"/>
                </a:solidFill>
                <a:latin typeface="Bookman Old Style" panose="02050604050505020204" pitchFamily="18" charset="0"/>
              </a:rPr>
              <a:t>ustvarjanju </a:t>
            </a:r>
            <a:r>
              <a:rPr lang="sl-SI" sz="3200" b="1" dirty="0">
                <a:solidFill>
                  <a:srgbClr val="C00000"/>
                </a:solidFill>
                <a:latin typeface="Bookman Old Style" panose="02050604050505020204" pitchFamily="18" charset="0"/>
              </a:rPr>
              <a:t>ti želimo </a:t>
            </a:r>
            <a:r>
              <a:rPr lang="sl-SI" sz="3200" b="1" dirty="0" smtClean="0">
                <a:solidFill>
                  <a:srgbClr val="C00000"/>
                </a:solidFill>
                <a:latin typeface="Bookman Old Style" panose="02050604050505020204" pitchFamily="18" charset="0"/>
              </a:rPr>
              <a:t> </a:t>
            </a:r>
          </a:p>
          <a:p>
            <a:pPr marL="0" indent="0">
              <a:buNone/>
            </a:pPr>
            <a:r>
              <a:rPr lang="sl-SI" sz="3200" b="1" dirty="0">
                <a:solidFill>
                  <a:srgbClr val="C00000"/>
                </a:solidFill>
                <a:latin typeface="Bookman Old Style" panose="02050604050505020204" pitchFamily="18" charset="0"/>
              </a:rPr>
              <a:t> </a:t>
            </a:r>
            <a:r>
              <a:rPr lang="sl-SI" sz="3200" b="1" dirty="0" smtClean="0">
                <a:solidFill>
                  <a:srgbClr val="C00000"/>
                </a:solidFill>
                <a:latin typeface="Bookman Old Style" panose="02050604050505020204" pitchFamily="18" charset="0"/>
              </a:rPr>
              <a:t>                       učiteljice.</a:t>
            </a:r>
            <a:r>
              <a:rPr lang="sl-SI" sz="3200" b="1" dirty="0">
                <a:solidFill>
                  <a:srgbClr val="C00000"/>
                </a:solidFill>
                <a:latin typeface="Bookman Old Style" panose="02050604050505020204" pitchFamily="18" charset="0"/>
              </a:rPr>
              <a:t> </a:t>
            </a:r>
          </a:p>
          <a:p>
            <a:endParaRPr lang="sl-SI" sz="2400" b="1" dirty="0">
              <a:solidFill>
                <a:srgbClr val="C00000"/>
              </a:solidFill>
              <a:latin typeface="Bookman Old Style" panose="02050604050505020204" pitchFamily="18" charset="0"/>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9295" y="3477321"/>
            <a:ext cx="2683495" cy="2683495"/>
          </a:xfrm>
          <a:prstGeom prst="rect">
            <a:avLst/>
          </a:prstGeom>
        </p:spPr>
      </p:pic>
    </p:spTree>
    <p:extLst>
      <p:ext uri="{BB962C8B-B14F-4D97-AF65-F5344CB8AC3E}">
        <p14:creationId xmlns:p14="http://schemas.microsoft.com/office/powerpoint/2010/main" val="32262003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b="1" dirty="0" smtClean="0">
                <a:solidFill>
                  <a:srgbClr val="C00000"/>
                </a:solidFill>
              </a:rPr>
              <a:t>      OBIČAJI V MESECU DECEMBRU</a:t>
            </a:r>
            <a:endParaRPr lang="sl-SI" b="1" dirty="0">
              <a:solidFill>
                <a:srgbClr val="C00000"/>
              </a:solidFill>
            </a:endParaRPr>
          </a:p>
        </p:txBody>
      </p:sp>
      <p:sp>
        <p:nvSpPr>
          <p:cNvPr id="3" name="Označba mesta vsebine 2"/>
          <p:cNvSpPr>
            <a:spLocks noGrp="1"/>
          </p:cNvSpPr>
          <p:nvPr>
            <p:ph idx="1"/>
          </p:nvPr>
        </p:nvSpPr>
        <p:spPr>
          <a:xfrm>
            <a:off x="579863" y="2207941"/>
            <a:ext cx="11429999" cy="4348976"/>
          </a:xfrm>
          <a:blipFill>
            <a:blip r:embed="rId4">
              <a:alphaModFix amt="20000"/>
            </a:blip>
            <a:stretch>
              <a:fillRect/>
            </a:stretch>
          </a:blipFill>
        </p:spPr>
        <p:txBody>
          <a:bodyPr>
            <a:normAutofit/>
          </a:bodyPr>
          <a:lstStyle/>
          <a:p>
            <a:pPr marL="0" indent="0">
              <a:buNone/>
            </a:pPr>
            <a:endParaRPr lang="sl-SI" sz="3600" b="1" dirty="0" smtClean="0">
              <a:latin typeface="Bookman Old Style" panose="02050604050505020204" pitchFamily="18" charset="0"/>
            </a:endParaRPr>
          </a:p>
          <a:p>
            <a:pPr marL="0" indent="0">
              <a:buNone/>
            </a:pPr>
            <a:r>
              <a:rPr lang="sl-SI" sz="3600" b="1" dirty="0" smtClean="0">
                <a:latin typeface="Bookman Old Style" panose="02050604050505020204" pitchFamily="18" charset="0"/>
              </a:rPr>
              <a:t>Čas </a:t>
            </a:r>
            <a:r>
              <a:rPr lang="sl-SI" sz="3600" b="1" dirty="0">
                <a:latin typeface="Bookman Old Style" panose="02050604050505020204" pitchFamily="18" charset="0"/>
              </a:rPr>
              <a:t>ob koncu starega leta je čas velikih pričakovanj. </a:t>
            </a:r>
            <a:endParaRPr lang="sl-SI" sz="3600" b="1" dirty="0" smtClean="0">
              <a:latin typeface="Bookman Old Style" panose="02050604050505020204" pitchFamily="18" charset="0"/>
            </a:endParaRPr>
          </a:p>
          <a:p>
            <a:pPr marL="0" indent="0">
              <a:buNone/>
            </a:pPr>
            <a:r>
              <a:rPr lang="sl-SI" sz="3600" b="1" dirty="0" smtClean="0">
                <a:latin typeface="Bookman Old Style" panose="02050604050505020204" pitchFamily="18" charset="0"/>
              </a:rPr>
              <a:t>Otroci </a:t>
            </a:r>
            <a:r>
              <a:rPr lang="sl-SI" sz="3600" b="1" dirty="0">
                <a:latin typeface="Bookman Old Style" panose="02050604050505020204" pitchFamily="18" charset="0"/>
              </a:rPr>
              <a:t>in odrasli se veselijo </a:t>
            </a:r>
            <a:r>
              <a:rPr lang="sl-SI" sz="3600" b="1" dirty="0">
                <a:solidFill>
                  <a:srgbClr val="C00000"/>
                </a:solidFill>
                <a:latin typeface="Bookman Old Style" panose="02050604050505020204" pitchFamily="18" charset="0"/>
              </a:rPr>
              <a:t>Miklavža, kolin, božiča, štefanovega, tepežkanja, koledovanja in začetka novega leta.</a:t>
            </a:r>
            <a:r>
              <a:rPr lang="sl-SI" sz="3600" b="1" dirty="0">
                <a:latin typeface="Bookman Old Style" panose="02050604050505020204" pitchFamily="18" charset="0"/>
              </a:rPr>
              <a:t> Do danes se je obdržalo le malo običajev.</a:t>
            </a:r>
            <a:endParaRPr lang="sl-SI" sz="3600" dirty="0">
              <a:latin typeface="Bookman Old Style" panose="02050604050505020204" pitchFamily="18" charset="0"/>
            </a:endParaRPr>
          </a:p>
        </p:txBody>
      </p:sp>
      <p:pic>
        <p:nvPicPr>
          <p:cNvPr id="9"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1706" y="735980"/>
            <a:ext cx="939077" cy="939077"/>
          </a:xfrm>
          <a:prstGeom prst="rect">
            <a:avLst/>
          </a:prstGeom>
        </p:spPr>
      </p:pic>
    </p:spTree>
    <p:extLst>
      <p:ext uri="{BB962C8B-B14F-4D97-AF65-F5344CB8AC3E}">
        <p14:creationId xmlns:p14="http://schemas.microsoft.com/office/powerpoint/2010/main" val="2120010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74"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b="1" dirty="0">
                <a:solidFill>
                  <a:srgbClr val="C00000"/>
                </a:solidFill>
              </a:rPr>
              <a:t> </a:t>
            </a:r>
            <a:r>
              <a:rPr lang="sl-SI" b="1" dirty="0" smtClean="0">
                <a:solidFill>
                  <a:srgbClr val="C00000"/>
                </a:solidFill>
              </a:rPr>
              <a:t>    Miklavževo </a:t>
            </a:r>
            <a:r>
              <a:rPr lang="sl-SI" b="1" dirty="0">
                <a:solidFill>
                  <a:srgbClr val="C00000"/>
                </a:solidFill>
              </a:rPr>
              <a:t>(6. december)</a:t>
            </a:r>
            <a:endParaRPr lang="sl-SI" dirty="0"/>
          </a:p>
        </p:txBody>
      </p:sp>
      <p:sp>
        <p:nvSpPr>
          <p:cNvPr id="3" name="Označba mesta vsebine 2"/>
          <p:cNvSpPr>
            <a:spLocks noGrp="1"/>
          </p:cNvSpPr>
          <p:nvPr>
            <p:ph idx="1"/>
          </p:nvPr>
        </p:nvSpPr>
        <p:spPr>
          <a:xfrm>
            <a:off x="3813717" y="2163338"/>
            <a:ext cx="8240751" cy="4627756"/>
          </a:xfrm>
        </p:spPr>
        <p:txBody>
          <a:bodyPr>
            <a:normAutofit/>
          </a:bodyPr>
          <a:lstStyle/>
          <a:p>
            <a:endParaRPr lang="sl-SI" b="1" dirty="0" smtClean="0">
              <a:latin typeface="Bookman Old Style" panose="02050604050505020204" pitchFamily="18" charset="0"/>
            </a:endParaRPr>
          </a:p>
          <a:p>
            <a:pPr marL="0" indent="0">
              <a:buNone/>
            </a:pPr>
            <a:r>
              <a:rPr lang="sl-SI" sz="2000" b="1" dirty="0" smtClean="0">
                <a:latin typeface="Bookman Old Style" panose="02050604050505020204" pitchFamily="18" charset="0"/>
              </a:rPr>
              <a:t>Legenda </a:t>
            </a:r>
            <a:r>
              <a:rPr lang="sl-SI" sz="2000" b="1" dirty="0">
                <a:latin typeface="Bookman Old Style" panose="02050604050505020204" pitchFamily="18" charset="0"/>
              </a:rPr>
              <a:t>o sv. Nikolaju </a:t>
            </a:r>
            <a:r>
              <a:rPr lang="sl-SI" sz="2000" b="1" dirty="0" smtClean="0">
                <a:latin typeface="Bookman Old Style" panose="02050604050505020204" pitchFamily="18" charset="0"/>
              </a:rPr>
              <a:t>pripoveduje:</a:t>
            </a:r>
          </a:p>
          <a:p>
            <a:pPr marL="0" indent="0">
              <a:buNone/>
            </a:pPr>
            <a:r>
              <a:rPr lang="sl-SI" sz="2000" b="1" dirty="0" smtClean="0">
                <a:latin typeface="Bookman Old Style" panose="02050604050505020204" pitchFamily="18" charset="0"/>
              </a:rPr>
              <a:t>Sv. Nikolaj je </a:t>
            </a:r>
            <a:r>
              <a:rPr lang="sl-SI" sz="2000" b="1" dirty="0">
                <a:latin typeface="Bookman Old Style" panose="02050604050505020204" pitchFamily="18" charset="0"/>
              </a:rPr>
              <a:t>trem hčeram siromaka ponoči vrgel skozi okno tri kepe zlata za doto. </a:t>
            </a:r>
            <a:endParaRPr lang="sl-SI" sz="2000" b="1" dirty="0" smtClean="0">
              <a:latin typeface="Bookman Old Style" panose="02050604050505020204" pitchFamily="18" charset="0"/>
            </a:endParaRPr>
          </a:p>
          <a:p>
            <a:pPr marL="0" indent="0">
              <a:buNone/>
            </a:pPr>
            <a:r>
              <a:rPr lang="sl-SI" sz="2000" b="1" dirty="0" smtClean="0">
                <a:latin typeface="Bookman Old Style" panose="02050604050505020204" pitchFamily="18" charset="0"/>
              </a:rPr>
              <a:t>Stara </a:t>
            </a:r>
            <a:r>
              <a:rPr lang="sl-SI" sz="2000" b="1" dirty="0">
                <a:latin typeface="Bookman Old Style" panose="02050604050505020204" pitchFamily="18" charset="0"/>
              </a:rPr>
              <a:t>zimska šega, ki spremlja praznik Sv. Nikolaja, je </a:t>
            </a:r>
            <a:r>
              <a:rPr lang="sl-SI" sz="2000" b="1" dirty="0" err="1">
                <a:latin typeface="Bookman Old Style" panose="02050604050505020204" pitchFamily="18" charset="0"/>
              </a:rPr>
              <a:t>miklavževanje</a:t>
            </a:r>
            <a:r>
              <a:rPr lang="sl-SI" sz="2000" b="1" dirty="0">
                <a:latin typeface="Bookman Old Style" panose="02050604050505020204" pitchFamily="18" charset="0"/>
              </a:rPr>
              <a:t>. Doma je v celotnem alpskem prostoru. Mladi fantje se na predvečer godu Sv. Nikolaja, 5. decembra, preoblečejo v parklje in v spremstvu Sv. Miklavža rajajo po vasi. Selijo se od hiše do hiše in obiskujejo otroke, dekleta in starejše vaščane. Predstavljajo dobre duhove, ki s svojim ropotom preganjajo zle zimske duhove iz ljudi, hiš in celotne vasi. Dandanes je Miklavž eden od treh decembrskih »dobrih mož« - Miklavž, </a:t>
            </a:r>
            <a:r>
              <a:rPr lang="sl-SI" sz="2000" b="1" dirty="0" smtClean="0">
                <a:latin typeface="Bookman Old Style" panose="02050604050505020204" pitchFamily="18" charset="0"/>
              </a:rPr>
              <a:t>Božiček</a:t>
            </a:r>
            <a:r>
              <a:rPr lang="sl-SI" sz="2000" b="1" dirty="0">
                <a:latin typeface="Bookman Old Style" panose="02050604050505020204" pitchFamily="18" charset="0"/>
              </a:rPr>
              <a:t>, dedek Mraz.</a:t>
            </a:r>
          </a:p>
          <a:p>
            <a:endParaRPr lang="sl-SI" dirty="0"/>
          </a:p>
        </p:txBody>
      </p:sp>
      <p:pic>
        <p:nvPicPr>
          <p:cNvPr id="4098" name="Picture 2" descr="Sveti Nikolaj - Miklavž, je eden najbolj priljubljenih svetniko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63337"/>
            <a:ext cx="3813717" cy="4694663"/>
          </a:xfrm>
          <a:prstGeom prst="rect">
            <a:avLst/>
          </a:prstGeom>
          <a:noFill/>
          <a:extLst>
            <a:ext uri="{909E8E84-426E-40DD-AFC4-6F175D3DCCD1}">
              <a14:hiddenFill xmlns:a14="http://schemas.microsoft.com/office/drawing/2010/main">
                <a:solidFill>
                  <a:srgbClr val="FFFFFF"/>
                </a:solidFill>
              </a14:hiddenFill>
            </a:ext>
          </a:extLst>
        </p:spPr>
      </p:pic>
      <p:pic>
        <p:nvPicPr>
          <p:cNvPr id="6"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4439" y="446049"/>
            <a:ext cx="1717288" cy="1717288"/>
          </a:xfrm>
          <a:prstGeom prst="rect">
            <a:avLst/>
          </a:prstGeom>
        </p:spPr>
      </p:pic>
    </p:spTree>
    <p:extLst>
      <p:ext uri="{BB962C8B-B14F-4D97-AF65-F5344CB8AC3E}">
        <p14:creationId xmlns:p14="http://schemas.microsoft.com/office/powerpoint/2010/main" val="6677895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13"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b="1" dirty="0" smtClean="0"/>
              <a:t/>
            </a:r>
            <a:br>
              <a:rPr lang="sl-SI" b="1" dirty="0" smtClean="0"/>
            </a:br>
            <a:r>
              <a:rPr lang="sl-SI" b="1" dirty="0" smtClean="0"/>
              <a:t>      </a:t>
            </a:r>
            <a:r>
              <a:rPr lang="sl-SI" b="1" dirty="0" smtClean="0">
                <a:solidFill>
                  <a:srgbClr val="C00000"/>
                </a:solidFill>
              </a:rPr>
              <a:t>Lucijino </a:t>
            </a:r>
            <a:r>
              <a:rPr lang="sl-SI" b="1" dirty="0">
                <a:solidFill>
                  <a:srgbClr val="C00000"/>
                </a:solidFill>
              </a:rPr>
              <a:t>(13. december)</a:t>
            </a:r>
            <a:r>
              <a:rPr lang="sl-SI" dirty="0">
                <a:solidFill>
                  <a:srgbClr val="C00000"/>
                </a:solidFill>
              </a:rPr>
              <a:t/>
            </a:r>
            <a:br>
              <a:rPr lang="sl-SI" dirty="0">
                <a:solidFill>
                  <a:srgbClr val="C00000"/>
                </a:solidFill>
              </a:rPr>
            </a:br>
            <a:endParaRPr lang="sl-SI" dirty="0">
              <a:solidFill>
                <a:srgbClr val="C00000"/>
              </a:solidFill>
            </a:endParaRPr>
          </a:p>
        </p:txBody>
      </p:sp>
      <p:sp>
        <p:nvSpPr>
          <p:cNvPr id="3" name="Označba mesta vsebine 2"/>
          <p:cNvSpPr>
            <a:spLocks noGrp="1"/>
          </p:cNvSpPr>
          <p:nvPr>
            <p:ph idx="1"/>
          </p:nvPr>
        </p:nvSpPr>
        <p:spPr>
          <a:xfrm>
            <a:off x="5898994" y="2442117"/>
            <a:ext cx="5508703" cy="4047893"/>
          </a:xfrm>
        </p:spPr>
        <p:txBody>
          <a:bodyPr>
            <a:normAutofit/>
          </a:bodyPr>
          <a:lstStyle/>
          <a:p>
            <a:pPr marL="0" indent="0" fontAlgn="base">
              <a:buNone/>
            </a:pPr>
            <a:r>
              <a:rPr lang="sl-SI" sz="2800" b="1" dirty="0" smtClean="0">
                <a:latin typeface="Bookman Old Style" panose="02050604050505020204" pitchFamily="18" charset="0"/>
              </a:rPr>
              <a:t>Na </a:t>
            </a:r>
            <a:r>
              <a:rPr lang="sl-SI" sz="2800" b="1" dirty="0">
                <a:latin typeface="Bookman Old Style" panose="02050604050505020204" pitchFamily="18" charset="0"/>
              </a:rPr>
              <a:t>Lucijino sejemo žitna semena v plitve posodice, da v dvanajstih dneh vzkali in je na božični mizi mlado kaljeno žito. </a:t>
            </a:r>
            <a:endParaRPr lang="sl-SI" sz="2800" b="1" dirty="0" smtClean="0">
              <a:latin typeface="Bookman Old Style" panose="02050604050505020204" pitchFamily="18" charset="0"/>
            </a:endParaRPr>
          </a:p>
          <a:p>
            <a:pPr marL="0" indent="0" fontAlgn="base">
              <a:buNone/>
            </a:pPr>
            <a:r>
              <a:rPr lang="sl-SI" sz="2800" b="1" dirty="0" smtClean="0">
                <a:latin typeface="Bookman Old Style" panose="02050604050505020204" pitchFamily="18" charset="0"/>
              </a:rPr>
              <a:t>Ta </a:t>
            </a:r>
            <a:r>
              <a:rPr lang="sl-SI" sz="2800" b="1" dirty="0">
                <a:latin typeface="Bookman Old Style" panose="02050604050505020204" pitchFamily="18" charset="0"/>
              </a:rPr>
              <a:t>običaj je prisoten še danes.</a:t>
            </a:r>
          </a:p>
          <a:p>
            <a:endParaRPr lang="sl-SI" dirty="0"/>
          </a:p>
        </p:txBody>
      </p:sp>
      <p:pic>
        <p:nvPicPr>
          <p:cNvPr id="5122" name="Picture 2" descr="Božično žito je lahko lep okras prostora v predprazničnem in prazničnem  času - Novice.s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374" y="2442117"/>
            <a:ext cx="5207620" cy="3846920"/>
          </a:xfrm>
          <a:prstGeom prst="rect">
            <a:avLst/>
          </a:prstGeom>
          <a:noFill/>
          <a:extLst>
            <a:ext uri="{909E8E84-426E-40DD-AFC4-6F175D3DCCD1}">
              <a14:hiddenFill xmlns:a14="http://schemas.microsoft.com/office/drawing/2010/main">
                <a:solidFill>
                  <a:srgbClr val="FFFFFF"/>
                </a:solidFill>
              </a14:hiddenFill>
            </a:ext>
          </a:extLst>
        </p:spPr>
      </p:pic>
      <p:pic>
        <p:nvPicPr>
          <p:cNvPr id="4"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37541" y="657922"/>
            <a:ext cx="1100409" cy="872429"/>
          </a:xfrm>
          <a:prstGeom prst="rect">
            <a:avLst/>
          </a:prstGeom>
        </p:spPr>
      </p:pic>
    </p:spTree>
    <p:extLst>
      <p:ext uri="{BB962C8B-B14F-4D97-AF65-F5344CB8AC3E}">
        <p14:creationId xmlns:p14="http://schemas.microsoft.com/office/powerpoint/2010/main" val="11857081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b="1" dirty="0" smtClean="0">
                <a:solidFill>
                  <a:srgbClr val="C00000"/>
                </a:solidFill>
                <a:latin typeface="Bookman Old Style" panose="02050604050505020204" pitchFamily="18" charset="0"/>
              </a:rPr>
              <a:t>                    KOLINE</a:t>
            </a:r>
            <a:endParaRPr lang="sl-SI" b="1" dirty="0">
              <a:solidFill>
                <a:srgbClr val="C00000"/>
              </a:solidFill>
              <a:latin typeface="Bookman Old Style" panose="02050604050505020204" pitchFamily="18" charset="0"/>
            </a:endParaRPr>
          </a:p>
        </p:txBody>
      </p:sp>
      <p:sp>
        <p:nvSpPr>
          <p:cNvPr id="3" name="Označba mesta vsebine 2"/>
          <p:cNvSpPr>
            <a:spLocks noGrp="1"/>
          </p:cNvSpPr>
          <p:nvPr>
            <p:ph idx="1"/>
          </p:nvPr>
        </p:nvSpPr>
        <p:spPr>
          <a:xfrm>
            <a:off x="4850781" y="2163336"/>
            <a:ext cx="7002966" cy="4471639"/>
          </a:xfrm>
        </p:spPr>
        <p:txBody>
          <a:bodyPr>
            <a:noAutofit/>
          </a:bodyPr>
          <a:lstStyle/>
          <a:p>
            <a:pPr marL="0" indent="0">
              <a:buNone/>
            </a:pPr>
            <a:r>
              <a:rPr lang="sl-SI" sz="2400" b="1" dirty="0">
                <a:latin typeface="Bookman Old Style" panose="02050604050505020204" pitchFamily="18" charset="0"/>
              </a:rPr>
              <a:t>Če velja, da so koline kot običaj posebnost slovenskega naroda, tudi velja – kolikor krajev, toliko običajev.  Najprimernejši čas za koline so hladni zimski meseci. V starih časih je bila to priložnost, da so se ljudje najedli mesa, saj le-ta ni bil vsak dan na krožniku. Bil pa je to tudi dogodek, ki je povezoval vso družino, saj so morali za delo poprijeti prav vsi družinski člani. Tudi otroci so</a:t>
            </a:r>
            <a:r>
              <a:rPr lang="sl-SI" sz="2400" b="1" i="1" dirty="0">
                <a:latin typeface="Bookman Old Style" panose="02050604050505020204" pitchFamily="18" charset="0"/>
              </a:rPr>
              <a:t> se</a:t>
            </a:r>
            <a:r>
              <a:rPr lang="sl-SI" sz="2400" b="1" dirty="0">
                <a:latin typeface="Bookman Old Style" panose="02050604050505020204" pitchFamily="18" charset="0"/>
              </a:rPr>
              <a:t> veselili kolin. Prašiča so držali za rep, sicer bi po starem verovanju lahko ušel.</a:t>
            </a:r>
          </a:p>
        </p:txBody>
      </p:sp>
      <p:pic>
        <p:nvPicPr>
          <p:cNvPr id="6148" name="Picture 4" descr="STARE SLIKE – K O L I N E Jaka mi je... - Društvo upokojencev Loški Potok |  Face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107" y="2274849"/>
            <a:ext cx="4326674" cy="4360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8490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b="1" dirty="0" smtClean="0"/>
              <a:t>     </a:t>
            </a:r>
            <a:r>
              <a:rPr lang="sl-SI" b="1" dirty="0" smtClean="0">
                <a:solidFill>
                  <a:srgbClr val="C00000"/>
                </a:solidFill>
              </a:rPr>
              <a:t>Božič </a:t>
            </a:r>
            <a:r>
              <a:rPr lang="sl-SI" b="1" dirty="0">
                <a:solidFill>
                  <a:srgbClr val="C00000"/>
                </a:solidFill>
              </a:rPr>
              <a:t>(25. december)</a:t>
            </a:r>
            <a:endParaRPr lang="sl-SI" dirty="0">
              <a:solidFill>
                <a:srgbClr val="C00000"/>
              </a:solidFill>
            </a:endParaRPr>
          </a:p>
        </p:txBody>
      </p:sp>
      <p:sp>
        <p:nvSpPr>
          <p:cNvPr id="3" name="Označba mesta vsebine 2"/>
          <p:cNvSpPr>
            <a:spLocks noGrp="1"/>
          </p:cNvSpPr>
          <p:nvPr>
            <p:ph idx="1"/>
          </p:nvPr>
        </p:nvSpPr>
        <p:spPr>
          <a:xfrm>
            <a:off x="6032810" y="2174487"/>
            <a:ext cx="5776331" cy="4605453"/>
          </a:xfrm>
        </p:spPr>
        <p:txBody>
          <a:bodyPr>
            <a:normAutofit lnSpcReduction="10000"/>
          </a:bodyPr>
          <a:lstStyle/>
          <a:p>
            <a:pPr marL="0" indent="0">
              <a:buNone/>
            </a:pPr>
            <a:r>
              <a:rPr lang="sl-SI" dirty="0" smtClean="0"/>
              <a:t> </a:t>
            </a:r>
            <a:r>
              <a:rPr lang="sl-SI" sz="2400" b="1" dirty="0" smtClean="0">
                <a:latin typeface="Bookman Old Style" panose="02050604050505020204" pitchFamily="18" charset="0"/>
              </a:rPr>
              <a:t>Naše </a:t>
            </a:r>
            <a:r>
              <a:rPr lang="sl-SI" sz="2400" b="1" dirty="0">
                <a:latin typeface="Bookman Old Style" panose="02050604050505020204" pitchFamily="18" charset="0"/>
              </a:rPr>
              <a:t>ljudstvo v božičnem času pozna tri svete večere, ki so dobili kratko ime trije božiči: prvi božič je 24. december, drugi je na staro leto (31. december) in tretji večer pred praznikom svetih treh kraljev (5. januar). Na te večere je družina opravila pomembnejša stara obredja: pokropila domačijo z blagoslovljeno vodo in jo pokadila z dimom svetega ognja. Ponekod po Sloveniji so se ta obredja obdržala tudi do danes.</a:t>
            </a:r>
          </a:p>
        </p:txBody>
      </p:sp>
      <p:pic>
        <p:nvPicPr>
          <p:cNvPr id="7170" name="Picture 2" descr="Gasparijeve jaslice in njegovo sporočilo so še vedno med nam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318" y="2174487"/>
            <a:ext cx="5419492" cy="4304372"/>
          </a:xfrm>
          <a:prstGeom prst="rect">
            <a:avLst/>
          </a:prstGeom>
          <a:noFill/>
          <a:extLst>
            <a:ext uri="{909E8E84-426E-40DD-AFC4-6F175D3DCCD1}">
              <a14:hiddenFill xmlns:a14="http://schemas.microsoft.com/office/drawing/2010/main">
                <a:solidFill>
                  <a:srgbClr val="FFFFFF"/>
                </a:solidFill>
              </a14:hiddenFill>
            </a:ext>
          </a:extLst>
        </p:spPr>
      </p:pic>
      <p:pic>
        <p:nvPicPr>
          <p:cNvPr id="4"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70635" y="719875"/>
            <a:ext cx="1301130" cy="1301130"/>
          </a:xfrm>
          <a:prstGeom prst="rect">
            <a:avLst/>
          </a:prstGeom>
        </p:spPr>
      </p:pic>
    </p:spTree>
    <p:extLst>
      <p:ext uri="{BB962C8B-B14F-4D97-AF65-F5344CB8AC3E}">
        <p14:creationId xmlns:p14="http://schemas.microsoft.com/office/powerpoint/2010/main" val="35831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3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154954" y="624468"/>
            <a:ext cx="9304890" cy="1282391"/>
          </a:xfrm>
          <a:solidFill>
            <a:schemeClr val="accent3">
              <a:lumMod val="40000"/>
              <a:lumOff val="60000"/>
            </a:schemeClr>
          </a:solidFill>
        </p:spPr>
        <p:txBody>
          <a:bodyPr/>
          <a:lstStyle/>
          <a:p>
            <a:r>
              <a:rPr lang="sl-SI" b="1" dirty="0">
                <a:solidFill>
                  <a:srgbClr val="C00000"/>
                </a:solidFill>
              </a:rPr>
              <a:t>Koledovanje (v času od 24. decembra do 6. januarja)</a:t>
            </a:r>
            <a:endParaRPr lang="sl-SI" dirty="0">
              <a:solidFill>
                <a:srgbClr val="C00000"/>
              </a:solidFill>
            </a:endParaRPr>
          </a:p>
        </p:txBody>
      </p:sp>
      <p:sp>
        <p:nvSpPr>
          <p:cNvPr id="3" name="Označba mesta vsebine 2"/>
          <p:cNvSpPr>
            <a:spLocks noGrp="1"/>
          </p:cNvSpPr>
          <p:nvPr>
            <p:ph idx="1"/>
          </p:nvPr>
        </p:nvSpPr>
        <p:spPr>
          <a:xfrm>
            <a:off x="5464099" y="2129883"/>
            <a:ext cx="6727902" cy="4482790"/>
          </a:xfrm>
        </p:spPr>
        <p:txBody>
          <a:bodyPr>
            <a:noAutofit/>
          </a:bodyPr>
          <a:lstStyle/>
          <a:p>
            <a:pPr marL="0" indent="0">
              <a:buNone/>
            </a:pPr>
            <a:r>
              <a:rPr lang="sl-SI" sz="2400" b="1" dirty="0">
                <a:latin typeface="Bookman Old Style" panose="02050604050505020204" pitchFamily="18" charset="0"/>
              </a:rPr>
              <a:t>Koledovanje izvira iz rimskih časov, od tod tudi ime. Prvi dan v mesecu so Rimljani imenovali </a:t>
            </a:r>
            <a:r>
              <a:rPr lang="sl-SI" sz="2400" b="1" dirty="0" err="1">
                <a:latin typeface="Bookman Old Style" panose="02050604050505020204" pitchFamily="18" charset="0"/>
              </a:rPr>
              <a:t>calandae</a:t>
            </a:r>
            <a:r>
              <a:rPr lang="sl-SI" sz="2400" b="1" dirty="0">
                <a:latin typeface="Bookman Old Style" panose="02050604050505020204" pitchFamily="18" charset="0"/>
              </a:rPr>
              <a:t>. </a:t>
            </a:r>
            <a:endParaRPr lang="sl-SI" sz="2400" b="1" dirty="0" smtClean="0">
              <a:latin typeface="Bookman Old Style" panose="02050604050505020204" pitchFamily="18" charset="0"/>
            </a:endParaRPr>
          </a:p>
          <a:p>
            <a:pPr marL="0" indent="0">
              <a:buNone/>
            </a:pPr>
            <a:r>
              <a:rPr lang="sl-SI" sz="2400" b="1" dirty="0" smtClean="0">
                <a:latin typeface="Bookman Old Style" panose="02050604050505020204" pitchFamily="18" charset="0"/>
              </a:rPr>
              <a:t>V </a:t>
            </a:r>
            <a:r>
              <a:rPr lang="sl-SI" sz="2400" b="1" dirty="0">
                <a:latin typeface="Bookman Old Style" panose="02050604050505020204" pitchFamily="18" charset="0"/>
              </a:rPr>
              <a:t>božičnem času, od. 24 decembra do 6. januarja,  so po slovenskih vaseh hodili </a:t>
            </a:r>
            <a:r>
              <a:rPr lang="sl-SI" sz="2400" b="1" dirty="0" smtClean="0">
                <a:latin typeface="Bookman Old Style" panose="02050604050505020204" pitchFamily="18" charset="0"/>
              </a:rPr>
              <a:t> koledniki. Ti </a:t>
            </a:r>
            <a:r>
              <a:rPr lang="sl-SI" sz="2400" b="1" dirty="0">
                <a:latin typeface="Bookman Old Style" panose="02050604050505020204" pitchFamily="18" charset="0"/>
              </a:rPr>
              <a:t>so bili vaški fantje, godci, ki so hodili od hiše do hiše in prepevali pesmi kolednice. S svojimi obhodi so združevali vas v skupnem prazniku. Po končanih obhodih pa so nabrane darove skupaj pojedli, popili in prijateljsko skupaj stopili v novo leto. </a:t>
            </a:r>
          </a:p>
        </p:txBody>
      </p:sp>
      <p:pic>
        <p:nvPicPr>
          <p:cNvPr id="8194" name="Picture 2" descr="VESELJE VAM DARUJEM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023" y="2219093"/>
            <a:ext cx="5163015" cy="4393580"/>
          </a:xfrm>
          <a:prstGeom prst="rect">
            <a:avLst/>
          </a:prstGeom>
          <a:noFill/>
          <a:extLst>
            <a:ext uri="{909E8E84-426E-40DD-AFC4-6F175D3DCCD1}">
              <a14:hiddenFill xmlns:a14="http://schemas.microsoft.com/office/drawing/2010/main">
                <a:solidFill>
                  <a:srgbClr val="FFFFFF"/>
                </a:solidFill>
              </a14:hiddenFill>
            </a:ext>
          </a:extLst>
        </p:spPr>
      </p:pic>
      <p:pic>
        <p:nvPicPr>
          <p:cNvPr id="4"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60206" y="624468"/>
            <a:ext cx="1304072" cy="1137425"/>
          </a:xfrm>
          <a:prstGeom prst="rect">
            <a:avLst/>
          </a:prstGeom>
        </p:spPr>
      </p:pic>
    </p:spTree>
    <p:extLst>
      <p:ext uri="{BB962C8B-B14F-4D97-AF65-F5344CB8AC3E}">
        <p14:creationId xmlns:p14="http://schemas.microsoft.com/office/powerpoint/2010/main" val="2766040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6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solidFill>
            <a:schemeClr val="accent3">
              <a:lumMod val="40000"/>
              <a:lumOff val="60000"/>
            </a:schemeClr>
          </a:solidFill>
        </p:spPr>
        <p:txBody>
          <a:bodyPr/>
          <a:lstStyle/>
          <a:p>
            <a:r>
              <a:rPr lang="sl-SI" b="1" dirty="0" smtClean="0">
                <a:solidFill>
                  <a:srgbClr val="C00000"/>
                </a:solidFill>
              </a:rPr>
              <a:t/>
            </a:r>
            <a:br>
              <a:rPr lang="sl-SI" b="1" dirty="0" smtClean="0">
                <a:solidFill>
                  <a:srgbClr val="C00000"/>
                </a:solidFill>
              </a:rPr>
            </a:br>
            <a:r>
              <a:rPr lang="sl-SI" b="1" dirty="0">
                <a:solidFill>
                  <a:srgbClr val="C00000"/>
                </a:solidFill>
              </a:rPr>
              <a:t> </a:t>
            </a:r>
            <a:r>
              <a:rPr lang="sl-SI" b="1" dirty="0" smtClean="0">
                <a:solidFill>
                  <a:srgbClr val="C00000"/>
                </a:solidFill>
              </a:rPr>
              <a:t>    Tepežni </a:t>
            </a:r>
            <a:r>
              <a:rPr lang="sl-SI" b="1" dirty="0">
                <a:solidFill>
                  <a:srgbClr val="C00000"/>
                </a:solidFill>
              </a:rPr>
              <a:t>dan (28. december)</a:t>
            </a:r>
            <a:r>
              <a:rPr lang="sl-SI" dirty="0">
                <a:solidFill>
                  <a:srgbClr val="C00000"/>
                </a:solidFill>
              </a:rPr>
              <a:t/>
            </a:r>
            <a:br>
              <a:rPr lang="sl-SI" dirty="0">
                <a:solidFill>
                  <a:srgbClr val="C00000"/>
                </a:solidFill>
              </a:rPr>
            </a:br>
            <a:endParaRPr lang="sl-SI" dirty="0">
              <a:solidFill>
                <a:srgbClr val="C00000"/>
              </a:solidFill>
            </a:endParaRPr>
          </a:p>
        </p:txBody>
      </p:sp>
      <p:sp>
        <p:nvSpPr>
          <p:cNvPr id="3" name="Označba mesta vsebine 2"/>
          <p:cNvSpPr>
            <a:spLocks noGrp="1"/>
          </p:cNvSpPr>
          <p:nvPr>
            <p:ph idx="1"/>
          </p:nvPr>
        </p:nvSpPr>
        <p:spPr>
          <a:xfrm>
            <a:off x="6679580" y="2174488"/>
            <a:ext cx="4962293" cy="4683512"/>
          </a:xfrm>
        </p:spPr>
        <p:txBody>
          <a:bodyPr>
            <a:normAutofit/>
          </a:bodyPr>
          <a:lstStyle/>
          <a:p>
            <a:pPr marL="0" indent="0" fontAlgn="base">
              <a:buNone/>
            </a:pPr>
            <a:r>
              <a:rPr lang="sl-SI" sz="2400" b="1" dirty="0" smtClean="0">
                <a:latin typeface="Bookman Old Style" panose="02050604050505020204" pitchFamily="18" charset="0"/>
              </a:rPr>
              <a:t>Tega </a:t>
            </a:r>
            <a:r>
              <a:rPr lang="sl-SI" sz="2400" b="1" dirty="0">
                <a:latin typeface="Bookman Old Style" panose="02050604050505020204" pitchFamily="18" charset="0"/>
              </a:rPr>
              <a:t>dne so se včasih otroci najbolj veselili. </a:t>
            </a:r>
            <a:endParaRPr lang="sl-SI" sz="2400" b="1" dirty="0" smtClean="0">
              <a:latin typeface="Bookman Old Style" panose="02050604050505020204" pitchFamily="18" charset="0"/>
            </a:endParaRPr>
          </a:p>
          <a:p>
            <a:pPr marL="0" indent="0" fontAlgn="base">
              <a:buNone/>
            </a:pPr>
            <a:r>
              <a:rPr lang="sl-SI" sz="2400" b="1" dirty="0" smtClean="0">
                <a:latin typeface="Bookman Old Style" panose="02050604050505020204" pitchFamily="18" charset="0"/>
              </a:rPr>
              <a:t>Komaj </a:t>
            </a:r>
            <a:r>
              <a:rPr lang="sl-SI" sz="2400" b="1" dirty="0">
                <a:latin typeface="Bookman Old Style" panose="02050604050505020204" pitchFamily="18" charset="0"/>
              </a:rPr>
              <a:t>so čakali, da bodo v roke vzeli šibe ali biče in začeli hoditi po vasi od hiše do hiše. </a:t>
            </a:r>
            <a:endParaRPr lang="sl-SI" sz="2400" b="1" dirty="0" smtClean="0">
              <a:latin typeface="Bookman Old Style" panose="02050604050505020204" pitchFamily="18" charset="0"/>
            </a:endParaRPr>
          </a:p>
          <a:p>
            <a:pPr marL="0" indent="0" fontAlgn="base">
              <a:buNone/>
            </a:pPr>
            <a:r>
              <a:rPr lang="sl-SI" sz="2400" b="1" dirty="0" smtClean="0">
                <a:latin typeface="Bookman Old Style" panose="02050604050505020204" pitchFamily="18" charset="0"/>
              </a:rPr>
              <a:t>Najprej </a:t>
            </a:r>
            <a:r>
              <a:rPr lang="sl-SI" sz="2400" b="1" dirty="0">
                <a:latin typeface="Bookman Old Style" panose="02050604050505020204" pitchFamily="18" charset="0"/>
              </a:rPr>
              <a:t>sta jih s šibo dobila oče in mati. Otroški udarci so prinašali blagoslov rodnost in življenjsko moč.</a:t>
            </a:r>
          </a:p>
          <a:p>
            <a:pPr marL="0" indent="0">
              <a:buNone/>
            </a:pPr>
            <a:r>
              <a:rPr lang="sl-SI" dirty="0"/>
              <a:t/>
            </a:r>
            <a:br>
              <a:rPr lang="sl-SI" dirty="0"/>
            </a:br>
            <a:endParaRPr lang="sl-SI" dirty="0"/>
          </a:p>
        </p:txBody>
      </p:sp>
      <p:sp>
        <p:nvSpPr>
          <p:cNvPr id="4" name="AutoShape 2" descr="Tepežkanje, pred 2. sv. vojno. Tu so se... - Stare fotografije in  razglednice Korošk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5" name="AutoShape 4" descr="Tepežkanje, pred 2. sv. vojno. Tu so se... - Stare fotografije in  razglednice Koroške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sp>
        <p:nvSpPr>
          <p:cNvPr id="6" name="AutoShape 6" descr="Tepežkanje, pred 2. sv. vojno. Tu so se... - Stare fotografije in  razglednice Koroške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9226" name="Picture 10" descr="Tepežkanje - Radio Ode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4916" y="2274848"/>
            <a:ext cx="4594303" cy="4583151"/>
          </a:xfrm>
          <a:prstGeom prst="rect">
            <a:avLst/>
          </a:prstGeom>
          <a:noFill/>
          <a:extLst>
            <a:ext uri="{909E8E84-426E-40DD-AFC4-6F175D3DCCD1}">
              <a14:hiddenFill xmlns:a14="http://schemas.microsoft.com/office/drawing/2010/main">
                <a:solidFill>
                  <a:srgbClr val="FFFFFF"/>
                </a:solidFill>
              </a14:hiddenFill>
            </a:ext>
          </a:extLst>
        </p:spPr>
      </p:pic>
      <p:pic>
        <p:nvPicPr>
          <p:cNvPr id="9"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25668" y="465139"/>
            <a:ext cx="1416205" cy="1215494"/>
          </a:xfrm>
          <a:prstGeom prst="rect">
            <a:avLst/>
          </a:prstGeom>
        </p:spPr>
      </p:pic>
    </p:spTree>
    <p:extLst>
      <p:ext uri="{BB962C8B-B14F-4D97-AF65-F5344CB8AC3E}">
        <p14:creationId xmlns:p14="http://schemas.microsoft.com/office/powerpoint/2010/main" val="34078953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79"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elektrena sejna soba">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docProps/app.xml><?xml version="1.0" encoding="utf-8"?>
<Properties xmlns="http://schemas.openxmlformats.org/officeDocument/2006/extended-properties" xmlns:vt="http://schemas.openxmlformats.org/officeDocument/2006/docPropsVTypes">
  <Template>TM02900722[[fn=Ionska sejna soba]]</Template>
  <TotalTime>375</TotalTime>
  <Words>597</Words>
  <Application>Microsoft Office PowerPoint</Application>
  <PresentationFormat>Širokozaslonsko</PresentationFormat>
  <Paragraphs>89</Paragraphs>
  <Slides>23</Slides>
  <Notes>0</Notes>
  <HiddenSlides>0</HiddenSlides>
  <MMClips>9</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23</vt:i4>
      </vt:variant>
    </vt:vector>
  </HeadingPairs>
  <TitlesOfParts>
    <vt:vector size="30" baseType="lpstr">
      <vt:lpstr>Arial</vt:lpstr>
      <vt:lpstr>Bookman Old Style</vt:lpstr>
      <vt:lpstr>Calibri</vt:lpstr>
      <vt:lpstr>Century Gothic</vt:lpstr>
      <vt:lpstr>Times New Roman</vt:lpstr>
      <vt:lpstr>Wingdings 3</vt:lpstr>
      <vt:lpstr>Naelektrena sejna soba</vt:lpstr>
      <vt:lpstr>     TEHNIŠKI DAN             5.RAZRED </vt:lpstr>
      <vt:lpstr>POZDRAVLJENA USTVARJALKA IN                  USTVARJALEC!</vt:lpstr>
      <vt:lpstr>      OBIČAJI V MESECU DECEMBRU</vt:lpstr>
      <vt:lpstr>     Miklavževo (6. december)</vt:lpstr>
      <vt:lpstr>       Lucijino (13. december) </vt:lpstr>
      <vt:lpstr>                    KOLINE</vt:lpstr>
      <vt:lpstr>     Božič (25. december)</vt:lpstr>
      <vt:lpstr>Koledovanje (v času od 24. decembra do 6. januarja)</vt:lpstr>
      <vt:lpstr>      Tepežni dan (28. december) </vt:lpstr>
      <vt:lpstr>Novoletno jutro (1. januar)</vt:lpstr>
      <vt:lpstr>              ZGODBA O BOŽIČKU</vt:lpstr>
      <vt:lpstr>          BOŽIČKOVA PARADA            2019 Mickey's Very Merry Christmas Party                                                                                       </vt:lpstr>
      <vt:lpstr>SEDAJ PA VESELO NA DELO!</vt:lpstr>
      <vt:lpstr> 1.   BOŽIČNI ANGELČEK</vt:lpstr>
      <vt:lpstr>2. BALONČEK</vt:lpstr>
      <vt:lpstr>  3.  BOŽIČNA ZVEZDA</vt:lpstr>
      <vt:lpstr>     DARILNA VREČICA</vt:lpstr>
      <vt:lpstr> NOVOLETNE VOŠČILNICE</vt:lpstr>
      <vt:lpstr>    NOVOLETNE VOŠČILNICE</vt:lpstr>
      <vt:lpstr>    NOVOLETNE VOŠČILNICE</vt:lpstr>
      <vt:lpstr>  NOVOLETNE VOŠČILNICE</vt:lpstr>
      <vt:lpstr>  NOVOLETNE VOŠČILNICE</vt:lpstr>
      <vt:lpstr>TVOJ IZDELEK: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TEHNIŠKI DAN 5.RAZRED</dc:title>
  <dc:creator>Windows User</dc:creator>
  <cp:lastModifiedBy>Ana</cp:lastModifiedBy>
  <cp:revision>51</cp:revision>
  <dcterms:created xsi:type="dcterms:W3CDTF">2020-12-09T19:30:53Z</dcterms:created>
  <dcterms:modified xsi:type="dcterms:W3CDTF">2020-12-13T16:25:45Z</dcterms:modified>
</cp:coreProperties>
</file>