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6" r:id="rId4"/>
    <p:sldId id="258" r:id="rId5"/>
    <p:sldId id="264" r:id="rId6"/>
    <p:sldId id="260" r:id="rId7"/>
    <p:sldId id="261" r:id="rId8"/>
    <p:sldId id="267" r:id="rId9"/>
    <p:sldId id="263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5050"/>
    <a:srgbClr val="D84889"/>
    <a:srgbClr val="86B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7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4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42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4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1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7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41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75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3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0047D-2E9C-4820-9BAA-360C99359DF6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DBF99-88E3-4A5D-9C37-33705BD6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776450" y="2443941"/>
            <a:ext cx="66146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8800" dirty="0">
                <a:solidFill>
                  <a:srgbClr val="0070C0"/>
                </a:solidFill>
              </a:rPr>
              <a:t>PRAZNUJEMO</a:t>
            </a: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PoljeZBesedilom 2"/>
          <p:cNvSpPr txBox="1"/>
          <p:nvPr/>
        </p:nvSpPr>
        <p:spPr>
          <a:xfrm>
            <a:off x="2402386" y="4411579"/>
            <a:ext cx="72027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>
                <a:solidFill>
                  <a:srgbClr val="0070C0"/>
                </a:solidFill>
              </a:rPr>
              <a:t>OŠ Antona Globočnika Postojna, podružnica Studeno, 1. in 2. razred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BB3E2EB-CCBD-4F2E-941C-D83FC5D0B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65778" y="5892320"/>
            <a:ext cx="633470" cy="6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5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4378" y="128337"/>
            <a:ext cx="3320715" cy="5078313"/>
          </a:xfrm>
          <a:prstGeom prst="rect">
            <a:avLst/>
          </a:prstGeom>
          <a:gradFill>
            <a:gsLst>
              <a:gs pos="99000">
                <a:srgbClr val="7030A0"/>
              </a:gs>
              <a:gs pos="58000">
                <a:srgbClr val="FFA828"/>
              </a:gs>
              <a:gs pos="33000">
                <a:srgbClr val="FFFF00"/>
              </a:gs>
              <a:gs pos="14000">
                <a:schemeClr val="bg1"/>
              </a:gs>
              <a:gs pos="73000">
                <a:srgbClr val="FF5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1. in 2. JANUAR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</a:rPr>
              <a:t>NOVO LETO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/>
              <a:t>praznujemo kar dva dni. To je priložnost, ko drugim zaželimo </a:t>
            </a:r>
          </a:p>
          <a:p>
            <a:pPr algn="ctr"/>
            <a:endParaRPr lang="sl-SI" sz="3200" b="1" dirty="0">
              <a:solidFill>
                <a:srgbClr val="FFFF00"/>
              </a:solidFill>
            </a:endParaRPr>
          </a:p>
          <a:p>
            <a:pPr algn="ctr"/>
            <a:r>
              <a:rPr lang="sl-SI" sz="2800" b="1" dirty="0">
                <a:solidFill>
                  <a:srgbClr val="FFFF00"/>
                </a:solidFill>
              </a:rPr>
              <a:t>SREČNO NOVO LETO!</a:t>
            </a:r>
            <a:r>
              <a:rPr lang="sl-SI" sz="3200" dirty="0">
                <a:solidFill>
                  <a:srgbClr val="FFFF00"/>
                </a:solidFill>
              </a:rPr>
              <a:t> </a:t>
            </a:r>
            <a:endParaRPr lang="sl-SI" dirty="0">
              <a:solidFill>
                <a:srgbClr val="FFFF00"/>
              </a:solidFill>
            </a:endParaRP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EED025-0F85-4B66-B7E0-97C86FAF81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6607" y="4681892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8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5772150" y="239381"/>
            <a:ext cx="5924549" cy="5509200"/>
          </a:xfrm>
          <a:prstGeom prst="rect">
            <a:avLst/>
          </a:prstGeom>
          <a:gradFill>
            <a:gsLst>
              <a:gs pos="49000">
                <a:srgbClr val="FFFF00"/>
              </a:gs>
              <a:gs pos="87000">
                <a:schemeClr val="accent1">
                  <a:lumMod val="45000"/>
                  <a:lumOff val="5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3200" b="1" dirty="0"/>
              <a:t>Verjetno najprej pomisliš na svoj rojstni dan. </a:t>
            </a:r>
          </a:p>
          <a:p>
            <a:pPr algn="ctr"/>
            <a:r>
              <a:rPr lang="sl-SI" sz="3200" b="1" dirty="0"/>
              <a:t>Na ta dan s prijatelji in družino praznujete dan tvojega rojstva. </a:t>
            </a:r>
          </a:p>
          <a:p>
            <a:pPr algn="ctr"/>
            <a:r>
              <a:rPr lang="sl-SI" sz="3200" b="1" dirty="0"/>
              <a:t>To je zelo poseben dan, ki ga obeležiš s torto in prejemaš rojstnodnevna darila. Ali pihaš tudi svečke? Na praznovanje se pripravljaš že nekaj dni prej. Načrtuješ, koga želiš povabiti, kaj boste jedli in kaj boste počeli.</a:t>
            </a:r>
            <a:endParaRPr lang="en-US" sz="3200" b="1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99564"/>
            <a:ext cx="5041013" cy="604146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6F36BE-F9FB-4F55-A47E-1D34BD9E4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94820" y="589336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8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21945" y="730917"/>
            <a:ext cx="10139613" cy="5016758"/>
          </a:xfrm>
          <a:prstGeom prst="rect">
            <a:avLst/>
          </a:prstGeom>
          <a:gradFill>
            <a:gsLst>
              <a:gs pos="20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4000" dirty="0">
                <a:solidFill>
                  <a:srgbClr val="0070C0"/>
                </a:solidFill>
              </a:rPr>
              <a:t>Poleg svojega praznuješ tudi rojstne dneve svojih družinskih članov, sorodnikov in prijateljev. Kaj še lahko praznuješ? Morda praznuješ svoj god, obletnico poroke tvojih staršev? Takim dnevom pravimo </a:t>
            </a:r>
          </a:p>
          <a:p>
            <a:pPr algn="ctr"/>
            <a:r>
              <a:rPr lang="sl-SI" sz="4000" b="1" dirty="0">
                <a:solidFill>
                  <a:srgbClr val="0070C0"/>
                </a:solidFill>
              </a:rPr>
              <a:t>osebni prazniki</a:t>
            </a:r>
            <a:r>
              <a:rPr lang="sl-SI" sz="4000" dirty="0">
                <a:solidFill>
                  <a:srgbClr val="0070C0"/>
                </a:solidFill>
              </a:rPr>
              <a:t>.</a:t>
            </a:r>
          </a:p>
          <a:p>
            <a:pPr algn="ctr"/>
            <a:endParaRPr lang="sl-SI" sz="4000" dirty="0"/>
          </a:p>
          <a:p>
            <a:pPr algn="ctr"/>
            <a:r>
              <a:rPr lang="sl-SI" sz="4000" dirty="0">
                <a:solidFill>
                  <a:srgbClr val="C00000"/>
                </a:solidFill>
              </a:rPr>
              <a:t>Zakaj sploh praznujemo?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546394-0C55-4D13-936E-8ADE9518E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48337" y="5805863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5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6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146CBCAB-B863-4EF1-A191-41E59B3D04A6}"/>
              </a:ext>
            </a:extLst>
          </p:cNvPr>
          <p:cNvSpPr txBox="1">
            <a:spLocks/>
          </p:cNvSpPr>
          <p:nvPr/>
        </p:nvSpPr>
        <p:spPr>
          <a:xfrm>
            <a:off x="1732547" y="540478"/>
            <a:ext cx="8414084" cy="5589612"/>
          </a:xfrm>
          <a:prstGeom prst="rect">
            <a:avLst/>
          </a:prstGeom>
          <a:gradFill>
            <a:gsLst>
              <a:gs pos="2000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</p:spPr>
        <p:txBody>
          <a:bodyPr vert="horz" lIns="91440" tIns="45720" rIns="91440" bIns="45720" rtlCol="0">
            <a:noAutofit/>
          </a:bodyPr>
          <a:lstStyle>
            <a:lvl1pPr marL="246888" indent="-246888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Euphemia" pitchFamily="34" charset="0"/>
              <a:buChar char="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26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84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41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992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568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144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0720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2968" indent="-2468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Euphemia" pitchFamily="34" charset="0"/>
              <a:buChar char="›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6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PRAZNIK</a:t>
            </a: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dan, posvečen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pomembnemu dogodku ali spominu nanj.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Nekateri prazniki so dela prosti dnevi.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ta dan ne greš v šolo in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večina staršev ne gre v službo.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 je tvoj rojstni dan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 prosti dan?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sl-SI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Bilo bi super, kaj ne? Vendar, žal, ni.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F5D81-8AFE-4397-AC73-290BCA247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1845" y="6057727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1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217572" y="165434"/>
            <a:ext cx="4579018" cy="6494085"/>
          </a:xfrm>
          <a:prstGeom prst="rect">
            <a:avLst/>
          </a:prstGeom>
          <a:gradFill>
            <a:gsLst>
              <a:gs pos="65000">
                <a:schemeClr val="accent6">
                  <a:lumMod val="75000"/>
                </a:schemeClr>
              </a:gs>
              <a:gs pos="49000">
                <a:srgbClr val="FF5050"/>
              </a:gs>
              <a:gs pos="87000">
                <a:schemeClr val="accent6">
                  <a:lumMod val="40000"/>
                  <a:lumOff val="60000"/>
                </a:schemeClr>
              </a:gs>
              <a:gs pos="9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/>
              <a:t>DECEMBER je mesec lučk, okraskov in obdarovanja.</a:t>
            </a:r>
          </a:p>
          <a:p>
            <a:pPr algn="ctr"/>
            <a:r>
              <a:rPr lang="sl-SI" sz="3200" dirty="0"/>
              <a:t>Večina od vas je verjetno že okrasila domače prostore. Na ulicah lahko vidiš lučke, ki pričarajo pravo praznično vzdušje.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/>
              <a:t>Med božično-novoletnimi počitnicami, ki se bodo pričele prihodnji teden, praznujemo kar tri praznike. </a:t>
            </a:r>
            <a:endParaRPr lang="en-US" sz="3200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BDEB67-5C96-4721-ADEE-33FD72D307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2555" y="6162036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6462" y="144378"/>
            <a:ext cx="4122821" cy="3816429"/>
          </a:xfrm>
          <a:prstGeom prst="rect">
            <a:avLst/>
          </a:prstGeom>
          <a:gradFill>
            <a:gsLst>
              <a:gs pos="22000">
                <a:schemeClr val="bg1"/>
              </a:gs>
              <a:gs pos="57000">
                <a:schemeClr val="accent4">
                  <a:lumMod val="75000"/>
                </a:schemeClr>
              </a:gs>
              <a:gs pos="93000">
                <a:schemeClr val="accent1">
                  <a:lumMod val="45000"/>
                  <a:lumOff val="55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0070C0"/>
                </a:solidFill>
              </a:rPr>
              <a:t>25. DECEMBER 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</a:rPr>
              <a:t>BOŽIČ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>
                <a:solidFill>
                  <a:srgbClr val="0070C0"/>
                </a:solidFill>
              </a:rPr>
              <a:t>Božič je </a:t>
            </a:r>
            <a:r>
              <a:rPr lang="sl-SI" sz="3200" b="1" dirty="0">
                <a:solidFill>
                  <a:srgbClr val="0070C0"/>
                </a:solidFill>
              </a:rPr>
              <a:t>verski praznik</a:t>
            </a:r>
            <a:r>
              <a:rPr lang="sl-SI" sz="3200" dirty="0">
                <a:solidFill>
                  <a:srgbClr val="0070C0"/>
                </a:solidFill>
              </a:rPr>
              <a:t>. Vsi kristjani po svetu se spominjajo </a:t>
            </a:r>
          </a:p>
          <a:p>
            <a:pPr algn="ctr"/>
            <a:r>
              <a:rPr lang="sl-SI" sz="3200" dirty="0">
                <a:solidFill>
                  <a:srgbClr val="0070C0"/>
                </a:solidFill>
              </a:rPr>
              <a:t>Jezusovega rojstva</a:t>
            </a:r>
            <a:r>
              <a:rPr lang="sl-SI" dirty="0">
                <a:solidFill>
                  <a:srgbClr val="0070C0"/>
                </a:solidFill>
              </a:rPr>
              <a:t>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E4BC29-7758-4D86-8B78-4997A5F138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1620" y="3613144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0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4379" y="144379"/>
            <a:ext cx="6481010" cy="4585871"/>
          </a:xfrm>
          <a:prstGeom prst="rect">
            <a:avLst/>
          </a:prstGeom>
          <a:gradFill>
            <a:gsLst>
              <a:gs pos="54000">
                <a:srgbClr val="86B4DE"/>
              </a:gs>
              <a:gs pos="25000">
                <a:schemeClr val="bg1"/>
              </a:gs>
              <a:gs pos="84000">
                <a:srgbClr val="FF5050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sl-SI" sz="3200" dirty="0">
                <a:solidFill>
                  <a:srgbClr val="0070C0"/>
                </a:solidFill>
              </a:rPr>
              <a:t>26. DECEMBER </a:t>
            </a:r>
          </a:p>
          <a:p>
            <a:pPr algn="ctr"/>
            <a:r>
              <a:rPr lang="sl-SI" sz="3200" b="1" dirty="0">
                <a:solidFill>
                  <a:srgbClr val="C00000"/>
                </a:solidFill>
              </a:rPr>
              <a:t>DAN SAMOSTOJNOSTI IN ENOTNOSTI</a:t>
            </a:r>
          </a:p>
          <a:p>
            <a:pPr algn="ctr"/>
            <a:endParaRPr lang="sl-SI" sz="3200" dirty="0"/>
          </a:p>
          <a:p>
            <a:pPr algn="ctr"/>
            <a:r>
              <a:rPr lang="sl-SI" sz="3200" dirty="0">
                <a:solidFill>
                  <a:srgbClr val="0070C0"/>
                </a:solidFill>
              </a:rPr>
              <a:t>To je </a:t>
            </a:r>
            <a:r>
              <a:rPr lang="sl-SI" sz="3200" b="1" dirty="0">
                <a:solidFill>
                  <a:srgbClr val="0070C0"/>
                </a:solidFill>
              </a:rPr>
              <a:t>državni praznik</a:t>
            </a:r>
            <a:r>
              <a:rPr lang="sl-SI" sz="3200" dirty="0">
                <a:solidFill>
                  <a:srgbClr val="0070C0"/>
                </a:solidFill>
              </a:rPr>
              <a:t>. Na ta dan pred 30 leti smo se Slovenci na plebiscitu odločili, da želimo svojo, samostojno državo Slovenijo. Ob praznovanju izobesimo zastave.</a:t>
            </a:r>
            <a:endParaRPr lang="sl-SI" dirty="0">
              <a:solidFill>
                <a:srgbClr val="0070C0"/>
              </a:solidFill>
            </a:endParaRPr>
          </a:p>
          <a:p>
            <a:endParaRPr lang="sl-SI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106E71-B99D-48E3-A170-247D35B93E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4083256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9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44378" y="192503"/>
            <a:ext cx="4058653" cy="6124754"/>
          </a:xfrm>
          <a:prstGeom prst="rect">
            <a:avLst/>
          </a:prstGeom>
          <a:gradFill>
            <a:gsLst>
              <a:gs pos="54000">
                <a:srgbClr val="D84889"/>
              </a:gs>
              <a:gs pos="22000">
                <a:schemeClr val="tx1"/>
              </a:gs>
              <a:gs pos="84000">
                <a:schemeClr val="accent2">
                  <a:lumMod val="5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</a:rPr>
              <a:t>SILVESTROVO</a:t>
            </a:r>
            <a:r>
              <a:rPr lang="sl-SI" sz="2400" dirty="0">
                <a:solidFill>
                  <a:schemeClr val="bg1"/>
                </a:solidFill>
              </a:rPr>
              <a:t> rečemo zadnjemu dnevu v letu. To je 31. december, ko pričakujemo začetek novega leta. Ta dan po navadi starši dovolijo tudi otrokom, da ostanejo budni do polnoči, ko nastopi novo leto. </a:t>
            </a:r>
          </a:p>
          <a:p>
            <a:r>
              <a:rPr lang="sl-SI" sz="2400" dirty="0">
                <a:solidFill>
                  <a:schemeClr val="bg1"/>
                </a:solidFill>
              </a:rPr>
              <a:t>Okrog polnoči zunaj slišimo pokanje petard in gledamo spuščanje raket ali ognjemetov. </a:t>
            </a:r>
          </a:p>
          <a:p>
            <a:r>
              <a:rPr lang="sl-SI" sz="2400" dirty="0">
                <a:solidFill>
                  <a:schemeClr val="bg1"/>
                </a:solidFill>
              </a:rPr>
              <a:t>Ne pozabimo, da tudi med praznovanjem pazimo na svojo varnost in varnost drugih. </a:t>
            </a:r>
          </a:p>
          <a:p>
            <a:r>
              <a:rPr lang="sl-SI" sz="2800" b="1" dirty="0">
                <a:solidFill>
                  <a:schemeClr val="bg1"/>
                </a:solidFill>
              </a:rPr>
              <a:t>Otroci, nikoli ne prižigajte raket ali petard sami. </a:t>
            </a:r>
          </a:p>
          <a:p>
            <a:r>
              <a:rPr lang="sl-SI" sz="2400" dirty="0">
                <a:solidFill>
                  <a:schemeClr val="bg1"/>
                </a:solidFill>
              </a:rPr>
              <a:t>To prepustite odraslim.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39903E-8B65-477A-A187-BA578CE526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3390" y="5806801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187116" y="6272463"/>
            <a:ext cx="10027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b="1" dirty="0"/>
              <a:t>IN NE POZABIMO NA NAŠE HIŠNE LJUBLJENČKE, KI SE POKANJA ZELO BOJIJO. </a:t>
            </a:r>
            <a:endParaRPr lang="en-US" sz="2400" b="1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285413-F5F2-4C6D-B027-7297EC9B75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17661" y="4563480"/>
            <a:ext cx="347663" cy="34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</TotalTime>
  <Words>395</Words>
  <Application>Microsoft Office PowerPoint</Application>
  <PresentationFormat>Widescreen</PresentationFormat>
  <Paragraphs>42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Euphemia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Windows User</dc:creator>
  <cp:lastModifiedBy>Aljaž in Helena</cp:lastModifiedBy>
  <cp:revision>29</cp:revision>
  <dcterms:created xsi:type="dcterms:W3CDTF">2020-12-19T09:24:02Z</dcterms:created>
  <dcterms:modified xsi:type="dcterms:W3CDTF">2020-12-20T11:37:37Z</dcterms:modified>
</cp:coreProperties>
</file>