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Default Extension="fntdata" ContentType="application/x-fontdata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2" r:id="rId1"/>
  </p:sldMasterIdLst>
  <p:notesMasterIdLst>
    <p:notesMasterId r:id="rId19"/>
  </p:notesMasterIdLst>
  <p:sldIdLst>
    <p:sldId id="256" r:id="rId2"/>
    <p:sldId id="260" r:id="rId3"/>
    <p:sldId id="257" r:id="rId4"/>
    <p:sldId id="263" r:id="rId5"/>
    <p:sldId id="261" r:id="rId6"/>
    <p:sldId id="267" r:id="rId7"/>
    <p:sldId id="274" r:id="rId8"/>
    <p:sldId id="270" r:id="rId9"/>
    <p:sldId id="266" r:id="rId10"/>
    <p:sldId id="273" r:id="rId11"/>
    <p:sldId id="271" r:id="rId12"/>
    <p:sldId id="265" r:id="rId13"/>
    <p:sldId id="264" r:id="rId14"/>
    <p:sldId id="269" r:id="rId15"/>
    <p:sldId id="259" r:id="rId16"/>
    <p:sldId id="272" r:id="rId17"/>
    <p:sldId id="258" r:id="rId18"/>
  </p:sldIdLst>
  <p:sldSz cx="9144000" cy="5143500" type="screen16x9"/>
  <p:notesSz cx="6858000" cy="9144000"/>
  <p:embeddedFontLst>
    <p:embeddedFont>
      <p:font typeface="Modern Love" charset="0"/>
      <p:regular r:id="rId20"/>
    </p:embeddedFont>
    <p:embeddedFont>
      <p:font typeface="Helvetica Neue" charset="0"/>
      <p:regular r:id="rId21"/>
      <p:bold r:id="rId22"/>
      <p:italic r:id="rId23"/>
      <p:boldItalic r:id="rId24"/>
    </p:embeddedFont>
    <p:embeddedFont>
      <p:font typeface="Calibri" pitchFamily="34" charset="0"/>
      <p:regular r:id="rId25"/>
      <p:bold r:id="rId26"/>
      <p:italic r:id="rId27"/>
      <p:boldItalic r:id="rId28"/>
    </p:embeddedFont>
    <p:embeddedFont>
      <p:font typeface="Montserrat Light" charset="0"/>
      <p:regular r:id="rId29"/>
      <p:bold r:id="rId30"/>
      <p:italic r:id="rId31"/>
      <p:boldItalic r:id="rId32"/>
    </p:embeddedFont>
    <p:embeddedFont>
      <p:font typeface="Jokerman" pitchFamily="82" charset="0"/>
      <p:regular r:id="rId33"/>
    </p:embeddedFont>
    <p:embeddedFont>
      <p:font typeface="Montserrat ExtraBold" charset="0"/>
      <p:bold r:id="rId34"/>
      <p:bold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>
        <p:scale>
          <a:sx n="100" d="100"/>
          <a:sy n="100" d="100"/>
        </p:scale>
        <p:origin x="-540" y="-3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34" Type="http://schemas.openxmlformats.org/officeDocument/2006/relationships/font" Target="fonts/font1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33" Type="http://schemas.openxmlformats.org/officeDocument/2006/relationships/font" Target="fonts/font14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font" Target="fonts/font13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font" Target="fonts/font11.fntdata"/><Relationship Id="rId35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" name="Google Shape;2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9" name="Google Shape;29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</p:spTree>
    <p:extLst>
      <p:ext uri="{BB962C8B-B14F-4D97-AF65-F5344CB8AC3E}">
        <p14:creationId xmlns:p14="http://schemas.microsoft.com/office/powerpoint/2010/main" xmlns="" val="98070124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8" name="Google Shape;38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l-SI"/>
              <a:t>Kliknite, če želite urediti slog podnaslova matrice</a:t>
            </a:r>
            <a:endParaRPr lang="en-GB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F1AC-1B03-4FE0-9AB1-67E1E8F64D69}" type="datetimeFigureOut">
              <a:rPr lang="en-GB" smtClean="0"/>
              <a:pPr/>
              <a:t>06/12/2020</a:t>
            </a:fld>
            <a:endParaRPr lang="en-GB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F1AC-1B03-4FE0-9AB1-67E1E8F64D69}" type="datetimeFigureOut">
              <a:rPr lang="en-GB" smtClean="0"/>
              <a:pPr/>
              <a:t>06/12/2020</a:t>
            </a:fld>
            <a:endParaRPr lang="en-GB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/>
          <p:cNvSpPr>
            <a:spLocks noGrp="1"/>
          </p:cNvSpPr>
          <p:nvPr>
            <p:ph type="title" orient="vert"/>
          </p:nvPr>
        </p:nvSpPr>
        <p:spPr>
          <a:xfrm>
            <a:off x="6629400" y="154782"/>
            <a:ext cx="2057400" cy="329088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grada navpičnega besedila 2"/>
          <p:cNvSpPr>
            <a:spLocks noGrp="1"/>
          </p:cNvSpPr>
          <p:nvPr>
            <p:ph type="body" orient="vert" idx="1"/>
          </p:nvPr>
        </p:nvSpPr>
        <p:spPr>
          <a:xfrm>
            <a:off x="457200" y="154782"/>
            <a:ext cx="6019800" cy="3290888"/>
          </a:xfrm>
        </p:spPr>
        <p:txBody>
          <a:bodyPr vert="eaVert"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F1AC-1B03-4FE0-9AB1-67E1E8F64D69}" type="datetimeFigureOut">
              <a:rPr lang="en-GB" smtClean="0"/>
              <a:pPr/>
              <a:t>06/12/2020</a:t>
            </a:fld>
            <a:endParaRPr lang="en-GB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2302050" y="1223201"/>
            <a:ext cx="4539900" cy="26970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699000" y="911700"/>
            <a:ext cx="2020800" cy="332760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body" idx="1"/>
          </p:nvPr>
        </p:nvSpPr>
        <p:spPr>
          <a:xfrm>
            <a:off x="3844325" y="805325"/>
            <a:ext cx="2250300" cy="3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2"/>
          </p:nvPr>
        </p:nvSpPr>
        <p:spPr>
          <a:xfrm>
            <a:off x="6436624" y="805325"/>
            <a:ext cx="2250300" cy="354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2pPr>
            <a:lvl3pPr marL="1371600" lvl="2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3pPr>
            <a:lvl4pPr marL="1828800" lvl="3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4pPr>
            <a:lvl5pPr marL="2286000" lvl="4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5pPr>
            <a:lvl6pPr marL="2743200" lvl="5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6pPr>
            <a:lvl7pPr marL="3200400" lvl="6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7pPr>
            <a:lvl8pPr marL="3657600" lvl="7" indent="-342900" algn="l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◦"/>
              <a:defRPr sz="1800"/>
            </a:lvl8pPr>
            <a:lvl9pPr marL="4114800" lvl="8" indent="-342900" algn="l">
              <a:lnSpc>
                <a:spcPct val="115000"/>
              </a:lnSpc>
              <a:spcBef>
                <a:spcPts val="1000"/>
              </a:spcBef>
              <a:spcAft>
                <a:spcPts val="1000"/>
              </a:spcAft>
              <a:buSzPts val="1800"/>
              <a:buChar char="◦"/>
              <a:defRPr sz="18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ldNum" idx="12"/>
          </p:nvPr>
        </p:nvSpPr>
        <p:spPr>
          <a:xfrm>
            <a:off x="8480584" y="4749851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marL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1pPr>
            <a:lvl2pPr marL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2pPr>
            <a:lvl3pPr marL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3pPr>
            <a:lvl4pPr marL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4pPr>
            <a:lvl5pPr marL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5pPr>
            <a:lvl6pPr marL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6pPr>
            <a:lvl7pPr marL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7pPr>
            <a:lvl8pPr marL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8pPr>
            <a:lvl9pPr marL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 b="0" i="0" u="none" strike="noStrike" cap="none">
                <a:solidFill>
                  <a:srgbClr val="B7B7B7"/>
                </a:solidFill>
                <a:latin typeface="Montserrat Light"/>
                <a:ea typeface="Montserrat Light"/>
                <a:cs typeface="Montserrat Light"/>
                <a:sym typeface="Montserrat Light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F1AC-1B03-4FE0-9AB1-67E1E8F64D69}" type="datetimeFigureOut">
              <a:rPr lang="en-GB" smtClean="0"/>
              <a:pPr/>
              <a:t>06/12/2020</a:t>
            </a:fld>
            <a:endParaRPr lang="en-GB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F1AC-1B03-4FE0-9AB1-67E1E8F64D69}" type="datetimeFigureOut">
              <a:rPr lang="en-GB" smtClean="0"/>
              <a:pPr/>
              <a:t>06/12/2020</a:t>
            </a:fld>
            <a:endParaRPr lang="en-GB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grada vsebine 2"/>
          <p:cNvSpPr>
            <a:spLocks noGrp="1"/>
          </p:cNvSpPr>
          <p:nvPr>
            <p:ph sz="half" idx="1"/>
          </p:nvPr>
        </p:nvSpPr>
        <p:spPr>
          <a:xfrm>
            <a:off x="457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648200" y="900114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F1AC-1B03-4FE0-9AB1-67E1E8F64D69}" type="datetimeFigureOut">
              <a:rPr lang="en-GB" smtClean="0"/>
              <a:pPr/>
              <a:t>06/12/2020</a:t>
            </a:fld>
            <a:endParaRPr lang="en-GB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4" name="Ograda vsebine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5" name="Ograda besedila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6" name="Ograda vsebine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7" name="Ograda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F1AC-1B03-4FE0-9AB1-67E1E8F64D69}" type="datetimeFigureOut">
              <a:rPr lang="en-GB" smtClean="0"/>
              <a:pPr/>
              <a:t>06/12/2020</a:t>
            </a:fld>
            <a:endParaRPr lang="en-GB"/>
          </a:p>
        </p:txBody>
      </p:sp>
      <p:sp>
        <p:nvSpPr>
          <p:cNvPr id="8" name="Ograda no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Ograda številke diapoz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grada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F1AC-1B03-4FE0-9AB1-67E1E8F64D69}" type="datetimeFigureOut">
              <a:rPr lang="en-GB" smtClean="0"/>
              <a:pPr/>
              <a:t>06/12/2020</a:t>
            </a:fld>
            <a:endParaRPr lang="en-GB"/>
          </a:p>
        </p:txBody>
      </p:sp>
      <p:sp>
        <p:nvSpPr>
          <p:cNvPr id="4" name="Ograda no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F1AC-1B03-4FE0-9AB1-67E1E8F64D69}" type="datetimeFigureOut">
              <a:rPr lang="en-GB" smtClean="0"/>
              <a:pPr/>
              <a:t>06/12/2020</a:t>
            </a:fld>
            <a:endParaRPr lang="en-GB"/>
          </a:p>
        </p:txBody>
      </p:sp>
      <p:sp>
        <p:nvSpPr>
          <p:cNvPr id="3" name="Ograda no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Ograda številke diapoz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1_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grada vsebine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F1AC-1B03-4FE0-9AB1-67E1E8F64D69}" type="datetimeFigureOut">
              <a:rPr lang="en-GB" smtClean="0"/>
              <a:pPr/>
              <a:t>06/12/2020</a:t>
            </a:fld>
            <a:endParaRPr lang="en-GB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grada slike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Ograda besedila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sl-SI"/>
              <a:t>Kliknite, če želite urediti sloge besedila matrice</a:t>
            </a:r>
          </a:p>
        </p:txBody>
      </p:sp>
      <p:sp>
        <p:nvSpPr>
          <p:cNvPr id="5" name="Ograda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5CF1AC-1B03-4FE0-9AB1-67E1E8F64D69}" type="datetimeFigureOut">
              <a:rPr lang="en-GB" smtClean="0"/>
              <a:pPr/>
              <a:t>06/12/2020</a:t>
            </a:fld>
            <a:endParaRPr lang="en-GB"/>
          </a:p>
        </p:txBody>
      </p:sp>
      <p:sp>
        <p:nvSpPr>
          <p:cNvPr id="6" name="Ograda no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Ograda številke diapoz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grada naslova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GB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Kliknite, če želite urediti sloge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GB"/>
          </a:p>
        </p:txBody>
      </p:sp>
      <p:sp>
        <p:nvSpPr>
          <p:cNvPr id="4" name="Ograda datuma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5CF1AC-1B03-4FE0-9AB1-67E1E8F64D69}" type="datetimeFigureOut">
              <a:rPr lang="en-GB" smtClean="0"/>
              <a:pPr/>
              <a:t>06/12/2020</a:t>
            </a:fld>
            <a:endParaRPr lang="en-GB"/>
          </a:p>
        </p:txBody>
      </p:sp>
      <p:sp>
        <p:nvSpPr>
          <p:cNvPr id="5" name="Ograda noge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Ograda številke diapozitiva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lang="e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</p:sldLayoutIdLst>
  <p:transition>
    <p:fade thruBlk="1"/>
  </p:transition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oblizniprste.si/slastnesladice/bozicne-zvezdice/" TargetMode="Externa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media7.m4a"/><Relationship Id="rId6" Type="http://schemas.microsoft.com/office/2007/relationships/media" Target="../media/media7.m4a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media8.m4a"/><Relationship Id="rId6" Type="http://schemas.openxmlformats.org/officeDocument/2006/relationships/image" Target="../media/image3.png"/><Relationship Id="rId5" Type="http://schemas.microsoft.com/office/2007/relationships/media" Target="../media/media8.m4a"/><Relationship Id="rId4" Type="http://schemas.openxmlformats.org/officeDocument/2006/relationships/image" Target="../media/image23.jpe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media" Target="../media/media9.m4a"/><Relationship Id="rId3" Type="http://schemas.openxmlformats.org/officeDocument/2006/relationships/image" Target="../media/image24.jpeg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media9.m4a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Fl82lKg-7U&amp;ab_channel=Firbcologi" TargetMode="External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media10.m4a"/><Relationship Id="rId6" Type="http://schemas.openxmlformats.org/officeDocument/2006/relationships/image" Target="../media/image3.png"/><Relationship Id="rId5" Type="http://schemas.microsoft.com/office/2007/relationships/media" Target="../media/media10.m4a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media11.m4a"/><Relationship Id="rId5" Type="http://schemas.openxmlformats.org/officeDocument/2006/relationships/image" Target="../media/image3.png"/><Relationship Id="rId4" Type="http://schemas.microsoft.com/office/2007/relationships/media" Target="../media/media11.m4a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media12.m4a"/><Relationship Id="rId5" Type="http://schemas.openxmlformats.org/officeDocument/2006/relationships/image" Target="../media/image3.png"/><Relationship Id="rId4" Type="http://schemas.microsoft.com/office/2007/relationships/media" Target="../media/media12.m4a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2.png"/><Relationship Id="rId7" Type="http://schemas.microsoft.com/office/2007/relationships/media" Target="../media/media13.m4a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media13.m4a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hyperlink" Target="https://drive.google.com/file/d/1RX5GP1SxZp4kXi6voy3xQ9ik2_i3q2Co/view?usp=sharin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media14.m4a"/><Relationship Id="rId6" Type="http://schemas.openxmlformats.org/officeDocument/2006/relationships/image" Target="../media/image3.png"/><Relationship Id="rId5" Type="http://schemas.microsoft.com/office/2007/relationships/media" Target="../media/media14.m4a"/><Relationship Id="rId4" Type="http://schemas.openxmlformats.org/officeDocument/2006/relationships/image" Target="../media/image3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media1.m4a"/><Relationship Id="rId5" Type="http://schemas.openxmlformats.org/officeDocument/2006/relationships/image" Target="../media/image3.png"/><Relationship Id="rId4" Type="http://schemas.microsoft.com/office/2007/relationships/media" Target="../media/media1.m4a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notesSlide" Target="../notesSlides/notesSlide2.xml"/><Relationship Id="rId7" Type="http://schemas.microsoft.com/office/2007/relationships/media" Target="../media/media2.m4a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media2.m4a"/><Relationship Id="rId6" Type="http://schemas.openxmlformats.org/officeDocument/2006/relationships/image" Target="../media/image5.png"/><Relationship Id="rId5" Type="http://schemas.openxmlformats.org/officeDocument/2006/relationships/hyperlink" Target="https://www.youtube.com/watch?v=ukFt9k_jug8&amp;ab_channel=Firbcologi" TargetMode="Externa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media" Target="../media/media3.m4a"/><Relationship Id="rId3" Type="http://schemas.openxmlformats.org/officeDocument/2006/relationships/image" Target="../media/image2.pn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media3.m4a"/><Relationship Id="rId6" Type="http://schemas.openxmlformats.org/officeDocument/2006/relationships/hyperlink" Target="https://www.youtube.com/watch?v=REbR5AQv-9A&amp;ab_channel=EasyPeasyandFun" TargetMode="External"/><Relationship Id="rId5" Type="http://schemas.openxmlformats.org/officeDocument/2006/relationships/image" Target="../media/image6.png"/><Relationship Id="rId4" Type="http://schemas.openxmlformats.org/officeDocument/2006/relationships/hyperlink" Target="https://www.youtube.com/watch?v=PG25RNdgz6I&amp;ab_channel=RedTedArt" TargetMode="Externa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media4.m4a"/><Relationship Id="rId6" Type="http://schemas.openxmlformats.org/officeDocument/2006/relationships/image" Target="../media/image3.png"/><Relationship Id="rId5" Type="http://schemas.microsoft.com/office/2007/relationships/media" Target="../media/media4.m4a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SeDKHfCI6A&amp;feature=share&amp;fbclid=IwAR1f6WPiXVS19l6e8oCf5STgIFwcQvEnNCL1jDW1Uk9Sdmw6s4pXfsaXp9c&amp;ab_channel=MiaN.Z" TargetMode="Externa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audio" Target="../media/media6.m4a"/><Relationship Id="rId6" Type="http://schemas.microsoft.com/office/2007/relationships/media" Target="../media/media6.m4a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ctrTitle"/>
          </p:nvPr>
        </p:nvSpPr>
        <p:spPr>
          <a:xfrm>
            <a:off x="1502450" y="2025426"/>
            <a:ext cx="6139100" cy="2047659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lvl="0"/>
            <a:r>
              <a:rPr lang="sl-SI" sz="4400" dirty="0">
                <a:solidFill>
                  <a:srgbClr val="C00000"/>
                </a:solidFill>
                <a:latin typeface="Modern Love" panose="04090805081005020601" pitchFamily="82" charset="0"/>
              </a:rPr>
              <a:t>PREDNOVOLETNO</a:t>
            </a:r>
            <a:br>
              <a:rPr lang="sl-SI" sz="4400" dirty="0">
                <a:solidFill>
                  <a:srgbClr val="C00000"/>
                </a:solidFill>
                <a:latin typeface="Modern Love" panose="04090805081005020601" pitchFamily="82" charset="0"/>
              </a:rPr>
            </a:br>
            <a:r>
              <a:rPr lang="sl-SI" sz="4400" dirty="0">
                <a:solidFill>
                  <a:srgbClr val="C00000"/>
                </a:solidFill>
                <a:latin typeface="Modern Love" panose="04090805081005020601" pitchFamily="82" charset="0"/>
              </a:rPr>
              <a:t>VZDUŠJE</a:t>
            </a:r>
            <a:endParaRPr sz="4400" b="1" dirty="0">
              <a:solidFill>
                <a:srgbClr val="C00000"/>
              </a:solidFill>
              <a:latin typeface="Modern Love" panose="04090805081005020601" pitchFamily="82" charset="0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7E2D8181-5754-4C1C-ADBC-72DBE50D6DBA}"/>
              </a:ext>
            </a:extLst>
          </p:cNvPr>
          <p:cNvSpPr txBox="1"/>
          <p:nvPr/>
        </p:nvSpPr>
        <p:spPr>
          <a:xfrm>
            <a:off x="3391228" y="958581"/>
            <a:ext cx="270298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Modern Love" panose="04090805081005020601" pitchFamily="82" charset="0"/>
              </a:rPr>
              <a:t>TEHNIŠKI DAN:</a:t>
            </a:r>
            <a:endParaRPr lang="x-none" sz="2800" dirty="0">
              <a:solidFill>
                <a:schemeClr val="bg1"/>
              </a:solidFill>
              <a:latin typeface="Modern Love" panose="04090805081005020601" pitchFamily="8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C7CD10B-76F3-4B1A-B3EC-56A1C985D17A}"/>
              </a:ext>
            </a:extLst>
          </p:cNvPr>
          <p:cNvSpPr txBox="1"/>
          <p:nvPr/>
        </p:nvSpPr>
        <p:spPr>
          <a:xfrm>
            <a:off x="5516084" y="4866501"/>
            <a:ext cx="36279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1200" dirty="0"/>
              <a:t>Pripravili učitelji OŠ Antona Globočnika in podružic</a:t>
            </a:r>
            <a:endParaRPr lang="x-none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E6DCAC"/>
            </a:gs>
            <a:gs pos="12000">
              <a:srgbClr val="E6D78A"/>
            </a:gs>
            <a:gs pos="30000">
              <a:srgbClr val="C7AC4C"/>
            </a:gs>
            <a:gs pos="45000">
              <a:srgbClr val="E6D78A"/>
            </a:gs>
            <a:gs pos="77000">
              <a:srgbClr val="C7AC4C"/>
            </a:gs>
            <a:gs pos="100000">
              <a:srgbClr val="E6DCAC"/>
            </a:gs>
          </a:gsLst>
          <a:path path="rect">
            <a:fillToRect t="100000" r="100000"/>
          </a:path>
          <a:tileRect l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544749" y="476654"/>
            <a:ext cx="1931860" cy="2500009"/>
          </a:xfrm>
        </p:spPr>
        <p:txBody>
          <a:bodyPr/>
          <a:lstStyle/>
          <a:p>
            <a:r>
              <a:rPr lang="en-GB" sz="1600" dirty="0" err="1">
                <a:solidFill>
                  <a:schemeClr val="tx1"/>
                </a:solidFill>
                <a:latin typeface="+mj-lt"/>
              </a:rPr>
              <a:t>Testo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>:</a:t>
            </a:r>
            <a:r>
              <a:rPr lang="sl-SI" sz="1600" dirty="0">
                <a:solidFill>
                  <a:schemeClr val="tx1"/>
                </a:solidFill>
                <a:latin typeface="+mj-lt"/>
              </a:rPr>
              <a:t/>
            </a:r>
            <a:br>
              <a:rPr lang="sl-SI" sz="1600" dirty="0">
                <a:solidFill>
                  <a:schemeClr val="tx1"/>
                </a:solidFill>
                <a:latin typeface="+mj-lt"/>
              </a:rPr>
            </a:br>
            <a:r>
              <a:rPr lang="en-GB" sz="1600" dirty="0">
                <a:solidFill>
                  <a:schemeClr val="tx1"/>
                </a:solidFill>
                <a:latin typeface="+mj-lt"/>
              </a:rPr>
              <a:t/>
            </a:r>
            <a:br>
              <a:rPr lang="en-GB" sz="1600" dirty="0">
                <a:solidFill>
                  <a:schemeClr val="tx1"/>
                </a:solidFill>
                <a:latin typeface="+mj-lt"/>
              </a:rPr>
            </a:br>
            <a:r>
              <a:rPr lang="en-GB" sz="1600" dirty="0">
                <a:solidFill>
                  <a:schemeClr val="tx1"/>
                </a:solidFill>
                <a:latin typeface="+mj-lt"/>
              </a:rPr>
              <a:t>• 250 g </a:t>
            </a:r>
            <a:r>
              <a:rPr lang="en-GB" sz="1600" dirty="0" err="1">
                <a:solidFill>
                  <a:schemeClr val="tx1"/>
                </a:solidFill>
                <a:latin typeface="+mj-lt"/>
              </a:rPr>
              <a:t>moke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/>
            </a:r>
            <a:br>
              <a:rPr lang="en-GB" sz="1600" dirty="0">
                <a:solidFill>
                  <a:schemeClr val="tx1"/>
                </a:solidFill>
                <a:latin typeface="+mj-lt"/>
              </a:rPr>
            </a:br>
            <a:r>
              <a:rPr lang="en-GB" sz="1600" dirty="0">
                <a:solidFill>
                  <a:schemeClr val="tx1"/>
                </a:solidFill>
                <a:latin typeface="+mj-lt"/>
              </a:rPr>
              <a:t>• 150 g </a:t>
            </a:r>
            <a:r>
              <a:rPr lang="en-GB" sz="1600" dirty="0" err="1">
                <a:solidFill>
                  <a:schemeClr val="tx1"/>
                </a:solidFill>
                <a:latin typeface="+mj-lt"/>
              </a:rPr>
              <a:t>masla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/>
            </a:r>
            <a:br>
              <a:rPr lang="en-GB" sz="1600" dirty="0">
                <a:solidFill>
                  <a:schemeClr val="tx1"/>
                </a:solidFill>
                <a:latin typeface="+mj-lt"/>
              </a:rPr>
            </a:br>
            <a:r>
              <a:rPr lang="sv-SE" sz="1600" dirty="0">
                <a:solidFill>
                  <a:schemeClr val="tx1"/>
                </a:solidFill>
                <a:latin typeface="+mj-lt"/>
              </a:rPr>
              <a:t>• 70 g sladkorja v prahu</a:t>
            </a:r>
            <a:br>
              <a:rPr lang="sv-SE" sz="1600" dirty="0">
                <a:solidFill>
                  <a:schemeClr val="tx1"/>
                </a:solidFill>
                <a:latin typeface="+mj-lt"/>
              </a:rPr>
            </a:br>
            <a:r>
              <a:rPr lang="en-GB" sz="1600" dirty="0">
                <a:solidFill>
                  <a:schemeClr val="tx1"/>
                </a:solidFill>
                <a:latin typeface="+mj-lt"/>
              </a:rPr>
              <a:t>• 120 g </a:t>
            </a:r>
            <a:r>
              <a:rPr lang="en-GB" sz="1600" dirty="0" err="1">
                <a:solidFill>
                  <a:schemeClr val="tx1"/>
                </a:solidFill>
                <a:latin typeface="+mj-lt"/>
              </a:rPr>
              <a:t>mletih</a:t>
            </a:r>
            <a:r>
              <a:rPr lang="en-GB" sz="16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1600" dirty="0" err="1">
                <a:solidFill>
                  <a:schemeClr val="tx1"/>
                </a:solidFill>
                <a:latin typeface="+mj-lt"/>
              </a:rPr>
              <a:t>orehov</a:t>
            </a:r>
            <a:endParaRPr lang="en-GB" sz="16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>
          <a:xfrm>
            <a:off x="447472" y="2733473"/>
            <a:ext cx="2305454" cy="2247090"/>
          </a:xfrm>
        </p:spPr>
        <p:txBody>
          <a:bodyPr/>
          <a:lstStyle/>
          <a:p>
            <a:pPr>
              <a:buNone/>
            </a:pP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Potrebovali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bomo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še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:</a:t>
            </a:r>
          </a:p>
          <a:p>
            <a:pPr>
              <a:buNone/>
            </a:pPr>
            <a:r>
              <a:rPr lang="en-GB" sz="1400" dirty="0">
                <a:solidFill>
                  <a:schemeClr val="tx1"/>
                </a:solidFill>
                <a:latin typeface="+mn-lt"/>
              </a:rPr>
              <a:t>• </a:t>
            </a:r>
            <a:r>
              <a:rPr lang="en-GB" sz="1400" dirty="0" err="1">
                <a:solidFill>
                  <a:schemeClr val="tx1"/>
                </a:solidFill>
                <a:latin typeface="+mn-lt"/>
              </a:rPr>
              <a:t>poljubno</a:t>
            </a:r>
            <a:r>
              <a:rPr lang="en-GB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dirty="0" err="1">
                <a:solidFill>
                  <a:schemeClr val="tx1"/>
                </a:solidFill>
                <a:latin typeface="+mn-lt"/>
              </a:rPr>
              <a:t>marmelado</a:t>
            </a:r>
            <a:r>
              <a:rPr lang="en-GB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dirty="0" err="1">
                <a:solidFill>
                  <a:schemeClr val="tx1"/>
                </a:solidFill>
                <a:latin typeface="+mn-lt"/>
              </a:rPr>
              <a:t>za</a:t>
            </a:r>
            <a:endParaRPr lang="sl-SI" sz="1400" dirty="0">
              <a:solidFill>
                <a:schemeClr val="tx1"/>
              </a:solidFill>
              <a:latin typeface="+mn-lt"/>
            </a:endParaRPr>
          </a:p>
          <a:p>
            <a:pPr>
              <a:buNone/>
            </a:pPr>
            <a:r>
              <a:rPr lang="sl-SI" sz="1400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dirty="0" err="1">
                <a:solidFill>
                  <a:schemeClr val="tx1"/>
                </a:solidFill>
                <a:latin typeface="+mn-lt"/>
              </a:rPr>
              <a:t>polnilo</a:t>
            </a:r>
            <a:r>
              <a:rPr lang="en-GB" sz="1400" dirty="0">
                <a:solidFill>
                  <a:schemeClr val="tx1"/>
                </a:solidFill>
                <a:latin typeface="+mn-lt"/>
              </a:rPr>
              <a:t> </a:t>
            </a:r>
            <a:endParaRPr lang="sl-SI" sz="1400" dirty="0">
              <a:solidFill>
                <a:schemeClr val="tx1"/>
              </a:solidFill>
              <a:latin typeface="+mn-lt"/>
            </a:endParaRPr>
          </a:p>
          <a:p>
            <a:pPr>
              <a:buNone/>
            </a:pPr>
            <a:r>
              <a:rPr lang="pl-PL" sz="1400" dirty="0">
                <a:solidFill>
                  <a:schemeClr val="tx1"/>
                </a:solidFill>
                <a:latin typeface="+mn-lt"/>
              </a:rPr>
              <a:t>• sladkor v prahu za posip</a:t>
            </a:r>
          </a:p>
          <a:p>
            <a:pPr>
              <a:buNone/>
            </a:pPr>
            <a:r>
              <a:rPr lang="pl-PL" sz="1400" dirty="0">
                <a:solidFill>
                  <a:schemeClr val="tx1"/>
                </a:solidFill>
                <a:latin typeface="+mn-lt"/>
              </a:rPr>
              <a:t>• rdečo barvo za živila </a:t>
            </a:r>
          </a:p>
          <a:p>
            <a:pPr>
              <a:buNone/>
            </a:pPr>
            <a:r>
              <a:rPr lang="pl-PL" sz="1400" dirty="0">
                <a:solidFill>
                  <a:schemeClr val="tx1"/>
                </a:solidFill>
                <a:latin typeface="+mn-lt"/>
              </a:rPr>
              <a:t>(po želji)</a:t>
            </a:r>
            <a:endParaRPr lang="en-GB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4" name="Ograda besedila 3"/>
          <p:cNvSpPr>
            <a:spLocks noGrp="1"/>
          </p:cNvSpPr>
          <p:nvPr>
            <p:ph type="body" idx="2"/>
          </p:nvPr>
        </p:nvSpPr>
        <p:spPr>
          <a:xfrm>
            <a:off x="2665379" y="865762"/>
            <a:ext cx="6313250" cy="4027251"/>
          </a:xfrm>
        </p:spPr>
        <p:txBody>
          <a:bodyPr/>
          <a:lstStyle/>
          <a:p>
            <a:pPr>
              <a:lnSpc>
                <a:spcPct val="100000"/>
              </a:lnSpc>
              <a:buNone/>
            </a:pPr>
            <a:r>
              <a:rPr lang="pl-PL" sz="1400" b="1" dirty="0">
                <a:solidFill>
                  <a:schemeClr val="tx1"/>
                </a:solidFill>
                <a:latin typeface="+mn-lt"/>
              </a:rPr>
              <a:t>Iz sestavin zgneti testo, ki ga daj v hladilnik počivat za 1 uro. Po </a:t>
            </a:r>
            <a:r>
              <a:rPr lang="nl-NL" sz="1400" b="1" dirty="0">
                <a:solidFill>
                  <a:schemeClr val="tx1"/>
                </a:solidFill>
                <a:latin typeface="+mn-lt"/>
              </a:rPr>
              <a:t>pretečenem</a:t>
            </a:r>
            <a:endParaRPr lang="sl-SI" sz="1400" b="1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  <a:buNone/>
            </a:pPr>
            <a:r>
              <a:rPr lang="sl-SI" sz="1400" b="1" dirty="0"/>
              <a:t> </a:t>
            </a:r>
            <a:r>
              <a:rPr lang="nl-NL" sz="1400" b="1" dirty="0">
                <a:solidFill>
                  <a:schemeClr val="tx1"/>
                </a:solidFill>
                <a:latin typeface="+mn-lt"/>
              </a:rPr>
              <a:t>času ga vzemi ven in zvaljaj na 3 mm debelo. Vzemi</a:t>
            </a:r>
            <a:r>
              <a:rPr lang="sl-SI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modelček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(v tem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primeru</a:t>
            </a:r>
            <a:endParaRPr lang="sl-SI" sz="1400" b="1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  <a:buNone/>
            </a:pPr>
            <a:r>
              <a:rPr lang="sl-SI" sz="1400" b="1" dirty="0"/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zvezdico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) in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izreži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velike</a:t>
            </a:r>
            <a:r>
              <a:rPr lang="sl-SI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zvezdice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.</a:t>
            </a:r>
            <a:r>
              <a:rPr lang="sl-SI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Polovici</a:t>
            </a:r>
            <a:r>
              <a:rPr lang="sl-SI" sz="1400" b="1" dirty="0">
                <a:solidFill>
                  <a:schemeClr val="tx1"/>
                </a:solidFill>
                <a:latin typeface="+mn-lt"/>
              </a:rPr>
              <a:t> z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vezdic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na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pekaču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z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manjšim</a:t>
            </a:r>
            <a:endParaRPr lang="sl-SI" sz="1400" b="1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  <a:buNone/>
            </a:pPr>
            <a:r>
              <a:rPr lang="en-GB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modelčkom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izreži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sredino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.</a:t>
            </a:r>
            <a:endParaRPr lang="sl-SI" sz="1400" b="1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  <a:buNone/>
            </a:pPr>
            <a:endParaRPr lang="sl-SI" sz="800" b="1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  <a:buNone/>
            </a:pPr>
            <a:r>
              <a:rPr lang="it-IT" sz="1400" b="1" dirty="0" err="1">
                <a:solidFill>
                  <a:schemeClr val="tx1"/>
                </a:solidFill>
                <a:latin typeface="+mn-lt"/>
              </a:rPr>
              <a:t>Zvezdice</a:t>
            </a:r>
            <a:r>
              <a:rPr lang="it-IT" sz="1400" b="1" dirty="0">
                <a:solidFill>
                  <a:schemeClr val="tx1"/>
                </a:solidFill>
                <a:latin typeface="+mn-lt"/>
              </a:rPr>
              <a:t> peci 10 </a:t>
            </a:r>
            <a:r>
              <a:rPr lang="it-IT" sz="1400" b="1" dirty="0" err="1">
                <a:solidFill>
                  <a:schemeClr val="tx1"/>
                </a:solidFill>
                <a:latin typeface="+mn-lt"/>
              </a:rPr>
              <a:t>minut</a:t>
            </a:r>
            <a:r>
              <a:rPr lang="it-IT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it-IT" sz="1400" b="1" dirty="0" err="1">
                <a:solidFill>
                  <a:schemeClr val="tx1"/>
                </a:solidFill>
                <a:latin typeface="+mn-lt"/>
              </a:rPr>
              <a:t>pri</a:t>
            </a:r>
            <a:r>
              <a:rPr lang="it-IT" sz="1400" b="1" dirty="0">
                <a:solidFill>
                  <a:schemeClr val="tx1"/>
                </a:solidFill>
                <a:latin typeface="+mn-lt"/>
              </a:rPr>
              <a:t> 180</a:t>
            </a:r>
            <a:r>
              <a:rPr lang="sl-SI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stopinjah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.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Ko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so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pečene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, so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zelo</a:t>
            </a:r>
            <a:r>
              <a:rPr lang="sl-SI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krhke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,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zato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malo</a:t>
            </a:r>
            <a:endParaRPr lang="sl-SI" sz="1400" b="1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  <a:buNone/>
            </a:pPr>
            <a:r>
              <a:rPr lang="sl-SI" sz="1400" b="1" dirty="0"/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počakaj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,</a:t>
            </a:r>
            <a:r>
              <a:rPr lang="sl-SI" sz="1400" b="1" dirty="0"/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preden</a:t>
            </a:r>
            <a:r>
              <a:rPr lang="sl-SI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jih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jemlješ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iz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pekača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.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Zvezdice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z</a:t>
            </a:r>
            <a:r>
              <a:rPr lang="sl-SI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luknjico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potresi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s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sladkorno</a:t>
            </a:r>
            <a:endParaRPr lang="sl-SI" sz="1400" b="1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  <a:buNone/>
            </a:pPr>
            <a:r>
              <a:rPr lang="sl-SI" sz="1400" b="1" dirty="0"/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moko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.</a:t>
            </a:r>
            <a:r>
              <a:rPr lang="sl-SI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Tako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bodo</a:t>
            </a:r>
            <a:r>
              <a:rPr lang="sl-SI" sz="1400" b="1" dirty="0"/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popolnoma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bele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.</a:t>
            </a:r>
            <a:r>
              <a:rPr lang="sl-SI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V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posodici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z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žlico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dobro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zmešaj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marmelado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,</a:t>
            </a:r>
            <a:endParaRPr lang="sl-SI" sz="1400" b="1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  <a:buNone/>
            </a:pPr>
            <a:r>
              <a:rPr lang="sl-SI" sz="1400" b="1" dirty="0"/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da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bo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gladka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.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Marmelado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z</a:t>
            </a:r>
            <a:r>
              <a:rPr lang="sl-SI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odrezano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kuhinjsko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vrečko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nadevaj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na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polno</a:t>
            </a:r>
            <a:endParaRPr lang="sl-SI" sz="1400" b="1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  <a:buNone/>
            </a:pPr>
            <a:r>
              <a:rPr lang="sl-SI" sz="1400" b="1" dirty="0"/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zvezdico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.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Čez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položi</a:t>
            </a:r>
            <a:r>
              <a:rPr lang="sl-SI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zvezdico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z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luknjico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.</a:t>
            </a:r>
            <a:endParaRPr lang="sl-SI" sz="1400" b="1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  <a:buNone/>
            </a:pPr>
            <a:endParaRPr lang="en-GB" sz="800" b="1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  <a:buNone/>
            </a:pP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Nikar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ne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pojejte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vseh</a:t>
            </a:r>
            <a:r>
              <a:rPr lang="sl-SI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naenkrat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!</a:t>
            </a:r>
            <a:r>
              <a:rPr lang="sl-SI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sl-SI" sz="1400" b="1" dirty="0">
                <a:solidFill>
                  <a:schemeClr val="tx1"/>
                </a:solidFill>
                <a:latin typeface="+mn-lt"/>
                <a:sym typeface="Wingdings" pitchFamily="2" charset="2"/>
              </a:rPr>
              <a:t></a:t>
            </a:r>
          </a:p>
          <a:p>
            <a:pPr>
              <a:lnSpc>
                <a:spcPct val="100000"/>
              </a:lnSpc>
              <a:buNone/>
            </a:pPr>
            <a:endParaRPr lang="en-GB" sz="800" b="1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  <a:buNone/>
            </a:pPr>
            <a:r>
              <a:rPr lang="en-GB" sz="1400" b="1" dirty="0">
                <a:solidFill>
                  <a:schemeClr val="tx1"/>
                </a:solidFill>
                <a:latin typeface="+mn-lt"/>
              </a:rPr>
              <a:t>Pa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dober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tek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!</a:t>
            </a:r>
            <a:endParaRPr lang="sl-SI" sz="1400" b="1" dirty="0">
              <a:solidFill>
                <a:schemeClr val="tx1"/>
              </a:solidFill>
              <a:latin typeface="+mn-lt"/>
            </a:endParaRPr>
          </a:p>
          <a:p>
            <a:pPr>
              <a:lnSpc>
                <a:spcPct val="100000"/>
              </a:lnSpc>
              <a:buNone/>
            </a:pPr>
            <a:endParaRPr lang="en-GB" sz="800" b="1" dirty="0">
              <a:latin typeface="+mn-lt"/>
            </a:endParaRPr>
          </a:p>
          <a:p>
            <a:pPr>
              <a:buNone/>
            </a:pP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Podrobnejši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1" dirty="0" err="1">
                <a:solidFill>
                  <a:schemeClr val="tx1"/>
                </a:solidFill>
                <a:latin typeface="+mn-lt"/>
              </a:rPr>
              <a:t>recept</a:t>
            </a:r>
            <a:r>
              <a:rPr lang="en-GB" sz="1400" b="1" dirty="0">
                <a:solidFill>
                  <a:schemeClr val="tx1"/>
                </a:solidFill>
                <a:latin typeface="+mn-lt"/>
              </a:rPr>
              <a:t>:</a:t>
            </a:r>
            <a:r>
              <a:rPr lang="sl-SI" sz="1400" b="1" dirty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600" dirty="0">
                <a:latin typeface="+mn-lt"/>
                <a:hlinkClick r:id="rId3"/>
              </a:rPr>
              <a:t>https://oblizniprste.si/slastnesladice/bozicne-zvezdice/</a:t>
            </a:r>
            <a:endParaRPr lang="en-GB" sz="16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10</a:t>
            </a:fld>
            <a:endParaRPr lang="en" dirty="0"/>
          </a:p>
        </p:txBody>
      </p:sp>
      <p:sp>
        <p:nvSpPr>
          <p:cNvPr id="6" name="PoljeZBesedilom 5"/>
          <p:cNvSpPr txBox="1"/>
          <p:nvPr/>
        </p:nvSpPr>
        <p:spPr>
          <a:xfrm>
            <a:off x="350194" y="194554"/>
            <a:ext cx="66050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b="1" dirty="0">
                <a:solidFill>
                  <a:srgbClr val="FF0000"/>
                </a:solidFill>
                <a:latin typeface="Jokerman" pitchFamily="82" charset="0"/>
              </a:rPr>
              <a:t>SLASTNE BOŽIČNE ZVEZDICE </a:t>
            </a:r>
            <a:endParaRPr lang="en-GB" sz="2400" b="1" dirty="0">
              <a:solidFill>
                <a:srgbClr val="FF0000"/>
              </a:solidFill>
              <a:latin typeface="Jokerman" pitchFamily="82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03715" y="3616258"/>
            <a:ext cx="1804481" cy="1015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919607" y="3332028"/>
            <a:ext cx="1981202" cy="1114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F00D9BFF-9075-49A8-AB32-1E0EA022952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47472" y="244084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70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738D5-B494-4C02-BBA9-A77D42388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038452-7014-488F-9519-387E42267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3C04A4-4068-49BE-85E6-03F7BBFF04F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F48BCD1-C1D4-4B01-BAF4-0127700D58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11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3FC6F69-7566-4831-A57D-62845BFEA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9"/>
            <a:ext cx="9417653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CBDBF8D-77C1-42D3-A9F1-2638CC5BF052}"/>
              </a:ext>
            </a:extLst>
          </p:cNvPr>
          <p:cNvSpPr txBox="1"/>
          <p:nvPr/>
        </p:nvSpPr>
        <p:spPr>
          <a:xfrm>
            <a:off x="2198741" y="1252546"/>
            <a:ext cx="51874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>
                <a:solidFill>
                  <a:srgbClr val="002060"/>
                </a:solidFill>
                <a:latin typeface="Helvetica Neue" panose="020B0604020202020204" charset="0"/>
              </a:rPr>
              <a:t>ZDAJ PA TE ČAKA ŠE NEKAJ ZANIMIVIH STVARI</a:t>
            </a:r>
            <a:endParaRPr lang="x-none" sz="4000" dirty="0">
              <a:solidFill>
                <a:srgbClr val="002060"/>
              </a:solidFill>
              <a:latin typeface="Helvetica Neue" panose="020B0604020202020204" charset="0"/>
            </a:endParaRPr>
          </a:p>
        </p:txBody>
      </p:sp>
      <p:pic>
        <p:nvPicPr>
          <p:cNvPr id="7176" name="Picture 8" descr="Flirty wink emoji | Funny emoticons, Funny emoji, Emoticons emojis">
            <a:extLst>
              <a:ext uri="{FF2B5EF4-FFF2-40B4-BE49-F238E27FC236}">
                <a16:creationId xmlns:a16="http://schemas.microsoft.com/office/drawing/2014/main" xmlns="" id="{F07AFBE3-0DA3-4233-8F18-3B65F2E5EB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21241" y="3119729"/>
            <a:ext cx="1542449" cy="1542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174E2605-55F7-4488-9354-1DFFB3C259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86105" y="212144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01317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7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D3E707E-FCE5-41BB-97EE-2082E2090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9001" y="437745"/>
            <a:ext cx="2142019" cy="3956677"/>
          </a:xfrm>
        </p:spPr>
        <p:txBody>
          <a:bodyPr/>
          <a:lstStyle/>
          <a:p>
            <a:pPr algn="ctr"/>
            <a:r>
              <a:rPr lang="sl-SI" sz="3600" dirty="0"/>
              <a:t>NIMAŠ IDEJE, KAKO BI OKRASIL VAŠ DOM?</a:t>
            </a:r>
            <a:br>
              <a:rPr lang="sl-SI" sz="3600" dirty="0"/>
            </a:br>
            <a:r>
              <a:rPr lang="sl-SI" sz="3600" dirty="0"/>
              <a:t>LAHKO POSKUSIŠ S TEM:</a:t>
            </a:r>
            <a:endParaRPr lang="x-none" sz="36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2923964-17DE-44F4-AAB2-0EC415040418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12</a:t>
            </a:fld>
            <a:endParaRPr lang="en"/>
          </a:p>
        </p:txBody>
      </p:sp>
      <p:pic>
        <p:nvPicPr>
          <p:cNvPr id="3074" name="Picture 2" descr="Toilet-Paper-Snowman-Craft">
            <a:extLst>
              <a:ext uri="{FF2B5EF4-FFF2-40B4-BE49-F238E27FC236}">
                <a16:creationId xmlns:a16="http://schemas.microsoft.com/office/drawing/2014/main" xmlns="" id="{53853C22-F086-4DB9-B1B7-65F880AAE2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20105" y="248989"/>
            <a:ext cx="2123895" cy="20941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3A5540B0-FFF2-44E8-BF63-682F7502A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97646" y="248988"/>
            <a:ext cx="1839826" cy="2094162"/>
          </a:xfrm>
          <a:prstGeom prst="rect">
            <a:avLst/>
          </a:prstGeom>
        </p:spPr>
      </p:pic>
      <p:pic>
        <p:nvPicPr>
          <p:cNvPr id="8" name="Slika 7">
            <a:extLst>
              <a:ext uri="{FF2B5EF4-FFF2-40B4-BE49-F238E27FC236}">
                <a16:creationId xmlns:a16="http://schemas.microsoft.com/office/drawing/2014/main" xmlns="" id="{CFEC886A-BAA7-49E5-86ED-0BC56305D8D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7520"/>
          <a:stretch/>
        </p:blipFill>
        <p:spPr>
          <a:xfrm>
            <a:off x="3295712" y="248988"/>
            <a:ext cx="1276288" cy="20941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0C90FBA1-155D-4AEE-8B76-A3412FCF31A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38727" y="2510022"/>
            <a:ext cx="1844931" cy="259577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3A0BC6D-26A9-41D6-ADCC-924DA845AC3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20"/>
          <a:stretch/>
        </p:blipFill>
        <p:spPr>
          <a:xfrm>
            <a:off x="6593868" y="2510022"/>
            <a:ext cx="1853621" cy="259576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EDCA76A5-A225-4B29-A9A3-081ECB5A30B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94003" y="43774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8889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772B2E-759F-4A95-B326-6A71408592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9000" y="911700"/>
            <a:ext cx="2036036" cy="3327600"/>
          </a:xfrm>
        </p:spPr>
        <p:txBody>
          <a:bodyPr/>
          <a:lstStyle/>
          <a:p>
            <a:pPr algn="ctr"/>
            <a:r>
              <a:rPr lang="sl-SI" dirty="0"/>
              <a:t>TE ZANIMA, KAKO SE ZAVIJE DARILO?</a:t>
            </a:r>
            <a:endParaRPr lang="x-none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644C902-066E-4E9D-9988-20092554B3E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13</a:t>
            </a:fld>
            <a:endParaRPr lang="en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37DAE582-BF13-48F1-BC63-49B4F01B83CD}"/>
              </a:ext>
            </a:extLst>
          </p:cNvPr>
          <p:cNvSpPr/>
          <p:nvPr/>
        </p:nvSpPr>
        <p:spPr>
          <a:xfrm>
            <a:off x="5145274" y="4070023"/>
            <a:ext cx="183696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1600" dirty="0">
                <a:solidFill>
                  <a:srgbClr val="002060"/>
                </a:solidFill>
              </a:rPr>
              <a:t>KLIKNI NA SLIKO</a:t>
            </a:r>
            <a:endParaRPr lang="x-none" sz="1600" dirty="0">
              <a:solidFill>
                <a:srgbClr val="002060"/>
              </a:solidFill>
            </a:endParaRPr>
          </a:p>
        </p:txBody>
      </p:sp>
      <p:pic>
        <p:nvPicPr>
          <p:cNvPr id="8" name="Picture 7">
            <a:hlinkClick r:id="rId3"/>
            <a:extLst>
              <a:ext uri="{FF2B5EF4-FFF2-40B4-BE49-F238E27FC236}">
                <a16:creationId xmlns:a16="http://schemas.microsoft.com/office/drawing/2014/main" xmlns="" id="{1F757479-CD36-470B-A257-97838080955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5077"/>
          <a:stretch/>
        </p:blipFill>
        <p:spPr>
          <a:xfrm>
            <a:off x="3718097" y="1253344"/>
            <a:ext cx="4762487" cy="26736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0C3E5FDE-3310-4B84-AF25-3E24D9120C0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55318" y="41683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532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738D5-B494-4C02-BBA9-A77D42388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038452-7014-488F-9519-387E42267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3C04A4-4068-49BE-85E6-03F7BBFF04F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F48BCD1-C1D4-4B01-BAF4-0127700D58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14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3FC6F69-7566-4831-A57D-62845BFEA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9"/>
            <a:ext cx="9417653" cy="51435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E673B224-7A2F-4123-A71E-37DA03BF07E2}"/>
              </a:ext>
            </a:extLst>
          </p:cNvPr>
          <p:cNvSpPr txBox="1"/>
          <p:nvPr/>
        </p:nvSpPr>
        <p:spPr>
          <a:xfrm>
            <a:off x="2917636" y="586542"/>
            <a:ext cx="3827959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600" dirty="0">
                <a:solidFill>
                  <a:srgbClr val="002060"/>
                </a:solidFill>
                <a:latin typeface="Helvetica Neue" panose="020B0604020202020204" charset="0"/>
              </a:rPr>
              <a:t>ZA KONEC PA TI POŠILJAMO ŠE ENO ZELO LEPO PESMICO IN RISANKO, KI IMATA ŠE LEPŠE SPOROČILO</a:t>
            </a:r>
            <a:endParaRPr lang="x-none" sz="3600" dirty="0">
              <a:solidFill>
                <a:srgbClr val="002060"/>
              </a:solidFill>
              <a:latin typeface="Helvetica Neue" panose="020B0604020202020204" charset="0"/>
            </a:endParaRPr>
          </a:p>
        </p:txBody>
      </p:sp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7C535E89-B933-44DD-BA7D-10C0AC2F6D8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125" y="367307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0849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8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3614F42A-9D13-460E-844D-B9E4556DF7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15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E7C7DBA3-1860-4F94-A4B8-3799E7995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7442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123A4B91-E1BE-4247-B127-855E7B558C44}"/>
              </a:ext>
            </a:extLst>
          </p:cNvPr>
          <p:cNvSpPr txBox="1"/>
          <p:nvPr/>
        </p:nvSpPr>
        <p:spPr>
          <a:xfrm>
            <a:off x="-65315" y="97971"/>
            <a:ext cx="3672800" cy="48628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2800" b="1" dirty="0">
                <a:solidFill>
                  <a:schemeClr val="bg1"/>
                </a:solidFill>
              </a:rPr>
              <a:t>SREČA</a:t>
            </a:r>
          </a:p>
          <a:p>
            <a:pPr algn="ctr"/>
            <a:r>
              <a:rPr lang="sl-SI" sz="1800" dirty="0">
                <a:solidFill>
                  <a:schemeClr val="bg1"/>
                </a:solidFill>
              </a:rPr>
              <a:t>DEDEK SMREČICO KRASI,</a:t>
            </a:r>
          </a:p>
          <a:p>
            <a:pPr algn="ctr"/>
            <a:r>
              <a:rPr lang="sl-SI" sz="1800" dirty="0">
                <a:solidFill>
                  <a:schemeClr val="bg1"/>
                </a:solidFill>
              </a:rPr>
              <a:t>URŠKA MU POMAGA;</a:t>
            </a:r>
          </a:p>
          <a:p>
            <a:pPr algn="ctr"/>
            <a:r>
              <a:rPr lang="sl-SI" sz="1800" dirty="0">
                <a:solidFill>
                  <a:schemeClr val="bg1"/>
                </a:solidFill>
              </a:rPr>
              <a:t>IN IZ SOBICE PODI</a:t>
            </a:r>
          </a:p>
          <a:p>
            <a:pPr algn="ctr"/>
            <a:r>
              <a:rPr lang="sl-SI" sz="1800" dirty="0">
                <a:solidFill>
                  <a:schemeClr val="bg1"/>
                </a:solidFill>
              </a:rPr>
              <a:t>MRAZ, KI SILI S PRAGA.</a:t>
            </a:r>
          </a:p>
          <a:p>
            <a:pPr algn="ctr"/>
            <a:endParaRPr lang="sl-SI" sz="1800" dirty="0">
              <a:solidFill>
                <a:schemeClr val="bg1"/>
              </a:solidFill>
            </a:endParaRPr>
          </a:p>
          <a:p>
            <a:pPr algn="ctr"/>
            <a:r>
              <a:rPr lang="sl-SI" sz="1800" dirty="0">
                <a:solidFill>
                  <a:schemeClr val="bg1"/>
                </a:solidFill>
              </a:rPr>
              <a:t>ČAS PO PRAZNIKU DIŠI,</a:t>
            </a:r>
          </a:p>
          <a:p>
            <a:pPr algn="ctr"/>
            <a:r>
              <a:rPr lang="sl-SI" sz="1800" dirty="0">
                <a:solidFill>
                  <a:schemeClr val="bg1"/>
                </a:solidFill>
              </a:rPr>
              <a:t>PO DRUŽINSKI SREČI,</a:t>
            </a:r>
          </a:p>
          <a:p>
            <a:pPr algn="ctr"/>
            <a:r>
              <a:rPr lang="sl-SI" sz="1800" dirty="0">
                <a:solidFill>
                  <a:schemeClr val="bg1"/>
                </a:solidFill>
              </a:rPr>
              <a:t>KAJ, LE KAJ POD SMREČICO,</a:t>
            </a:r>
          </a:p>
          <a:p>
            <a:pPr algn="ctr"/>
            <a:r>
              <a:rPr lang="sl-SI" sz="1800" dirty="0">
                <a:solidFill>
                  <a:schemeClr val="bg1"/>
                </a:solidFill>
              </a:rPr>
              <a:t>DEDEK SKRIVA V VREČI?</a:t>
            </a:r>
          </a:p>
          <a:p>
            <a:pPr algn="ctr"/>
            <a:endParaRPr lang="sl-SI" sz="1800" dirty="0">
              <a:solidFill>
                <a:schemeClr val="bg1"/>
              </a:solidFill>
            </a:endParaRPr>
          </a:p>
          <a:p>
            <a:pPr algn="ctr"/>
            <a:r>
              <a:rPr lang="sl-SI" sz="1800" dirty="0">
                <a:solidFill>
                  <a:schemeClr val="bg1"/>
                </a:solidFill>
              </a:rPr>
              <a:t>VSEH IGRAČ BO SLEJ KO PREJ</a:t>
            </a:r>
          </a:p>
          <a:p>
            <a:pPr algn="ctr"/>
            <a:r>
              <a:rPr lang="sl-SI" sz="1800" dirty="0">
                <a:solidFill>
                  <a:schemeClr val="bg1"/>
                </a:solidFill>
              </a:rPr>
              <a:t>NAŠA URŠKA SITA,</a:t>
            </a:r>
          </a:p>
          <a:p>
            <a:pPr algn="ctr"/>
            <a:r>
              <a:rPr lang="sl-SI" sz="1800" dirty="0">
                <a:solidFill>
                  <a:schemeClr val="bg1"/>
                </a:solidFill>
              </a:rPr>
              <a:t>SREČA PA – NAPREJ POVEJ!</a:t>
            </a:r>
          </a:p>
          <a:p>
            <a:pPr algn="ctr"/>
            <a:r>
              <a:rPr lang="sl-SI" sz="1800" dirty="0">
                <a:solidFill>
                  <a:schemeClr val="bg1"/>
                </a:solidFill>
              </a:rPr>
              <a:t>NI V PAPIR ZAVITA.</a:t>
            </a:r>
          </a:p>
          <a:p>
            <a:pPr algn="ctr"/>
            <a:endParaRPr lang="sl-SI" sz="1800" dirty="0">
              <a:solidFill>
                <a:schemeClr val="bg1"/>
              </a:solidFill>
            </a:endParaRPr>
          </a:p>
          <a:p>
            <a:pPr algn="ctr"/>
            <a:r>
              <a:rPr lang="sl-SI" sz="1200" dirty="0">
                <a:solidFill>
                  <a:schemeClr val="bg1"/>
                </a:solidFill>
              </a:rPr>
              <a:t>Zvezdana Majhen</a:t>
            </a:r>
            <a:endParaRPr lang="x-none" sz="1200" dirty="0">
              <a:solidFill>
                <a:schemeClr val="bg1"/>
              </a:solidFill>
            </a:endParaRPr>
          </a:p>
        </p:txBody>
      </p:sp>
      <p:pic>
        <p:nvPicPr>
          <p:cNvPr id="4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848299B4-712D-48F6-91CA-3F9A893F905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3205" y="171229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6870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4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738D5-B494-4C02-BBA9-A77D42388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038452-7014-488F-9519-387E42267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3C04A4-4068-49BE-85E6-03F7BBFF04F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F48BCD1-C1D4-4B01-BAF4-0127700D58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16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3FC6F69-7566-4831-A57D-62845BFEA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417653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8DF3C29-ACAC-4CDE-9109-90C25041FF9C}"/>
              </a:ext>
            </a:extLst>
          </p:cNvPr>
          <p:cNvSpPr txBox="1"/>
          <p:nvPr/>
        </p:nvSpPr>
        <p:spPr>
          <a:xfrm>
            <a:off x="3069771" y="952500"/>
            <a:ext cx="1847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x-none" dirty="0"/>
          </a:p>
        </p:txBody>
      </p:sp>
      <p:pic>
        <p:nvPicPr>
          <p:cNvPr id="1026" name="Picture 2" descr="https://fivia.si/wp-content/uploads/2019/05/CAROBNA-ZIMA-V-MUMINDOLU_B1_2.jpg">
            <a:hlinkClick r:id="rId4"/>
            <a:extLst>
              <a:ext uri="{FF2B5EF4-FFF2-40B4-BE49-F238E27FC236}">
                <a16:creationId xmlns:a16="http://schemas.microsoft.com/office/drawing/2014/main" xmlns="" id="{F98A208E-281F-4250-93D6-641C1002A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9"/>
            <a:ext cx="357822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949BBC97-7A1E-4874-90F6-C4FE0B7B1429}"/>
              </a:ext>
            </a:extLst>
          </p:cNvPr>
          <p:cNvSpPr txBox="1"/>
          <p:nvPr/>
        </p:nvSpPr>
        <p:spPr>
          <a:xfrm>
            <a:off x="4403411" y="601855"/>
            <a:ext cx="31583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800" dirty="0">
                <a:solidFill>
                  <a:srgbClr val="002060"/>
                </a:solidFill>
              </a:rPr>
              <a:t>ZA OGLED RISANKE KLIKNI NA SLIKO MUMINA</a:t>
            </a:r>
            <a:endParaRPr lang="x-none" sz="2800" dirty="0">
              <a:solidFill>
                <a:srgbClr val="00206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3816E0D-8948-4D83-8865-FC17144AF678}"/>
              </a:ext>
            </a:extLst>
          </p:cNvPr>
          <p:cNvSpPr txBox="1"/>
          <p:nvPr/>
        </p:nvSpPr>
        <p:spPr>
          <a:xfrm>
            <a:off x="4010257" y="3432618"/>
            <a:ext cx="273419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dirty="0">
                <a:solidFill>
                  <a:srgbClr val="C00000"/>
                </a:solidFill>
              </a:rPr>
              <a:t>POVZETEK:</a:t>
            </a:r>
          </a:p>
          <a:p>
            <a:pPr algn="ctr"/>
            <a:r>
              <a:rPr lang="sl-SI" dirty="0">
                <a:solidFill>
                  <a:srgbClr val="C00000"/>
                </a:solidFill>
              </a:rPr>
              <a:t>Zimska pravljica o priljubljenih mumintrolih, ki raziskujejo pomen božiča.</a:t>
            </a:r>
            <a:endParaRPr lang="x-none" dirty="0">
              <a:solidFill>
                <a:srgbClr val="C00000"/>
              </a:solidFill>
            </a:endParaRPr>
          </a:p>
        </p:txBody>
      </p:sp>
      <p:pic>
        <p:nvPicPr>
          <p:cNvPr id="1028" name="Picture 4" descr="Smiley emoticon like film director smiley is Vector Image">
            <a:extLst>
              <a:ext uri="{FF2B5EF4-FFF2-40B4-BE49-F238E27FC236}">
                <a16:creationId xmlns:a16="http://schemas.microsoft.com/office/drawing/2014/main" xmlns="" id="{16B4B879-E1AB-4375-9821-1A52121CAB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8921"/>
          <a:stretch/>
        </p:blipFill>
        <p:spPr bwMode="auto">
          <a:xfrm>
            <a:off x="4010257" y="1520895"/>
            <a:ext cx="1074503" cy="1050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E9C6F599-CE06-49ED-9828-E95E9B1CB38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73685" y="412978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599183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0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n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200"/>
                <a:buNone/>
              </a:pPr>
              <a:t>17</a:t>
            </a:fld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ctrTitle" idx="4294967295"/>
          </p:nvPr>
        </p:nvSpPr>
        <p:spPr>
          <a:xfrm>
            <a:off x="1590033" y="498273"/>
            <a:ext cx="6104546" cy="4438650"/>
          </a:xfrm>
          <a:prstGeom prst="rect">
            <a:avLst/>
          </a:prstGeom>
          <a:noFill/>
          <a:ln>
            <a:noFill/>
          </a:ln>
          <a:effectLst>
            <a:outerShdw blurRad="42863" dist="9525" dir="5400000" algn="bl" rotWithShape="0">
              <a:srgbClr val="000000">
                <a:alpha val="20000"/>
              </a:srgbClr>
            </a:outerShdw>
          </a:effectLst>
        </p:spPr>
        <p:txBody>
          <a:bodyPr spcFirstLastPara="1" wrap="square" lIns="0" tIns="0" rIns="0" bIns="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600"/>
              <a:buFont typeface="Montserrat ExtraBold"/>
              <a:buNone/>
            </a:pPr>
            <a:r>
              <a:rPr lang="sl-SI" sz="3200" b="1" i="0" u="none" strike="noStrike" cap="none" dirty="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ZAPOMNI SI</a:t>
            </a:r>
            <a:r>
              <a:rPr lang="sl-SI" sz="3000" b="0" i="0" u="none" strike="noStrike" cap="none" dirty="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NAJVEČJE </a:t>
            </a:r>
            <a:r>
              <a:rPr lang="sl-SI" sz="2800" b="0" i="0" u="none" strike="noStrike" cap="none" dirty="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DARILO SVOJIM NAJBLJIŽJIM SI </a:t>
            </a:r>
            <a:r>
              <a:rPr lang="sl-SI" sz="2800" b="1" i="0" u="none" strike="noStrike" cap="none" dirty="0">
                <a:solidFill>
                  <a:srgbClr val="FF0000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TI</a:t>
            </a:r>
            <a:r>
              <a:rPr lang="sl-SI" sz="2800" b="0" i="0" u="none" strike="noStrike" cap="none" dirty="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! </a:t>
            </a:r>
            <a:br>
              <a:rPr lang="sl-SI" sz="2800" b="0" i="0" u="none" strike="noStrike" cap="none" dirty="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sl-SI" sz="2800" b="0" i="0" u="none" strike="noStrike" cap="none" dirty="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SREČA PA SE SKRIVA V </a:t>
            </a:r>
            <a:r>
              <a:rPr lang="sl-SI" sz="2800" b="0" i="0" u="sng" strike="noStrike" cap="none" dirty="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DROBNIH POZORNOSTIH</a:t>
            </a:r>
            <a:r>
              <a:rPr lang="sl-SI" sz="2800" b="0" i="0" u="none" strike="noStrike" cap="none" dirty="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, KOT JE VOŠČILNICA, KI SI JO IZDELAL, ALI PA OBJEM.</a:t>
            </a:r>
            <a:br>
              <a:rPr lang="sl-SI" sz="2800" b="0" i="0" u="none" strike="noStrike" cap="none" dirty="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sl-SI" sz="2800" b="0" i="0" u="none" strike="noStrike" cap="none" dirty="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UČITELJI TI GA POŠILJAMO NA DALJAVO, TI PA GA PRENESI ŠE NA SVOJE DOMAČE!</a:t>
            </a:r>
            <a:r>
              <a:rPr lang="sl-SI" sz="3600" b="0" i="0" u="none" strike="noStrike" cap="none" dirty="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sl-SI" sz="3600" b="0" i="0" u="none" strike="noStrike" cap="none" dirty="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sl-SI" sz="3600" b="0" i="0" u="none" strike="noStrike" cap="none" dirty="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/>
            </a:r>
            <a:br>
              <a:rPr lang="sl-SI" sz="3600" b="0" i="0" u="none" strike="noStrike" cap="none" dirty="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r>
              <a:rPr lang="sl-SI" sz="3600" b="0" i="0" u="none" strike="noStrike" cap="none" dirty="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br>
              <a:rPr lang="sl-SI" sz="3600" b="0" i="0" u="none" strike="noStrike" cap="none" dirty="0">
                <a:solidFill>
                  <a:srgbClr val="F2F2F2"/>
                </a:solidFill>
                <a:latin typeface="Helvetica Neue"/>
                <a:ea typeface="Helvetica Neue"/>
                <a:cs typeface="Helvetica Neue"/>
                <a:sym typeface="Helvetica Neue"/>
              </a:rPr>
            </a:br>
            <a:endParaRPr sz="1600" b="0" i="0" u="none" strike="noStrike" cap="none" dirty="0">
              <a:solidFill>
                <a:srgbClr val="F2F2F2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1F5C2194-8C9C-4D79-B37B-D22E5F74331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97812" y="33845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1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738D5-B494-4C02-BBA9-A77D42388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038452-7014-488F-9519-387E42267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3C04A4-4068-49BE-85E6-03F7BBFF04F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F48BCD1-C1D4-4B01-BAF4-0127700D58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2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3FC6F69-7566-4831-A57D-62845BFEA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9417653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6D2A310F-678F-4567-8DB3-2FF99B540E3F}"/>
              </a:ext>
            </a:extLst>
          </p:cNvPr>
          <p:cNvSpPr txBox="1"/>
          <p:nvPr/>
        </p:nvSpPr>
        <p:spPr>
          <a:xfrm>
            <a:off x="1806855" y="333762"/>
            <a:ext cx="553029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3200" b="1" dirty="0">
                <a:solidFill>
                  <a:srgbClr val="002060"/>
                </a:solidFill>
                <a:latin typeface="Helvetica Neue" panose="020B0604020202020204" charset="0"/>
              </a:rPr>
              <a:t>POZDRAVLJENI, UČENCI!</a:t>
            </a:r>
          </a:p>
          <a:p>
            <a:pPr algn="ctr"/>
            <a:r>
              <a:rPr lang="sl-SI" sz="2800" dirty="0">
                <a:latin typeface="Helvetica Neue" panose="020B0604020202020204" charset="0"/>
              </a:rPr>
              <a:t>KER SMO ŽE DODOBRA ZAKORAKALI V PRAZNIČNI DECEMBER, SMO SE UČITELJI ODLOČILI, DA VAM PRIPRAVIMO PRAV POSEBEN DAN, KI BO USTVARJALNO OBARVAN.</a:t>
            </a:r>
          </a:p>
          <a:p>
            <a:pPr algn="ctr"/>
            <a:endParaRPr lang="sl-SI" sz="2800" dirty="0">
              <a:latin typeface="Helvetica Neue" panose="020B0604020202020204" charset="0"/>
            </a:endParaRPr>
          </a:p>
          <a:p>
            <a:pPr algn="ctr"/>
            <a:r>
              <a:rPr lang="sl-SI" sz="2800" dirty="0">
                <a:latin typeface="Helvetica Neue" panose="020B0604020202020204" charset="0"/>
              </a:rPr>
              <a:t>TE ZANIMA, KAJ TE ČAKA?</a:t>
            </a:r>
            <a:r>
              <a:rPr lang="sl-SI" sz="2800" dirty="0">
                <a:latin typeface="Helvetica Neue" panose="020B0604020202020204" charset="0"/>
                <a:sym typeface="Wingdings" panose="05000000000000000000" pitchFamily="2" charset="2"/>
              </a:rPr>
              <a:t></a:t>
            </a:r>
            <a:r>
              <a:rPr lang="sl-SI" sz="2800" dirty="0">
                <a:latin typeface="Helvetica Neue" panose="020B0604020202020204" charset="0"/>
              </a:rPr>
              <a:t> SKOČI NA NASLEDNJO STRAN!</a:t>
            </a:r>
          </a:p>
          <a:p>
            <a:endParaRPr lang="sl-SI" dirty="0"/>
          </a:p>
        </p:txBody>
      </p:sp>
      <p:pic>
        <p:nvPicPr>
          <p:cNvPr id="10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0054718A-324F-463D-B9BB-954B4FFE90A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4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8764" y="3179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1873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14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>
            <a:alphaModFix/>
          </a:blip>
          <a:stretch>
            <a:fillRect/>
          </a:stretch>
        </a:blipFill>
        <a:effectLst/>
      </p:bgPr>
    </p:bg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fld id="{00000000-1234-1234-1234-123412341234}" type="slidenum">
              <a:rPr lang="en"/>
              <a:pPr marL="0" lvl="0" indent="0" algn="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SzPts val="1100"/>
                <a:buNone/>
              </a:pPr>
              <a:t>3</a:t>
            </a:fld>
            <a:endParaRPr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7AD001D-0CBE-429F-99B6-616E7C306FB9}"/>
              </a:ext>
            </a:extLst>
          </p:cNvPr>
          <p:cNvSpPr txBox="1"/>
          <p:nvPr/>
        </p:nvSpPr>
        <p:spPr>
          <a:xfrm>
            <a:off x="2147205" y="0"/>
            <a:ext cx="47692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sl-SI" sz="3200" dirty="0">
                <a:solidFill>
                  <a:srgbClr val="002060"/>
                </a:solidFill>
              </a:rPr>
              <a:t>IZDELAVA VOŠČILNICE</a:t>
            </a:r>
            <a:endParaRPr lang="x-none" sz="3200" dirty="0">
              <a:solidFill>
                <a:srgbClr val="00206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8D6CD078-1E8D-4549-9F63-E87C72A971B7}"/>
              </a:ext>
            </a:extLst>
          </p:cNvPr>
          <p:cNvSpPr txBox="1"/>
          <p:nvPr/>
        </p:nvSpPr>
        <p:spPr>
          <a:xfrm>
            <a:off x="2147205" y="584775"/>
            <a:ext cx="507002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1800" dirty="0">
                <a:latin typeface="Helvetica Neue" panose="020B0604020202020204" charset="0"/>
              </a:rPr>
              <a:t>TVOJA PRVA NALOGA JE IZDELAVA </a:t>
            </a:r>
          </a:p>
          <a:p>
            <a:pPr algn="ctr"/>
            <a:r>
              <a:rPr lang="sl-SI" sz="1800" b="1" dirty="0">
                <a:solidFill>
                  <a:srgbClr val="002060"/>
                </a:solidFill>
                <a:latin typeface="Helvetica Neue" panose="020B0604020202020204" charset="0"/>
              </a:rPr>
              <a:t>BOŽIČNO-NOVOLETNE VOŠČILNICE. </a:t>
            </a:r>
          </a:p>
          <a:p>
            <a:pPr algn="ctr"/>
            <a:r>
              <a:rPr lang="sl-SI" sz="1800" dirty="0">
                <a:latin typeface="Helvetica Neue" panose="020B0604020202020204" charset="0"/>
              </a:rPr>
              <a:t>PRI IZDELAVI SE KAR SE DA POTRUDI, SAJ BO VOŠČILNICO DOBIL EDEN IZMED TVOJIH SOŠOLCEV. </a:t>
            </a:r>
          </a:p>
          <a:p>
            <a:pPr algn="ctr"/>
            <a:r>
              <a:rPr lang="sl-SI" sz="1800" b="1" dirty="0">
                <a:solidFill>
                  <a:srgbClr val="002060"/>
                </a:solidFill>
                <a:latin typeface="Helvetica Neue" panose="020B0604020202020204" charset="0"/>
              </a:rPr>
              <a:t>KO SE SPET VIDIMO, JO PRINESI V ŠOLO, TAM PA BOMO  Z ŽREBANJEM VOŠČILNICE NAKLJUČNO RAZDELILI MED SOŠOLCE.</a:t>
            </a:r>
          </a:p>
          <a:p>
            <a:endParaRPr lang="x-none" dirty="0"/>
          </a:p>
        </p:txBody>
      </p:sp>
      <p:pic>
        <p:nvPicPr>
          <p:cNvPr id="19" name="Picture 18">
            <a:hlinkClick r:id="rId5"/>
            <a:extLst>
              <a:ext uri="{FF2B5EF4-FFF2-40B4-BE49-F238E27FC236}">
                <a16:creationId xmlns:a16="http://schemas.microsoft.com/office/drawing/2014/main" xmlns="" id="{C3830844-A29A-43E0-8D77-4797C20DC39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28855" y="3152027"/>
            <a:ext cx="3086289" cy="16365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1ECBF043-F5BE-4DA0-9069-3448BD3716A7}"/>
              </a:ext>
            </a:extLst>
          </p:cNvPr>
          <p:cNvSpPr txBox="1"/>
          <p:nvPr/>
        </p:nvSpPr>
        <p:spPr>
          <a:xfrm>
            <a:off x="2762850" y="4792762"/>
            <a:ext cx="36182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rgbClr val="002060"/>
                </a:solidFill>
              </a:rPr>
              <a:t>KLIKNI NA SLIKO ZA OGLED POSNETKA</a:t>
            </a:r>
            <a:endParaRPr lang="x-none" dirty="0">
              <a:solidFill>
                <a:srgbClr val="002060"/>
              </a:solidFill>
            </a:endParaRP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CA19DE59-2BA7-4E52-98E5-0DAC0F04CC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7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63245" y="34109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1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738D5-B494-4C02-BBA9-A77D42388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038452-7014-488F-9519-387E42267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3C04A4-4068-49BE-85E6-03F7BBFF04F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F48BCD1-C1D4-4B01-BAF4-0127700D58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4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3FC6F69-7566-4831-A57D-62845BFEA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9"/>
            <a:ext cx="9417653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129B8C8-1AD9-4671-92BC-7297AA46E47B}"/>
              </a:ext>
            </a:extLst>
          </p:cNvPr>
          <p:cNvSpPr txBox="1"/>
          <p:nvPr/>
        </p:nvSpPr>
        <p:spPr>
          <a:xfrm>
            <a:off x="1397907" y="3950274"/>
            <a:ext cx="61638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dirty="0">
                <a:solidFill>
                  <a:srgbClr val="002060"/>
                </a:solidFill>
              </a:rPr>
              <a:t>KLIKNI NA OBE SLIKI IN SI OGLEJ POSNETKA IZDELAVE VOŠČILNIC</a:t>
            </a:r>
            <a:endParaRPr lang="x-none" dirty="0">
              <a:solidFill>
                <a:srgbClr val="002060"/>
              </a:solidFill>
            </a:endParaRPr>
          </a:p>
        </p:txBody>
      </p:sp>
      <p:pic>
        <p:nvPicPr>
          <p:cNvPr id="10" name="Picture 9">
            <a:hlinkClick r:id="rId4"/>
            <a:extLst>
              <a:ext uri="{FF2B5EF4-FFF2-40B4-BE49-F238E27FC236}">
                <a16:creationId xmlns:a16="http://schemas.microsoft.com/office/drawing/2014/main" xmlns="" id="{30B16FCC-587A-4BBF-B502-E4E8F7DFEB9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154"/>
          <a:stretch/>
        </p:blipFill>
        <p:spPr>
          <a:xfrm>
            <a:off x="4489819" y="1463986"/>
            <a:ext cx="2902978" cy="24675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Picture 10">
            <a:hlinkClick r:id="rId6"/>
            <a:extLst>
              <a:ext uri="{FF2B5EF4-FFF2-40B4-BE49-F238E27FC236}">
                <a16:creationId xmlns:a16="http://schemas.microsoft.com/office/drawing/2014/main" xmlns="" id="{295ADE8C-B29D-4F9A-847D-75D1724A492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9092" y="1463985"/>
            <a:ext cx="2688959" cy="24675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38AD4EB-7508-45D0-AD99-65C142101C1C}"/>
              </a:ext>
            </a:extLst>
          </p:cNvPr>
          <p:cNvSpPr txBox="1"/>
          <p:nvPr/>
        </p:nvSpPr>
        <p:spPr>
          <a:xfrm>
            <a:off x="1709400" y="315326"/>
            <a:ext cx="65285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sl-SI" sz="1800" b="1" dirty="0">
                <a:solidFill>
                  <a:srgbClr val="002060"/>
                </a:solidFill>
              </a:rPr>
              <a:t>V NADALJEVANJU TI POKAŽEM NEKAJ PRIMEROV IZDELAVE VOŠČILNIC, NAJ TI SLUŽIJO KOT IDEJA.</a:t>
            </a:r>
          </a:p>
          <a:p>
            <a:pPr algn="r"/>
            <a:r>
              <a:rPr lang="sl-SI" sz="1800" b="1" dirty="0">
                <a:solidFill>
                  <a:srgbClr val="002060"/>
                </a:solidFill>
              </a:rPr>
              <a:t>POGLEJ TUDI NA NASLEDNJE STRANI.</a:t>
            </a:r>
            <a:endParaRPr lang="x-none" sz="1800" b="1" dirty="0">
              <a:solidFill>
                <a:srgbClr val="002060"/>
              </a:solidFill>
            </a:endParaRPr>
          </a:p>
        </p:txBody>
      </p:sp>
      <p:pic>
        <p:nvPicPr>
          <p:cNvPr id="7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09D215D1-D32F-4CA3-A8E4-065A1CEC97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8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9736" y="36983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9393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5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738D5-B494-4C02-BBA9-A77D42388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038452-7014-488F-9519-387E42267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3C04A4-4068-49BE-85E6-03F7BBFF04F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F48BCD1-C1D4-4B01-BAF4-0127700D58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5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3FC6F69-7566-4831-A57D-62845BFEAF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417653" cy="51435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7A485762-75AB-4581-B0AD-4541B61FCB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" y="29135"/>
            <a:ext cx="9417653" cy="51435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870F4F9A-926B-4B0B-8A10-55F49AA0FC0F}"/>
              </a:ext>
            </a:extLst>
          </p:cNvPr>
          <p:cNvSpPr txBox="1"/>
          <p:nvPr/>
        </p:nvSpPr>
        <p:spPr>
          <a:xfrm>
            <a:off x="401019" y="2571701"/>
            <a:ext cx="38314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>
                <a:solidFill>
                  <a:srgbClr val="002060"/>
                </a:solidFill>
                <a:latin typeface="Helvetica Neue" panose="020B0604020202020204" charset="0"/>
              </a:rPr>
              <a:t>… ŠE NEKAJ PRIMEROV</a:t>
            </a:r>
            <a:endParaRPr lang="x-none" sz="2400" b="1" dirty="0">
              <a:solidFill>
                <a:srgbClr val="002060"/>
              </a:solidFill>
              <a:latin typeface="Helvetica Ne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94127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9137EEA2-7C35-4B58-A7EC-FDFD1CB6E13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6</a:t>
            </a:fld>
            <a:endParaRPr lang="en"/>
          </a:p>
        </p:txBody>
      </p:sp>
      <p:pic>
        <p:nvPicPr>
          <p:cNvPr id="4098" name="Picture 2" descr="47dbb90e3cb1a996bd5f63bc83a39f6c">
            <a:extLst>
              <a:ext uri="{FF2B5EF4-FFF2-40B4-BE49-F238E27FC236}">
                <a16:creationId xmlns:a16="http://schemas.microsoft.com/office/drawing/2014/main" xmlns="" id="{398125EE-B51D-4A4C-87E1-77F52F5805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55736" y="3023952"/>
            <a:ext cx="1943331" cy="2005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044CEE1-C5A1-45D7-85AA-54EA6EC68D6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481"/>
          <a:stretch/>
        </p:blipFill>
        <p:spPr>
          <a:xfrm>
            <a:off x="0" y="198685"/>
            <a:ext cx="3683186" cy="483051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37F863B0-C55E-4CA3-95C2-6E0EC97FDBD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976"/>
          <a:stretch/>
        </p:blipFill>
        <p:spPr>
          <a:xfrm>
            <a:off x="6555737" y="212270"/>
            <a:ext cx="2192982" cy="23594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3D5C9C2-468E-422C-9A7C-90C8BC93C27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2194" y="212270"/>
            <a:ext cx="2207471" cy="23594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F3EFE0C2-8E73-4E4E-9E9C-A9A36D00FA1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2194" y="3037114"/>
            <a:ext cx="1943331" cy="1992086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906ADF5-9C8A-4F0D-B767-AE9A938827BF}"/>
              </a:ext>
            </a:extLst>
          </p:cNvPr>
          <p:cNvSpPr txBox="1"/>
          <p:nvPr/>
        </p:nvSpPr>
        <p:spPr>
          <a:xfrm>
            <a:off x="4778647" y="2573599"/>
            <a:ext cx="37850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>
                <a:solidFill>
                  <a:srgbClr val="002060"/>
                </a:solidFill>
                <a:latin typeface="Helvetica Neue" panose="020B0604020202020204" charset="0"/>
              </a:rPr>
              <a:t>... ŠE NEKAJ PRIMEROV</a:t>
            </a:r>
            <a:endParaRPr lang="x-none" sz="2400" b="1" dirty="0">
              <a:solidFill>
                <a:srgbClr val="002060"/>
              </a:solidFill>
              <a:latin typeface="Helvetica Neue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09107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Ograda besedil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Ograda besedila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Ograda številke diapozitiva 4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7</a:t>
            </a:fld>
            <a:endParaRPr lang="en"/>
          </a:p>
        </p:txBody>
      </p:sp>
      <p:pic>
        <p:nvPicPr>
          <p:cNvPr id="2050" name="Slika 7" descr="a2ced4d5b3aff708e485a7d1d37e9d10.jpg (1836×3264)"/>
          <p:cNvPicPr>
            <a:picLocks noChangeAspect="1" noChangeArrowheads="1"/>
          </p:cNvPicPr>
          <p:nvPr/>
        </p:nvPicPr>
        <p:blipFill>
          <a:blip r:embed="rId2"/>
          <a:srcRect b="12193"/>
          <a:stretch>
            <a:fillRect/>
          </a:stretch>
        </p:blipFill>
        <p:spPr bwMode="auto">
          <a:xfrm>
            <a:off x="214009" y="262647"/>
            <a:ext cx="2626610" cy="3589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5785" y="212889"/>
            <a:ext cx="2797815" cy="4074576"/>
          </a:xfrm>
          <a:prstGeom prst="rect">
            <a:avLst/>
          </a:prstGeom>
          <a:noFill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41466" y="155643"/>
            <a:ext cx="2070615" cy="27643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/>
          <a:srcRect l="6403" r="8271"/>
          <a:stretch>
            <a:fillRect/>
          </a:stretch>
        </p:blipFill>
        <p:spPr bwMode="auto">
          <a:xfrm>
            <a:off x="6040875" y="2986391"/>
            <a:ext cx="1716063" cy="2011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12">
            <a:extLst>
              <a:ext uri="{FF2B5EF4-FFF2-40B4-BE49-F238E27FC236}">
                <a16:creationId xmlns:a16="http://schemas.microsoft.com/office/drawing/2014/main" xmlns="" id="{2906ADF5-9C8A-4F0D-B767-AE9A938827BF}"/>
              </a:ext>
            </a:extLst>
          </p:cNvPr>
          <p:cNvSpPr txBox="1"/>
          <p:nvPr/>
        </p:nvSpPr>
        <p:spPr>
          <a:xfrm>
            <a:off x="401201" y="4392672"/>
            <a:ext cx="45833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l-SI" sz="2400" b="1" dirty="0">
                <a:solidFill>
                  <a:srgbClr val="002060"/>
                </a:solidFill>
                <a:latin typeface="Helvetica Neue" panose="020B0604020202020204" charset="0"/>
              </a:rPr>
              <a:t>...  IN ŠE NEKAJ PRIMEROV </a:t>
            </a:r>
            <a:r>
              <a:rPr lang="sl-SI" sz="2400" b="1" dirty="0">
                <a:solidFill>
                  <a:srgbClr val="002060"/>
                </a:solidFill>
                <a:latin typeface="Helvetica Neue" panose="020B0604020202020204" charset="0"/>
                <a:sym typeface="Wingdings" pitchFamily="2" charset="2"/>
              </a:rPr>
              <a:t></a:t>
            </a:r>
            <a:endParaRPr lang="x-none" sz="2400" b="1" dirty="0">
              <a:solidFill>
                <a:srgbClr val="002060"/>
              </a:solidFill>
              <a:latin typeface="Helvetica Neue" panose="020B0604020202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46738D5-B494-4C02-BBA9-A77D42388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4038452-7014-488F-9519-387E42267C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B83C04A4-4068-49BE-85E6-03F7BBFF04F2}"/>
              </a:ext>
            </a:extLst>
          </p:cNvPr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F48BCD1-C1D4-4B01-BAF4-0127700D58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8</a:t>
            </a:fld>
            <a:endParaRPr lang="e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3FC6F69-7566-4831-A57D-62845BFEAF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49"/>
            <a:ext cx="9417653" cy="51435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1CBDBF8D-77C1-42D3-A9F1-2638CC5BF052}"/>
              </a:ext>
            </a:extLst>
          </p:cNvPr>
          <p:cNvSpPr txBox="1"/>
          <p:nvPr/>
        </p:nvSpPr>
        <p:spPr>
          <a:xfrm>
            <a:off x="2297082" y="1080576"/>
            <a:ext cx="51874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000" dirty="0">
                <a:solidFill>
                  <a:srgbClr val="002060"/>
                </a:solidFill>
              </a:rPr>
              <a:t>KAJ PA TE ČAKA V NADALJEVANJU?</a:t>
            </a:r>
            <a:endParaRPr lang="x-none" sz="4000" dirty="0">
              <a:solidFill>
                <a:srgbClr val="002060"/>
              </a:solidFill>
            </a:endParaRPr>
          </a:p>
        </p:txBody>
      </p:sp>
      <p:pic>
        <p:nvPicPr>
          <p:cNvPr id="6148" name="Picture 4" descr="Pin on Smiley emoji">
            <a:extLst>
              <a:ext uri="{FF2B5EF4-FFF2-40B4-BE49-F238E27FC236}">
                <a16:creationId xmlns:a16="http://schemas.microsoft.com/office/drawing/2014/main" xmlns="" id="{20BD71E6-58B8-4144-A708-998318E44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0205" y="2404015"/>
            <a:ext cx="1458539" cy="1458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4D9259CF-801D-49CC-B129-A63AF0303F9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31825" y="31796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7140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32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F48BCD1-C1D4-4B01-BAF4-0127700D5846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9</a:t>
            </a:fld>
            <a:endParaRPr lang="en"/>
          </a:p>
        </p:txBody>
      </p:sp>
      <p:pic>
        <p:nvPicPr>
          <p:cNvPr id="16" name="Picture 15">
            <a:hlinkClick r:id="rId3"/>
            <a:extLst>
              <a:ext uri="{FF2B5EF4-FFF2-40B4-BE49-F238E27FC236}">
                <a16:creationId xmlns:a16="http://schemas.microsoft.com/office/drawing/2014/main" xmlns="" id="{F96D9300-4B42-43B2-97C7-6FDC5C1750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4771" y="49"/>
            <a:ext cx="9084055" cy="5143451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DC3F9A9E-EF1C-43FA-9880-8F5A661C56D5}"/>
              </a:ext>
            </a:extLst>
          </p:cNvPr>
          <p:cNvSpPr txBox="1"/>
          <p:nvPr/>
        </p:nvSpPr>
        <p:spPr>
          <a:xfrm>
            <a:off x="394735" y="4553555"/>
            <a:ext cx="582004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l-SI" dirty="0"/>
          </a:p>
          <a:p>
            <a:pPr algn="ctr"/>
            <a:r>
              <a:rPr lang="sl-SI" sz="1600" b="1" dirty="0">
                <a:solidFill>
                  <a:srgbClr val="002060"/>
                </a:solidFill>
                <a:latin typeface="Helvetica Neue" panose="020B0604020202020204" charset="0"/>
              </a:rPr>
              <a:t>BI JIH ZNAL PRIPRAVITI? </a:t>
            </a:r>
            <a:r>
              <a:rPr lang="sl-SI" sz="1600" b="1" dirty="0">
                <a:solidFill>
                  <a:srgbClr val="002060"/>
                </a:solidFill>
                <a:latin typeface="Helvetica Neue" panose="020B0604020202020204" charset="0"/>
                <a:sym typeface="Wingdings" panose="05000000000000000000" pitchFamily="2" charset="2"/>
              </a:rPr>
              <a:t>KLIKNI NA SLIKO.</a:t>
            </a:r>
            <a:endParaRPr lang="x-none" sz="1600" b="1" dirty="0">
              <a:solidFill>
                <a:srgbClr val="002060"/>
              </a:solidFill>
              <a:latin typeface="Helvetica Neue" panose="020B060402020202020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4CCB548E-C943-45A5-82F8-D5D091AC4EC9}"/>
              </a:ext>
            </a:extLst>
          </p:cNvPr>
          <p:cNvSpPr/>
          <p:nvPr/>
        </p:nvSpPr>
        <p:spPr>
          <a:xfrm>
            <a:off x="6214778" y="132039"/>
            <a:ext cx="281450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sl-SI" sz="1800" b="1" dirty="0">
                <a:solidFill>
                  <a:srgbClr val="002060"/>
                </a:solidFill>
                <a:latin typeface="Helvetica Neue" panose="020B0604020202020204" charset="0"/>
              </a:rPr>
              <a:t>DECEMBER JE TUDI ČAS SLADKANJA. UČITELJEM SE CEDIJO SLINE PO TEJ SLADICI</a:t>
            </a:r>
            <a:endParaRPr lang="sl-SI" sz="1800" dirty="0"/>
          </a:p>
        </p:txBody>
      </p:sp>
      <p:pic>
        <p:nvPicPr>
          <p:cNvPr id="2052" name="Picture 4" descr="Smileys! App with 1000+ smileys for Facebook, WhatsApp or any other  messenger. in 2020 | Funny emoticons, Yummy emoji, Funny emoji">
            <a:extLst>
              <a:ext uri="{FF2B5EF4-FFF2-40B4-BE49-F238E27FC236}">
                <a16:creationId xmlns:a16="http://schemas.microsoft.com/office/drawing/2014/main" xmlns="" id="{3722664E-323A-4E4B-99B2-F78DA1FA27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31594" y="1332368"/>
            <a:ext cx="780874" cy="780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xmlns="" id="{77C38C76-F5F0-4684-BF92-A51BEA5D34D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xmlns="" r:embed="rId6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1345" y="244840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2288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isarn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565</TotalTime>
  <Words>512</Words>
  <Application>Microsoft Office PowerPoint</Application>
  <PresentationFormat>Diaprojekcija na zaslonu (16:9)</PresentationFormat>
  <Paragraphs>89</Paragraphs>
  <Slides>17</Slides>
  <Notes>4</Notes>
  <HiddenSlides>0</HiddenSlides>
  <MMClips>13</MMClips>
  <ScaleCrop>false</ScaleCrop>
  <HeadingPairs>
    <vt:vector size="6" baseType="variant">
      <vt:variant>
        <vt:lpstr>Uporabljene pisave</vt:lpstr>
      </vt:variant>
      <vt:variant>
        <vt:i4>8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17</vt:i4>
      </vt:variant>
    </vt:vector>
  </HeadingPairs>
  <TitlesOfParts>
    <vt:vector size="26" baseType="lpstr">
      <vt:lpstr>Arial</vt:lpstr>
      <vt:lpstr>Modern Love</vt:lpstr>
      <vt:lpstr>Helvetica Neue</vt:lpstr>
      <vt:lpstr>Calibri</vt:lpstr>
      <vt:lpstr>Montserrat Light</vt:lpstr>
      <vt:lpstr>Wingdings</vt:lpstr>
      <vt:lpstr>Jokerman</vt:lpstr>
      <vt:lpstr>Montserrat ExtraBold</vt:lpstr>
      <vt:lpstr>Officeova tema</vt:lpstr>
      <vt:lpstr>PREDNOVOLETNO VZDUŠJE</vt:lpstr>
      <vt:lpstr>Diapozitiv 2</vt:lpstr>
      <vt:lpstr>Diapozitiv 3</vt:lpstr>
      <vt:lpstr>Diapozitiv 4</vt:lpstr>
      <vt:lpstr>Diapozitiv 5</vt:lpstr>
      <vt:lpstr>Diapozitiv 6</vt:lpstr>
      <vt:lpstr>Diapozitiv 7</vt:lpstr>
      <vt:lpstr>Diapozitiv 8</vt:lpstr>
      <vt:lpstr>Diapozitiv 9</vt:lpstr>
      <vt:lpstr>Testo:  • 250 g moke • 150 g masla • 70 g sladkorja v prahu • 120 g mletih orehov</vt:lpstr>
      <vt:lpstr>Diapozitiv 11</vt:lpstr>
      <vt:lpstr>NIMAŠ IDEJE, KAKO BI OKRASIL VAŠ DOM? LAHKO POSKUSIŠ S TEM:</vt:lpstr>
      <vt:lpstr>TE ZANIMA, KAKO SE ZAVIJE DARILO?</vt:lpstr>
      <vt:lpstr>Diapozitiv 14</vt:lpstr>
      <vt:lpstr>Diapozitiv 15</vt:lpstr>
      <vt:lpstr>Diapozitiv 16</vt:lpstr>
      <vt:lpstr>ZAPOMNI SI, NAJVEČJE DARILO SVOJIM NAJBLJIŽJIM SI TI!  SREČA PA SE SKRIVA V DROBNIH POZORNOSTIH, KOT JE VOŠČILNICA, KI SI JO IZDELAL, ALI PA OBJEM.  UČITELJI TI GA POŠILJAMO NA DALJAVO, TI PA GA PRENESI ŠE NA SVOJE DOMAČE! 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PREDNOVOLETNO VZDUŠJE</dc:title>
  <dc:creator>Aljaž in Helena</dc:creator>
  <cp:lastModifiedBy>win8</cp:lastModifiedBy>
  <cp:revision>42</cp:revision>
  <dcterms:modified xsi:type="dcterms:W3CDTF">2020-12-06T18:39:15Z</dcterms:modified>
</cp:coreProperties>
</file>