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4" r:id="rId3"/>
    <p:sldId id="257" r:id="rId4"/>
    <p:sldId id="260" r:id="rId5"/>
    <p:sldId id="261" r:id="rId6"/>
    <p:sldId id="262" r:id="rId7"/>
    <p:sldId id="263"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sl-SI"/>
              <a:t>Uredite slog naslova matrice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da uredite slog podnaslova matrice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sl-SI"/>
              <a:t>Uredite slog naslova matrice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ncho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sl-SI"/>
              <a:t>Uredite slog naslova matrice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48A87A34-81AB-432B-8DAE-1953F412C126}"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sl-SI"/>
              <a:t>Uredite slog naslova matrice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sl-SI"/>
              <a:t>Uredite slog naslova matrice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1447191" y="2824269"/>
            <a:ext cx="4645152" cy="2644457"/>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6412362" y="2821491"/>
            <a:ext cx="4645152" cy="2637371"/>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sl-SI"/>
              <a:t>Uredite slog naslova matrice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sl-SI"/>
              <a:t>Uredite slog naslova matrice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12/14/2020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sl-SI"/>
              <a:t>Uredite slog naslova matrice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12/14/2020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594361" y="1263619"/>
            <a:ext cx="11597639" cy="2224366"/>
          </a:xfrm>
        </p:spPr>
        <p:txBody>
          <a:bodyPr>
            <a:normAutofit fontScale="90000"/>
          </a:bodyPr>
          <a:lstStyle/>
          <a:p>
            <a:pPr algn="ctr"/>
            <a:br>
              <a:rPr lang="sl-SI" dirty="0">
                <a:solidFill>
                  <a:srgbClr val="C00000"/>
                </a:solidFill>
                <a:latin typeface="Ribeye" panose="020F0505000000020004" pitchFamily="34" charset="0"/>
              </a:rPr>
            </a:br>
            <a:br>
              <a:rPr lang="sl-SI" dirty="0">
                <a:solidFill>
                  <a:srgbClr val="C00000"/>
                </a:solidFill>
                <a:latin typeface="Ribeye" panose="020F0505000000020004" pitchFamily="34" charset="0"/>
              </a:rPr>
            </a:br>
            <a:r>
              <a:rPr lang="sl-SI" dirty="0">
                <a:solidFill>
                  <a:srgbClr val="C00000"/>
                </a:solidFill>
                <a:latin typeface="Ribeye" panose="020F0505000000020004" pitchFamily="34" charset="0"/>
              </a:rPr>
              <a:t>VSAKO ŽIVO BITJE SE ENKRAT RODI IN </a:t>
            </a:r>
            <a:br>
              <a:rPr lang="sl-SI" dirty="0">
                <a:solidFill>
                  <a:srgbClr val="C00000"/>
                </a:solidFill>
                <a:latin typeface="Ribeye" panose="020F0505000000020004" pitchFamily="34" charset="0"/>
              </a:rPr>
            </a:br>
            <a:r>
              <a:rPr lang="sl-SI" dirty="0">
                <a:solidFill>
                  <a:srgbClr val="C00000"/>
                </a:solidFill>
                <a:latin typeface="Ribeye" panose="020F0505000000020004" pitchFamily="34" charset="0"/>
              </a:rPr>
              <a:t>ENKRAT UMRE</a:t>
            </a:r>
          </a:p>
        </p:txBody>
      </p:sp>
      <p:sp>
        <p:nvSpPr>
          <p:cNvPr id="3" name="PoljeZBesedilom 2"/>
          <p:cNvSpPr txBox="1"/>
          <p:nvPr/>
        </p:nvSpPr>
        <p:spPr>
          <a:xfrm>
            <a:off x="3163330" y="3871784"/>
            <a:ext cx="7455243" cy="923330"/>
          </a:xfrm>
          <a:prstGeom prst="rect">
            <a:avLst/>
          </a:prstGeom>
          <a:noFill/>
        </p:spPr>
        <p:txBody>
          <a:bodyPr wrap="square" rtlCol="0">
            <a:spAutoFit/>
          </a:bodyPr>
          <a:lstStyle/>
          <a:p>
            <a:pPr algn="ctr"/>
            <a:r>
              <a:rPr lang="sl-SI" dirty="0">
                <a:latin typeface="Arial" panose="020B0604020202020204" pitchFamily="34" charset="0"/>
                <a:cs typeface="Arial" panose="020B0604020202020204" pitchFamily="34" charset="0"/>
              </a:rPr>
              <a:t>SPOZNAVANJE OKOLJA, 2. RAZRED OŠ</a:t>
            </a:r>
          </a:p>
          <a:p>
            <a:pPr algn="ctr"/>
            <a:r>
              <a:rPr lang="sl-SI" dirty="0">
                <a:latin typeface="Arial" panose="020B0604020202020204" pitchFamily="34" charset="0"/>
                <a:cs typeface="Arial" panose="020B0604020202020204" pitchFamily="34" charset="0"/>
              </a:rPr>
              <a:t>PRIPRAVILI UČITELJI OŠ ANTONA GLOBOČNIKA POSTOJNA </a:t>
            </a:r>
          </a:p>
          <a:p>
            <a:endParaRPr lang="sl-SI" dirty="0"/>
          </a:p>
        </p:txBody>
      </p:sp>
      <p:pic>
        <p:nvPicPr>
          <p:cNvPr id="5"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45427" y="4461390"/>
            <a:ext cx="884967" cy="884967"/>
          </a:xfrm>
          <a:prstGeom prst="rect">
            <a:avLst/>
          </a:prstGeom>
        </p:spPr>
      </p:pic>
    </p:spTree>
    <p:extLst>
      <p:ext uri="{BB962C8B-B14F-4D97-AF65-F5344CB8AC3E}">
        <p14:creationId xmlns:p14="http://schemas.microsoft.com/office/powerpoint/2010/main" val="20774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110" y="4938115"/>
            <a:ext cx="2130297" cy="1488545"/>
          </a:xfrm>
          <a:prstGeom prst="rect">
            <a:avLst/>
          </a:prstGeom>
        </p:spPr>
      </p:pic>
      <p:pic>
        <p:nvPicPr>
          <p:cNvPr id="3" name="Slika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454" y="486290"/>
            <a:ext cx="5657335" cy="2970101"/>
          </a:xfrm>
          <a:prstGeom prst="rect">
            <a:avLst/>
          </a:prstGeom>
        </p:spPr>
      </p:pic>
      <p:pic>
        <p:nvPicPr>
          <p:cNvPr id="6" name="Slika 5"/>
          <p:cNvPicPr>
            <a:picLocks noChangeAspect="1"/>
          </p:cNvPicPr>
          <p:nvPr/>
        </p:nvPicPr>
        <p:blipFill rotWithShape="1">
          <a:blip r:embed="rId6">
            <a:extLst>
              <a:ext uri="{28A0092B-C50C-407E-A947-70E740481C1C}">
                <a14:useLocalDpi xmlns:a14="http://schemas.microsoft.com/office/drawing/2010/main" val="0"/>
              </a:ext>
            </a:extLst>
          </a:blip>
          <a:srcRect b="10919"/>
          <a:stretch/>
        </p:blipFill>
        <p:spPr>
          <a:xfrm>
            <a:off x="-159890" y="3241120"/>
            <a:ext cx="3810000" cy="3393989"/>
          </a:xfrm>
          <a:prstGeom prst="rect">
            <a:avLst/>
          </a:prstGeom>
        </p:spPr>
      </p:pic>
      <p:sp>
        <p:nvSpPr>
          <p:cNvPr id="8" name="PoljeZBesedilom 7"/>
          <p:cNvSpPr txBox="1"/>
          <p:nvPr/>
        </p:nvSpPr>
        <p:spPr>
          <a:xfrm>
            <a:off x="7175157" y="807308"/>
            <a:ext cx="4555524" cy="1246495"/>
          </a:xfrm>
          <a:prstGeom prst="rect">
            <a:avLst/>
          </a:prstGeom>
          <a:noFill/>
        </p:spPr>
        <p:txBody>
          <a:bodyPr wrap="square" rtlCol="0">
            <a:spAutoFit/>
          </a:bodyPr>
          <a:lstStyle/>
          <a:p>
            <a:r>
              <a:rPr lang="sl-SI" sz="2500" dirty="0">
                <a:solidFill>
                  <a:srgbClr val="C00000"/>
                </a:solidFill>
              </a:rPr>
              <a:t>ROJSTVO: </a:t>
            </a:r>
            <a:r>
              <a:rPr lang="sl-SI" sz="2500" dirty="0"/>
              <a:t>ZAČETEK ČLOVEKOVEGA ŽIVLJENJA; PRIHOD IZ RODIL</a:t>
            </a:r>
            <a:endParaRPr lang="sl-SI" sz="2500" dirty="0">
              <a:solidFill>
                <a:srgbClr val="C00000"/>
              </a:solidFill>
            </a:endParaRPr>
          </a:p>
        </p:txBody>
      </p:sp>
      <p:pic>
        <p:nvPicPr>
          <p:cNvPr id="10"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43292" y="4263817"/>
            <a:ext cx="674298" cy="674298"/>
          </a:xfrm>
          <a:prstGeom prst="rect">
            <a:avLst/>
          </a:prstGeom>
        </p:spPr>
      </p:pic>
    </p:spTree>
    <p:extLst>
      <p:ext uri="{BB962C8B-B14F-4D97-AF65-F5344CB8AC3E}">
        <p14:creationId xmlns:p14="http://schemas.microsoft.com/office/powerpoint/2010/main" val="35720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22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9561" y="206058"/>
            <a:ext cx="11804903" cy="2102802"/>
          </a:xfrm>
        </p:spPr>
        <p:txBody>
          <a:bodyPr>
            <a:normAutofit fontScale="90000"/>
          </a:bodyPr>
          <a:lstStyle/>
          <a:p>
            <a:r>
              <a:rPr lang="sl-SI" cap="none" dirty="0">
                <a:solidFill>
                  <a:srgbClr val="C00000"/>
                </a:solidFill>
              </a:rPr>
              <a:t>ŽIVLJENJSKI KROG </a:t>
            </a:r>
            <a:r>
              <a:rPr lang="sl-SI" b="1" cap="none" dirty="0">
                <a:solidFill>
                  <a:srgbClr val="C00000"/>
                </a:solidFill>
              </a:rPr>
              <a:t>ČLOVEKA</a:t>
            </a:r>
            <a:br>
              <a:rPr lang="sl-SI" cap="none" dirty="0"/>
            </a:br>
            <a:r>
              <a:rPr lang="sl-SI" sz="2800" cap="none" dirty="0"/>
              <a:t>LJUDJE SE RODIMO, RASTEMO, RAZVIJAMO, RAZMNOŽUJEMO, STARAMO IN UMREMO. ČASU OD ROJSTVA DO SMRTI PRAVIMO ŽIVLJENJE. VZROKI ZA SMRT LJUDI SO RAZLIČNI. LAHKO JE TO STAROST ALI BOLEZEN, PA TUDI NESREČA.</a:t>
            </a:r>
            <a:br>
              <a:rPr lang="sl-SI" sz="2800" cap="none" dirty="0"/>
            </a:br>
            <a:endParaRPr lang="sl-SI" sz="2800" dirty="0"/>
          </a:p>
        </p:txBody>
      </p:sp>
      <p:cxnSp>
        <p:nvCxnSpPr>
          <p:cNvPr id="5" name="Raven puščični povezovalnik 4"/>
          <p:cNvCxnSpPr/>
          <p:nvPr/>
        </p:nvCxnSpPr>
        <p:spPr>
          <a:xfrm>
            <a:off x="1307592" y="4645152"/>
            <a:ext cx="10021824" cy="27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Pravokotnik 6"/>
          <p:cNvSpPr/>
          <p:nvPr/>
        </p:nvSpPr>
        <p:spPr>
          <a:xfrm>
            <a:off x="128016" y="4864608"/>
            <a:ext cx="1179576" cy="521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ROJSTVO</a:t>
            </a:r>
          </a:p>
        </p:txBody>
      </p:sp>
      <p:sp>
        <p:nvSpPr>
          <p:cNvPr id="9" name="Pravokotnik 8"/>
          <p:cNvSpPr/>
          <p:nvPr/>
        </p:nvSpPr>
        <p:spPr>
          <a:xfrm>
            <a:off x="10914888" y="4864608"/>
            <a:ext cx="1179576" cy="521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SMRT</a:t>
            </a:r>
          </a:p>
        </p:txBody>
      </p:sp>
      <p:sp>
        <p:nvSpPr>
          <p:cNvPr id="10" name="Pravokotnik 9"/>
          <p:cNvSpPr/>
          <p:nvPr/>
        </p:nvSpPr>
        <p:spPr>
          <a:xfrm>
            <a:off x="1591818" y="4869180"/>
            <a:ext cx="1179576" cy="52120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l-SI" sz="1400" dirty="0"/>
              <a:t>DOJENČEK</a:t>
            </a:r>
          </a:p>
        </p:txBody>
      </p:sp>
      <p:sp>
        <p:nvSpPr>
          <p:cNvPr id="11" name="Pravokotnik 10"/>
          <p:cNvSpPr/>
          <p:nvPr/>
        </p:nvSpPr>
        <p:spPr>
          <a:xfrm>
            <a:off x="3446526" y="4869180"/>
            <a:ext cx="1179576" cy="52120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l-SI" dirty="0"/>
              <a:t>OTROK</a:t>
            </a:r>
          </a:p>
        </p:txBody>
      </p:sp>
      <p:sp>
        <p:nvSpPr>
          <p:cNvPr id="12" name="Pravokotnik 11"/>
          <p:cNvSpPr/>
          <p:nvPr/>
        </p:nvSpPr>
        <p:spPr>
          <a:xfrm>
            <a:off x="5319903" y="4864608"/>
            <a:ext cx="1179576" cy="52120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l-SI" sz="1200" dirty="0"/>
              <a:t>MLADOSTNIK</a:t>
            </a:r>
          </a:p>
        </p:txBody>
      </p:sp>
      <p:sp>
        <p:nvSpPr>
          <p:cNvPr id="13" name="Pravokotnik 12"/>
          <p:cNvSpPr/>
          <p:nvPr/>
        </p:nvSpPr>
        <p:spPr>
          <a:xfrm>
            <a:off x="7193280" y="4869180"/>
            <a:ext cx="1179576" cy="52120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l-SI" dirty="0"/>
              <a:t>ODRASEL</a:t>
            </a:r>
          </a:p>
        </p:txBody>
      </p:sp>
      <p:sp>
        <p:nvSpPr>
          <p:cNvPr id="14" name="Pravokotnik 13"/>
          <p:cNvSpPr/>
          <p:nvPr/>
        </p:nvSpPr>
        <p:spPr>
          <a:xfrm>
            <a:off x="9128760" y="4864608"/>
            <a:ext cx="1179576" cy="52120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l-SI" sz="1200" dirty="0"/>
              <a:t>STAROSTNIK</a:t>
            </a:r>
          </a:p>
        </p:txBody>
      </p:sp>
      <p:sp>
        <p:nvSpPr>
          <p:cNvPr id="15" name="AutoShape 2" descr="Baby development at 7-9 months: Learning to crawl &amp; more - M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1028" name="Picture 4" descr="The Baby Rack - Child &amp; Babywear, Shoes &amp; Accesso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64" y="3279528"/>
            <a:ext cx="1023366" cy="1249038"/>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6" descr="12 Baby Birth Videos That (Really) Prepare You For The Big Day - Care.co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18" name="Slika 17"/>
          <p:cNvPicPr>
            <a:picLocks noChangeAspect="1"/>
          </p:cNvPicPr>
          <p:nvPr/>
        </p:nvPicPr>
        <p:blipFill rotWithShape="1">
          <a:blip r:embed="rId5"/>
          <a:srcRect l="32007" t="2534" r="26655"/>
          <a:stretch/>
        </p:blipFill>
        <p:spPr>
          <a:xfrm>
            <a:off x="311127" y="3515183"/>
            <a:ext cx="661289" cy="998765"/>
          </a:xfrm>
          <a:prstGeom prst="rect">
            <a:avLst/>
          </a:prstGeom>
        </p:spPr>
      </p:pic>
      <p:pic>
        <p:nvPicPr>
          <p:cNvPr id="1032" name="Picture 8" descr="Child Matters New Zealand | Educating to protect youth"/>
          <p:cNvPicPr>
            <a:picLocks noChangeAspect="1" noChangeArrowheads="1"/>
          </p:cNvPicPr>
          <p:nvPr/>
        </p:nvPicPr>
        <p:blipFill rotWithShape="1">
          <a:blip r:embed="rId6">
            <a:extLst>
              <a:ext uri="{28A0092B-C50C-407E-A947-70E740481C1C}">
                <a14:useLocalDpi xmlns:a14="http://schemas.microsoft.com/office/drawing/2010/main" val="0"/>
              </a:ext>
            </a:extLst>
          </a:blip>
          <a:srcRect l="33508" t="10386" r="33678" b="13549"/>
          <a:stretch/>
        </p:blipFill>
        <p:spPr bwMode="auto">
          <a:xfrm>
            <a:off x="3415286" y="2938653"/>
            <a:ext cx="1068492" cy="16482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eenager Preparing To School Stock Image - Image of school, rucksack:  652378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9903" y="2561234"/>
            <a:ext cx="1269619" cy="19078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Adult Scoliosis Boot Camp™ Experien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3280" y="2308860"/>
            <a:ext cx="1334125" cy="22379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derly Woman Standing With Arms Crossed Stock Photo - Download Image Now -  iStock"/>
          <p:cNvPicPr>
            <a:picLocks noChangeAspect="1" noChangeArrowheads="1"/>
          </p:cNvPicPr>
          <p:nvPr/>
        </p:nvPicPr>
        <p:blipFill rotWithShape="1">
          <a:blip r:embed="rId9">
            <a:extLst>
              <a:ext uri="{28A0092B-C50C-407E-A947-70E740481C1C}">
                <a14:useLocalDpi xmlns:a14="http://schemas.microsoft.com/office/drawing/2010/main" val="0"/>
              </a:ext>
            </a:extLst>
          </a:blip>
          <a:srcRect l="23463" t="5305" r="19275" b="26674"/>
          <a:stretch/>
        </p:blipFill>
        <p:spPr bwMode="auto">
          <a:xfrm>
            <a:off x="8909304" y="2254037"/>
            <a:ext cx="1277112" cy="22745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re Double-Sided Graves the Solution to London's Burial Crisis? - Atlas  Obscur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72736" y="3407346"/>
            <a:ext cx="1713360" cy="1141794"/>
          </a:xfrm>
          <a:prstGeom prst="rect">
            <a:avLst/>
          </a:prstGeom>
          <a:noFill/>
          <a:extLst>
            <a:ext uri="{909E8E84-426E-40DD-AFC4-6F175D3DCCD1}">
              <a14:hiddenFill xmlns:a14="http://schemas.microsoft.com/office/drawing/2010/main">
                <a:solidFill>
                  <a:srgbClr val="FFFFFF"/>
                </a:solidFill>
              </a14:hiddenFill>
            </a:ext>
          </a:extLst>
        </p:spPr>
      </p:pic>
      <p:pic>
        <p:nvPicPr>
          <p:cNvPr id="6"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3910" y="2172157"/>
            <a:ext cx="696654" cy="696654"/>
          </a:xfrm>
          <a:prstGeom prst="rect">
            <a:avLst/>
          </a:prstGeom>
        </p:spPr>
      </p:pic>
    </p:spTree>
    <p:extLst>
      <p:ext uri="{BB962C8B-B14F-4D97-AF65-F5344CB8AC3E}">
        <p14:creationId xmlns:p14="http://schemas.microsoft.com/office/powerpoint/2010/main" val="364811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65176" y="347319"/>
            <a:ext cx="10289678" cy="1049235"/>
          </a:xfrm>
        </p:spPr>
        <p:txBody>
          <a:bodyPr>
            <a:normAutofit fontScale="90000"/>
          </a:bodyPr>
          <a:lstStyle/>
          <a:p>
            <a:r>
              <a:rPr lang="sl-SI" cap="none" dirty="0">
                <a:solidFill>
                  <a:srgbClr val="C00000"/>
                </a:solidFill>
              </a:rPr>
              <a:t>ŽIVLJENJSKI KROG </a:t>
            </a:r>
            <a:r>
              <a:rPr lang="sl-SI" b="1" cap="none" dirty="0">
                <a:solidFill>
                  <a:srgbClr val="C00000"/>
                </a:solidFill>
              </a:rPr>
              <a:t>ŽIVALI</a:t>
            </a:r>
            <a:br>
              <a:rPr lang="sl-SI" cap="none" dirty="0"/>
            </a:br>
            <a:r>
              <a:rPr lang="sl-SI" sz="2800" cap="none" dirty="0" err="1"/>
              <a:t>ŽIVALI</a:t>
            </a:r>
            <a:r>
              <a:rPr lang="sl-SI" sz="2800" cap="none" dirty="0"/>
              <a:t> SE SKOTIJO ALI IZVALIJO. NAJPREJ SO MLADIČKI, NATO ZRASTEJO V ODRASLO ŽIVAL. KO DOPOLNIJO SVOJA LETA POGINEJO.</a:t>
            </a:r>
            <a:br>
              <a:rPr lang="sl-SI" sz="2800" cap="none" dirty="0"/>
            </a:br>
            <a:endParaRPr lang="sl-SI" sz="2800" dirty="0"/>
          </a:p>
        </p:txBody>
      </p:sp>
      <p:pic>
        <p:nvPicPr>
          <p:cNvPr id="4098" name="Picture 2" descr="How a Dog Grows- The Life Stages of a Canine"/>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43808" t="2366" r="3146" b="52364"/>
          <a:stretch/>
        </p:blipFill>
        <p:spPr bwMode="auto">
          <a:xfrm>
            <a:off x="8441726" y="1962229"/>
            <a:ext cx="1553107" cy="1546354"/>
          </a:xfrm>
          <a:prstGeom prst="rect">
            <a:avLst/>
          </a:prstGeom>
          <a:noFill/>
          <a:extLst>
            <a:ext uri="{909E8E84-426E-40DD-AFC4-6F175D3DCCD1}">
              <a14:hiddenFill xmlns:a14="http://schemas.microsoft.com/office/drawing/2010/main">
                <a:solidFill>
                  <a:srgbClr val="FFFFFF"/>
                </a:solidFill>
              </a14:hiddenFill>
            </a:ext>
          </a:extLst>
        </p:spPr>
      </p:pic>
      <p:sp>
        <p:nvSpPr>
          <p:cNvPr id="5" name="Zaobljeni pravokotnik 4"/>
          <p:cNvSpPr/>
          <p:nvPr/>
        </p:nvSpPr>
        <p:spPr>
          <a:xfrm>
            <a:off x="6081172" y="3611881"/>
            <a:ext cx="1868509" cy="33832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l-SI" dirty="0"/>
              <a:t>PASJI OTROK</a:t>
            </a:r>
          </a:p>
        </p:txBody>
      </p:sp>
      <p:sp>
        <p:nvSpPr>
          <p:cNvPr id="7" name="Zaobljeni pravokotnik 6"/>
          <p:cNvSpPr/>
          <p:nvPr/>
        </p:nvSpPr>
        <p:spPr>
          <a:xfrm>
            <a:off x="3823727" y="3611881"/>
            <a:ext cx="1629950" cy="33832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l-SI" dirty="0"/>
              <a:t>MLADIČEK</a:t>
            </a:r>
          </a:p>
        </p:txBody>
      </p:sp>
      <p:sp>
        <p:nvSpPr>
          <p:cNvPr id="8" name="Zaobljeni pravokotnik 7"/>
          <p:cNvSpPr/>
          <p:nvPr/>
        </p:nvSpPr>
        <p:spPr>
          <a:xfrm>
            <a:off x="89821" y="3611881"/>
            <a:ext cx="2891124" cy="33832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l-SI" dirty="0"/>
              <a:t>PSICA SKOTI MLADIČKE</a:t>
            </a:r>
          </a:p>
        </p:txBody>
      </p:sp>
      <p:sp>
        <p:nvSpPr>
          <p:cNvPr id="10" name="Zaobljeni pravokotnik 9"/>
          <p:cNvSpPr/>
          <p:nvPr/>
        </p:nvSpPr>
        <p:spPr>
          <a:xfrm>
            <a:off x="8441726" y="3629797"/>
            <a:ext cx="1562291" cy="5120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l-SI" dirty="0"/>
              <a:t>ODRASEL PES</a:t>
            </a:r>
          </a:p>
        </p:txBody>
      </p:sp>
      <p:pic>
        <p:nvPicPr>
          <p:cNvPr id="11" name="Picture 2" descr="How a Dog Grows- The Life Stages of a Canine"/>
          <p:cNvPicPr>
            <a:picLocks noChangeAspect="1" noChangeArrowheads="1"/>
          </p:cNvPicPr>
          <p:nvPr/>
        </p:nvPicPr>
        <p:blipFill rotWithShape="1">
          <a:blip r:embed="rId4">
            <a:extLst>
              <a:ext uri="{28A0092B-C50C-407E-A947-70E740481C1C}">
                <a14:useLocalDpi xmlns:a14="http://schemas.microsoft.com/office/drawing/2010/main" val="0"/>
              </a:ext>
            </a:extLst>
          </a:blip>
          <a:srcRect l="9366" t="8854" r="61574" b="62482"/>
          <a:stretch/>
        </p:blipFill>
        <p:spPr bwMode="auto">
          <a:xfrm>
            <a:off x="6167535" y="1919418"/>
            <a:ext cx="1380930" cy="15891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ow a Dog Grows- The Life Stages of a Canine"/>
          <p:cNvPicPr>
            <a:picLocks noChangeAspect="1" noChangeArrowheads="1"/>
          </p:cNvPicPr>
          <p:nvPr/>
        </p:nvPicPr>
        <p:blipFill rotWithShape="1">
          <a:blip r:embed="rId4">
            <a:extLst>
              <a:ext uri="{28A0092B-C50C-407E-A947-70E740481C1C}">
                <a14:useLocalDpi xmlns:a14="http://schemas.microsoft.com/office/drawing/2010/main" val="0"/>
              </a:ext>
            </a:extLst>
          </a:blip>
          <a:srcRect l="3294" t="41721" r="70343" b="31591"/>
          <a:stretch/>
        </p:blipFill>
        <p:spPr bwMode="auto">
          <a:xfrm>
            <a:off x="4085271" y="2248949"/>
            <a:ext cx="1066559" cy="12596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ow a Dog Grows- The Life Stages of a Canine"/>
          <p:cNvPicPr>
            <a:picLocks noChangeAspect="1" noChangeArrowheads="1"/>
          </p:cNvPicPr>
          <p:nvPr/>
        </p:nvPicPr>
        <p:blipFill rotWithShape="1">
          <a:blip r:embed="rId4">
            <a:extLst>
              <a:ext uri="{28A0092B-C50C-407E-A947-70E740481C1C}">
                <a14:useLocalDpi xmlns:a14="http://schemas.microsoft.com/office/drawing/2010/main" val="0"/>
              </a:ext>
            </a:extLst>
          </a:blip>
          <a:srcRect l="15901" t="65945" r="1993" b="-65269"/>
          <a:stretch/>
        </p:blipFill>
        <p:spPr bwMode="auto">
          <a:xfrm>
            <a:off x="427192" y="1919418"/>
            <a:ext cx="3135889" cy="4393172"/>
          </a:xfrm>
          <a:prstGeom prst="rect">
            <a:avLst/>
          </a:prstGeom>
          <a:noFill/>
          <a:extLst>
            <a:ext uri="{909E8E84-426E-40DD-AFC4-6F175D3DCCD1}">
              <a14:hiddenFill xmlns:a14="http://schemas.microsoft.com/office/drawing/2010/main">
                <a:solidFill>
                  <a:srgbClr val="FFFFFF"/>
                </a:solidFill>
              </a14:hiddenFill>
            </a:ext>
          </a:extLst>
        </p:spPr>
      </p:pic>
      <p:sp>
        <p:nvSpPr>
          <p:cNvPr id="14" name="Zaobljeni pravokotnik 13"/>
          <p:cNvSpPr/>
          <p:nvPr/>
        </p:nvSpPr>
        <p:spPr>
          <a:xfrm>
            <a:off x="10376927" y="3694177"/>
            <a:ext cx="1629950" cy="33832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l-SI" dirty="0"/>
              <a:t>PES POGINE</a:t>
            </a:r>
          </a:p>
        </p:txBody>
      </p:sp>
      <p:cxnSp>
        <p:nvCxnSpPr>
          <p:cNvPr id="15" name="Raven puščični povezovalnik 14"/>
          <p:cNvCxnSpPr/>
          <p:nvPr/>
        </p:nvCxnSpPr>
        <p:spPr>
          <a:xfrm>
            <a:off x="89821" y="6037179"/>
            <a:ext cx="1141482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Raven puščični povezovalnik 16"/>
          <p:cNvCxnSpPr/>
          <p:nvPr/>
        </p:nvCxnSpPr>
        <p:spPr>
          <a:xfrm>
            <a:off x="89821" y="3493305"/>
            <a:ext cx="1141482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Zaobljeni pravokotnik 17"/>
          <p:cNvSpPr/>
          <p:nvPr/>
        </p:nvSpPr>
        <p:spPr>
          <a:xfrm>
            <a:off x="7269833" y="6228831"/>
            <a:ext cx="1629950" cy="33832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l-SI" dirty="0"/>
              <a:t>KOKOŠ</a:t>
            </a:r>
          </a:p>
        </p:txBody>
      </p:sp>
      <p:sp>
        <p:nvSpPr>
          <p:cNvPr id="19" name="Zaobljeni pravokotnik 18"/>
          <p:cNvSpPr/>
          <p:nvPr/>
        </p:nvSpPr>
        <p:spPr>
          <a:xfrm>
            <a:off x="4167283" y="6184705"/>
            <a:ext cx="1629950" cy="33832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l-SI" dirty="0"/>
              <a:t>MLADIČEK</a:t>
            </a:r>
          </a:p>
        </p:txBody>
      </p:sp>
      <p:sp>
        <p:nvSpPr>
          <p:cNvPr id="20" name="Zaobljeni pravokotnik 19"/>
          <p:cNvSpPr/>
          <p:nvPr/>
        </p:nvSpPr>
        <p:spPr>
          <a:xfrm>
            <a:off x="636601" y="6205576"/>
            <a:ext cx="1817349" cy="555233"/>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l-SI" dirty="0"/>
              <a:t>SE IZVALI</a:t>
            </a:r>
          </a:p>
        </p:txBody>
      </p:sp>
      <p:sp>
        <p:nvSpPr>
          <p:cNvPr id="21" name="Zaobljeni pravokotnik 20"/>
          <p:cNvSpPr/>
          <p:nvPr/>
        </p:nvSpPr>
        <p:spPr>
          <a:xfrm>
            <a:off x="9582539" y="6184705"/>
            <a:ext cx="2463835" cy="33832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l-SI" dirty="0"/>
              <a:t>KOKOŠ POGINE</a:t>
            </a:r>
          </a:p>
        </p:txBody>
      </p:sp>
      <p:sp>
        <p:nvSpPr>
          <p:cNvPr id="16" name="AutoShape 4" descr="Why Instagram's world record egg is the last of a dying breed | WIRED U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3" name="AutoShape 6" descr="5 Clever Chicken Egg-Incubation Tips | MOTHER EARTH NEW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4" name="AutoShape 8" descr="5 Clever Chicken Egg-Incubation Tips | MOTHER EARTH NEW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25" name="Slika 24"/>
          <p:cNvPicPr>
            <a:picLocks noChangeAspect="1"/>
          </p:cNvPicPr>
          <p:nvPr/>
        </p:nvPicPr>
        <p:blipFill>
          <a:blip r:embed="rId5"/>
          <a:stretch>
            <a:fillRect/>
          </a:stretch>
        </p:blipFill>
        <p:spPr>
          <a:xfrm>
            <a:off x="155575" y="4153780"/>
            <a:ext cx="2590800" cy="1762125"/>
          </a:xfrm>
          <a:prstGeom prst="rect">
            <a:avLst/>
          </a:prstGeom>
        </p:spPr>
      </p:pic>
      <p:sp>
        <p:nvSpPr>
          <p:cNvPr id="26" name="AutoShape 10" descr="Rooster On White Background, Isolated Object, Live Chicken, One.. Stock  Photo, Picture And Royalty Free Image. Image 77111513."/>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27" name="Slika 26"/>
          <p:cNvPicPr>
            <a:picLocks noChangeAspect="1"/>
          </p:cNvPicPr>
          <p:nvPr/>
        </p:nvPicPr>
        <p:blipFill>
          <a:blip r:embed="rId6"/>
          <a:stretch>
            <a:fillRect/>
          </a:stretch>
        </p:blipFill>
        <p:spPr>
          <a:xfrm>
            <a:off x="7334597" y="4308762"/>
            <a:ext cx="1565186" cy="1490329"/>
          </a:xfrm>
          <a:prstGeom prst="rect">
            <a:avLst/>
          </a:prstGeom>
        </p:spPr>
      </p:pic>
      <p:pic>
        <p:nvPicPr>
          <p:cNvPr id="4108" name="Picture 12" descr="Helena: KAKO SE IZVALIJO PIŠČANČK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1495" y="4520112"/>
            <a:ext cx="1199690" cy="1395793"/>
          </a:xfrm>
          <a:prstGeom prst="rect">
            <a:avLst/>
          </a:prstGeom>
          <a:noFill/>
          <a:extLst>
            <a:ext uri="{909E8E84-426E-40DD-AFC4-6F175D3DCCD1}">
              <a14:hiddenFill xmlns:a14="http://schemas.microsoft.com/office/drawing/2010/main">
                <a:solidFill>
                  <a:srgbClr val="FFFFFF"/>
                </a:solidFill>
              </a14:hiddenFill>
            </a:ext>
          </a:extLst>
        </p:spPr>
      </p:pic>
      <p:pic>
        <p:nvPicPr>
          <p:cNvPr id="6"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04539" y="347319"/>
            <a:ext cx="487363" cy="487363"/>
          </a:xfrm>
          <a:prstGeom prst="rect">
            <a:avLst/>
          </a:prstGeom>
        </p:spPr>
      </p:pic>
    </p:spTree>
    <p:extLst>
      <p:ext uri="{BB962C8B-B14F-4D97-AF65-F5344CB8AC3E}">
        <p14:creationId xmlns:p14="http://schemas.microsoft.com/office/powerpoint/2010/main" val="293392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52163" y="758799"/>
            <a:ext cx="9603275" cy="1049235"/>
          </a:xfrm>
        </p:spPr>
        <p:txBody>
          <a:bodyPr/>
          <a:lstStyle/>
          <a:p>
            <a:r>
              <a:rPr lang="sl-SI" dirty="0"/>
              <a:t>NEKATERE ŽIVALI IMAJO PRAV POSEBEN ŽIVLJENJSKI KROG….</a:t>
            </a:r>
          </a:p>
        </p:txBody>
      </p:sp>
      <p:sp>
        <p:nvSpPr>
          <p:cNvPr id="5" name="Zaobljeni pravokotnik 4"/>
          <p:cNvSpPr/>
          <p:nvPr/>
        </p:nvSpPr>
        <p:spPr>
          <a:xfrm>
            <a:off x="767097" y="5010912"/>
            <a:ext cx="9557385" cy="97840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l-SI" dirty="0"/>
              <a:t>ČE ŽELIŠ SI LAHKO OGLEDAŠ ŽIVLJENJSKI KROG METULJA -----</a:t>
            </a:r>
            <a:r>
              <a:rPr lang="sl-SI" dirty="0">
                <a:sym typeface="Wingdings" panose="05000000000000000000" pitchFamily="2" charset="2"/>
              </a:rPr>
              <a:t></a:t>
            </a:r>
            <a:endParaRPr lang="sl-SI" dirty="0"/>
          </a:p>
        </p:txBody>
      </p:sp>
      <p:sp>
        <p:nvSpPr>
          <p:cNvPr id="3" name="Označba mesta vsebine 2"/>
          <p:cNvSpPr>
            <a:spLocks noGrp="1"/>
          </p:cNvSpPr>
          <p:nvPr>
            <p:ph idx="1"/>
          </p:nvPr>
        </p:nvSpPr>
        <p:spPr/>
        <p:txBody>
          <a:bodyPr/>
          <a:lstStyle/>
          <a:p>
            <a:pPr marL="0" indent="0">
              <a:buNone/>
            </a:pPr>
            <a:endParaRPr lang="sl-SI" dirty="0"/>
          </a:p>
        </p:txBody>
      </p:sp>
      <p:pic>
        <p:nvPicPr>
          <p:cNvPr id="6" name="Slika 5"/>
          <p:cNvPicPr>
            <a:picLocks noChangeAspect="1"/>
          </p:cNvPicPr>
          <p:nvPr/>
        </p:nvPicPr>
        <p:blipFill>
          <a:blip r:embed="rId4"/>
          <a:stretch>
            <a:fillRect/>
          </a:stretch>
        </p:blipFill>
        <p:spPr>
          <a:xfrm>
            <a:off x="3394301" y="1933910"/>
            <a:ext cx="5128508" cy="3017032"/>
          </a:xfrm>
          <a:prstGeom prst="rect">
            <a:avLst/>
          </a:prstGeom>
        </p:spPr>
      </p:pic>
      <p:pic>
        <p:nvPicPr>
          <p:cNvPr id="7"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8676" y="663159"/>
            <a:ext cx="807518" cy="807518"/>
          </a:xfrm>
          <a:prstGeom prst="rect">
            <a:avLst/>
          </a:prstGeom>
        </p:spPr>
      </p:pic>
    </p:spTree>
    <p:extLst>
      <p:ext uri="{BB962C8B-B14F-4D97-AF65-F5344CB8AC3E}">
        <p14:creationId xmlns:p14="http://schemas.microsoft.com/office/powerpoint/2010/main" val="169460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Butterfly A Life   National Geographi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3456" y="658368"/>
            <a:ext cx="10417286" cy="5859893"/>
          </a:xfrm>
        </p:spPr>
      </p:pic>
    </p:spTree>
    <p:extLst>
      <p:ext uri="{BB962C8B-B14F-4D97-AF65-F5344CB8AC3E}">
        <p14:creationId xmlns:p14="http://schemas.microsoft.com/office/powerpoint/2010/main" val="3201848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97561">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solidFill>
                  <a:srgbClr val="C00000"/>
                </a:solidFill>
              </a:rPr>
              <a:t>ZA KONEC </a:t>
            </a:r>
            <a:br>
              <a:rPr lang="sl-SI" dirty="0">
                <a:solidFill>
                  <a:srgbClr val="C00000"/>
                </a:solidFill>
              </a:rPr>
            </a:br>
            <a:r>
              <a:rPr lang="sl-SI" dirty="0"/>
              <a:t>V zvezek za </a:t>
            </a:r>
            <a:r>
              <a:rPr lang="sl-SI" dirty="0" err="1">
                <a:solidFill>
                  <a:srgbClr val="C00000"/>
                </a:solidFill>
              </a:rPr>
              <a:t>spo</a:t>
            </a:r>
            <a:r>
              <a:rPr lang="sl-SI" dirty="0"/>
              <a:t> prepiši</a:t>
            </a:r>
          </a:p>
        </p:txBody>
      </p:sp>
      <p:sp>
        <p:nvSpPr>
          <p:cNvPr id="3" name="Označba mesta vsebine 2"/>
          <p:cNvSpPr>
            <a:spLocks noGrp="1"/>
          </p:cNvSpPr>
          <p:nvPr>
            <p:ph idx="1"/>
          </p:nvPr>
        </p:nvSpPr>
        <p:spPr/>
        <p:txBody>
          <a:bodyPr>
            <a:normAutofit/>
          </a:bodyPr>
          <a:lstStyle/>
          <a:p>
            <a:pPr marL="0" indent="0" algn="ctr">
              <a:buNone/>
            </a:pPr>
            <a:r>
              <a:rPr lang="sl-SI" sz="2400" dirty="0">
                <a:solidFill>
                  <a:srgbClr val="C00000"/>
                </a:solidFill>
              </a:rPr>
              <a:t>VSAKO ŽIVO BITJE SE ENKRAT RODI IN ENKRAT UMRE</a:t>
            </a:r>
          </a:p>
          <a:p>
            <a:r>
              <a:rPr lang="sl-SI" sz="2400" dirty="0">
                <a:solidFill>
                  <a:srgbClr val="C00000"/>
                </a:solidFill>
              </a:rPr>
              <a:t>LJUDJE </a:t>
            </a:r>
            <a:r>
              <a:rPr lang="sl-SI" sz="2400" dirty="0"/>
              <a:t>SE RODIMO, RASTEMO, SE RAZVIJAMO, SE STARAMO IN NA KONCU UMREMO. ŽIVIMO RAZLIČNO DOLGO.</a:t>
            </a:r>
          </a:p>
          <a:p>
            <a:r>
              <a:rPr lang="sl-SI" sz="2400" dirty="0">
                <a:solidFill>
                  <a:srgbClr val="C00000"/>
                </a:solidFill>
              </a:rPr>
              <a:t>ŽIVALI</a:t>
            </a:r>
            <a:r>
              <a:rPr lang="sl-SI" sz="2400" dirty="0">
                <a:solidFill>
                  <a:srgbClr val="FF0000"/>
                </a:solidFill>
              </a:rPr>
              <a:t> </a:t>
            </a:r>
            <a:r>
              <a:rPr lang="sl-SI" sz="2400" dirty="0"/>
              <a:t>SE SKOTIJO / IZVALIJO, RASTEJO, SE STARAJO IN POGINEJO.</a:t>
            </a:r>
          </a:p>
          <a:p>
            <a:pPr marL="0" indent="0">
              <a:buNone/>
            </a:pPr>
            <a:endParaRPr lang="sl-SI" sz="2400" dirty="0">
              <a:solidFill>
                <a:srgbClr val="FF0000"/>
              </a:solidFill>
            </a:endParaRPr>
          </a:p>
        </p:txBody>
      </p:sp>
      <p:pic>
        <p:nvPicPr>
          <p:cNvPr id="4"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64283" y="648838"/>
            <a:ext cx="680298" cy="680298"/>
          </a:xfrm>
          <a:prstGeom prst="rect">
            <a:avLst/>
          </a:prstGeom>
        </p:spPr>
      </p:pic>
    </p:spTree>
    <p:extLst>
      <p:ext uri="{BB962C8B-B14F-4D97-AF65-F5344CB8AC3E}">
        <p14:creationId xmlns:p14="http://schemas.microsoft.com/office/powerpoint/2010/main" val="292239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TM10001114[[fn=Galerija]]</Template>
  <TotalTime>615</TotalTime>
  <Words>113</Words>
  <Application>Microsoft Office PowerPoint</Application>
  <PresentationFormat>Širokozaslonsko</PresentationFormat>
  <Paragraphs>28</Paragraphs>
  <Slides>7</Slides>
  <Notes>0</Notes>
  <HiddenSlides>0</HiddenSlides>
  <MMClips>7</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7</vt:i4>
      </vt:variant>
    </vt:vector>
  </HeadingPairs>
  <TitlesOfParts>
    <vt:vector size="12" baseType="lpstr">
      <vt:lpstr>Arial</vt:lpstr>
      <vt:lpstr>Gill Sans MT</vt:lpstr>
      <vt:lpstr>Ribeye</vt:lpstr>
      <vt:lpstr>Wingdings</vt:lpstr>
      <vt:lpstr>Gallery</vt:lpstr>
      <vt:lpstr>  VSAKO ŽIVO BITJE SE ENKRAT RODI IN  ENKRAT UMRE</vt:lpstr>
      <vt:lpstr>PowerPointova predstavitev</vt:lpstr>
      <vt:lpstr>ŽIVLJENJSKI KROG ČLOVEKA LJUDJE SE RODIMO, RASTEMO, RAZVIJAMO, RAZMNOŽUJEMO, STARAMO IN UMREMO. ČASU OD ROJSTVA DO SMRTI PRAVIMO ŽIVLJENJE. VZROKI ZA SMRT LJUDI SO RAZLIČNI. LAHKO JE TO STAROST ALI BOLEZEN, PA TUDI NESREČA. </vt:lpstr>
      <vt:lpstr>ŽIVLJENJSKI KROG ŽIVALI ŽIVALI SE SKOTIJO ALI IZVALIJO. NAJPREJ SO MLADIČKI, NATO ZRASTEJO V ODRASLO ŽIVAL. KO DOPOLNIJO SVOJA LETA POGINEJO. </vt:lpstr>
      <vt:lpstr>NEKATERE ŽIVALI IMAJO PRAV POSEBEN ŽIVLJENJSKI KROG….</vt:lpstr>
      <vt:lpstr>PowerPointova predstavitev</vt:lpstr>
      <vt:lpstr>ZA KONEC  V zvezek za spo prepiši</vt:lpstr>
    </vt:vector>
  </TitlesOfParts>
  <Company>MIZS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VSAKO ŽIVO BITJE SE ENKRAT RODI IN UMRE.</dc:title>
  <dc:creator>Biljana GB</dc:creator>
  <cp:lastModifiedBy>Uporabnik</cp:lastModifiedBy>
  <cp:revision>44</cp:revision>
  <dcterms:created xsi:type="dcterms:W3CDTF">2020-12-05T18:08:30Z</dcterms:created>
  <dcterms:modified xsi:type="dcterms:W3CDTF">2020-12-14T09:48:18Z</dcterms:modified>
</cp:coreProperties>
</file>