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3D4B0-E4F0-44F8-BB54-9B2C1F299D42}" type="datetimeFigureOut">
              <a:rPr lang="sl-SI" smtClean="0"/>
              <a:t>7. 01. 2021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C3FB1-1F0F-402D-8329-2874985DEE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0254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Berem, pišem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Slovenščina</a:t>
            </a:r>
          </a:p>
          <a:p>
            <a:r>
              <a:rPr lang="sl-SI" dirty="0" err="1"/>
              <a:t>Dzo</a:t>
            </a:r>
            <a:r>
              <a:rPr lang="sl-SI" dirty="0"/>
              <a:t> 2. del str. 85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7C3AA92-82A0-4D31-8CF8-4FBEC340510F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844" y="3829097"/>
            <a:ext cx="1669773" cy="19071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9484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532238" y="1079157"/>
            <a:ext cx="920166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1. IZBERI </a:t>
            </a:r>
            <a:r>
              <a:rPr lang="sl-SI" sz="4000" dirty="0">
                <a:solidFill>
                  <a:srgbClr val="FF0000"/>
                </a:solidFill>
              </a:rPr>
              <a:t>ENO</a:t>
            </a:r>
            <a:r>
              <a:rPr lang="sl-SI" sz="4000" dirty="0"/>
              <a:t> BESEDILO (DOBILA SEM PRIZNANJE/ MOJ KANARČEK).</a:t>
            </a:r>
          </a:p>
          <a:p>
            <a:r>
              <a:rPr lang="sl-SI" sz="4000" dirty="0"/>
              <a:t>2. PREBERI GA.</a:t>
            </a:r>
          </a:p>
          <a:p>
            <a:r>
              <a:rPr lang="sl-SI" sz="4000" dirty="0"/>
              <a:t>3. PISNO ODGOVORI NA 3 VPRAŠANJA. PIŠI Z </a:t>
            </a:r>
            <a:r>
              <a:rPr lang="sl-SI" sz="4000" dirty="0">
                <a:solidFill>
                  <a:srgbClr val="FF0000"/>
                </a:solidFill>
              </a:rPr>
              <a:t>malimi tiskanimi črkami </a:t>
            </a:r>
            <a:r>
              <a:rPr lang="sl-SI" sz="4000" dirty="0"/>
              <a:t>V ZVEZEK PIŠEM ČRKE.</a:t>
            </a:r>
          </a:p>
          <a:p>
            <a:r>
              <a:rPr lang="sl-SI" sz="4000" dirty="0"/>
              <a:t>4. IZBERI ŠE ENO DEJAVNOST. </a:t>
            </a:r>
          </a:p>
        </p:txBody>
      </p:sp>
    </p:spTree>
    <p:extLst>
      <p:ext uri="{BB962C8B-B14F-4D97-AF65-F5344CB8AC3E}">
        <p14:creationId xmlns:p14="http://schemas.microsoft.com/office/powerpoint/2010/main" val="187247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108886" y="337751"/>
            <a:ext cx="8674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/>
              <a:t>DOBILA SEM PRIZNANJE</a:t>
            </a:r>
          </a:p>
        </p:txBody>
      </p:sp>
      <p:pic>
        <p:nvPicPr>
          <p:cNvPr id="4" name="Slika 3"/>
          <p:cNvPicPr/>
          <p:nvPr/>
        </p:nvPicPr>
        <p:blipFill rotWithShape="1">
          <a:blip r:embed="rId2"/>
          <a:srcRect l="34434" t="46563" r="34589" b="31455"/>
          <a:stretch/>
        </p:blipFill>
        <p:spPr bwMode="auto">
          <a:xfrm>
            <a:off x="1688756" y="1112108"/>
            <a:ext cx="4893275" cy="19380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1985319" y="3459892"/>
            <a:ext cx="871563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1. DEJAVNOST: USTNO ODGOVORI NA OSTALA VPRAŠANJA.</a:t>
            </a:r>
          </a:p>
          <a:p>
            <a:pPr lvl="0"/>
            <a:r>
              <a:rPr lang="sl-SI" sz="2400" dirty="0"/>
              <a:t>2. DEJAVNOST: PISNO ODGOVORI ŠE NA 2  VPRAŠANJI V ZVEZEK PIŠEM ČRKE. PIŠI Z malimi tiskanimi črkami.</a:t>
            </a:r>
          </a:p>
          <a:p>
            <a:pPr lvl="0"/>
            <a:r>
              <a:rPr lang="sl-SI" sz="2400" dirty="0"/>
              <a:t>3. DEJAVNOST: BESEDILO ILUSTRIRAJ V ZVEZEK PIŠEM ČRKE. PREPIŠI ŠE NASLOV.</a:t>
            </a:r>
          </a:p>
          <a:p>
            <a:pPr lvl="0"/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17302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815086"/>
              </p:ext>
            </p:extLst>
          </p:nvPr>
        </p:nvGraphicFramePr>
        <p:xfrm>
          <a:off x="1441623" y="1361269"/>
          <a:ext cx="9251092" cy="4145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51092">
                  <a:extLst>
                    <a:ext uri="{9D8B030D-6E8A-4147-A177-3AD203B41FA5}">
                      <a16:colId xmlns:a16="http://schemas.microsoft.com/office/drawing/2014/main" val="1061512529"/>
                    </a:ext>
                  </a:extLst>
                </a:gridCol>
              </a:tblGrid>
              <a:tr h="2980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 marL="156210"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</a:rPr>
                        <a:t>DOBILA SEM PRIZNANJE</a:t>
                      </a:r>
                    </a:p>
                    <a:p>
                      <a:pPr marL="156210"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</a:rPr>
                        <a:t> </a:t>
                      </a:r>
                    </a:p>
                    <a:p>
                      <a:pPr marL="156210"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</a:rPr>
                        <a:t>ODGOVORE NAPIŠI  V ZVEZEK PIŠEM ČRKE. PIŠI</a:t>
                      </a:r>
                      <a:r>
                        <a:rPr lang="sl-SI" sz="2000" b="0" baseline="0" dirty="0">
                          <a:effectLst/>
                        </a:rPr>
                        <a:t> Z malimi tiskanimi črkami.</a:t>
                      </a:r>
                      <a:endParaRPr lang="sl-SI" sz="2000" b="0" dirty="0">
                        <a:effectLst/>
                      </a:endParaRPr>
                    </a:p>
                    <a:p>
                      <a:pPr marL="156210"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35915" algn="l"/>
                        </a:tabLst>
                      </a:pPr>
                      <a:r>
                        <a:rPr lang="sl-SI" sz="2000" b="0" dirty="0">
                          <a:effectLst/>
                        </a:rPr>
                        <a:t>KDO JE NAPISAL BESEDILO?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35915" algn="l"/>
                        </a:tabLst>
                      </a:pPr>
                      <a:r>
                        <a:rPr lang="sl-SI" sz="2000" b="0" dirty="0">
                          <a:effectLst/>
                        </a:rPr>
                        <a:t>KOLIKO KNJIG JE PREBRALA ANA?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35915" algn="l"/>
                        </a:tabLst>
                      </a:pPr>
                      <a:r>
                        <a:rPr lang="sl-SI" sz="2000" b="0" dirty="0">
                          <a:effectLst/>
                        </a:rPr>
                        <a:t>KAJ JE DOBILA ZA VSAKO PREBRANO KNJIGO?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35915" algn="l"/>
                        </a:tabLst>
                      </a:pPr>
                      <a:r>
                        <a:rPr lang="sl-SI" sz="2000" b="0" dirty="0">
                          <a:effectLst/>
                        </a:rPr>
                        <a:t>KDO JIH JE OBISKAL OB ZAKLJUČKU TEKMOVANJA ZA BRALNO ZNAČKO?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35915" algn="l"/>
                        </a:tabLst>
                      </a:pPr>
                      <a:r>
                        <a:rPr lang="sl-SI" sz="2000" b="0" dirty="0">
                          <a:effectLst/>
                        </a:rPr>
                        <a:t>KAJ JIM JE PODELIL?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35915" algn="l"/>
                        </a:tabLst>
                      </a:pPr>
                      <a:r>
                        <a:rPr lang="sl-SI" sz="2000" b="0" dirty="0">
                          <a:effectLst/>
                        </a:rPr>
                        <a:t>JE ILUSTRATOR UČENCEM VOŠČIL ALI ČESTITAL?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35915" algn="l"/>
                        </a:tabLst>
                      </a:pPr>
                      <a:r>
                        <a:rPr lang="sl-SI" sz="2000" b="0" dirty="0">
                          <a:effectLst/>
                        </a:rPr>
                        <a:t>KOLIKO BRALNIH ZNAČK IMA ŽE ANA?</a:t>
                      </a:r>
                    </a:p>
                    <a:p>
                      <a:pPr marL="156210"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</a:rPr>
                        <a:t> </a:t>
                      </a:r>
                      <a:endParaRPr lang="sl-SI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6664684"/>
                  </a:ext>
                </a:extLst>
              </a:tr>
            </a:tbl>
          </a:graphicData>
        </a:graphic>
      </p:graphicFrame>
      <p:sp>
        <p:nvSpPr>
          <p:cNvPr id="2" name="PoljeZBesedilom 1"/>
          <p:cNvSpPr txBox="1"/>
          <p:nvPr/>
        </p:nvSpPr>
        <p:spPr>
          <a:xfrm>
            <a:off x="2232454" y="568411"/>
            <a:ext cx="4909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i="1" dirty="0"/>
              <a:t>VPRAŠANJA</a:t>
            </a:r>
          </a:p>
        </p:txBody>
      </p:sp>
    </p:spTree>
    <p:extLst>
      <p:ext uri="{BB962C8B-B14F-4D97-AF65-F5344CB8AC3E}">
        <p14:creationId xmlns:p14="http://schemas.microsoft.com/office/powerpoint/2010/main" val="46042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108886" y="337751"/>
            <a:ext cx="8674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/>
              <a:t>MOJ KANARČEK</a:t>
            </a:r>
          </a:p>
        </p:txBody>
      </p:sp>
      <p:pic>
        <p:nvPicPr>
          <p:cNvPr id="3" name="Slika 2"/>
          <p:cNvPicPr/>
          <p:nvPr/>
        </p:nvPicPr>
        <p:blipFill rotWithShape="1">
          <a:blip r:embed="rId2"/>
          <a:srcRect l="34833" t="68544" r="34589" b="11129"/>
          <a:stretch/>
        </p:blipFill>
        <p:spPr bwMode="auto">
          <a:xfrm>
            <a:off x="1631091" y="1087395"/>
            <a:ext cx="5250592" cy="18619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1128583" y="3739978"/>
            <a:ext cx="929228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sl-SI" sz="2400" dirty="0"/>
              <a:t>1. DEJAVNOST: USTNO ODGOVORI NA OSTALA VPRAŠANJA.</a:t>
            </a:r>
          </a:p>
          <a:p>
            <a:pPr lvl="1"/>
            <a:r>
              <a:rPr lang="sl-SI" sz="2400" dirty="0"/>
              <a:t>2. DEJAVNOST: PISNO ODGOVORI ŠE NA 2  VPRAŠANJI  V ZVEZEK PIŠEM ČRKE. PIŠI Z malimi tiskanimi črkami.</a:t>
            </a:r>
          </a:p>
          <a:p>
            <a:pPr lvl="1"/>
            <a:r>
              <a:rPr lang="sl-SI" sz="2400" dirty="0"/>
              <a:t>3. DEJAVNOST: NARIŠI KANARČKA V ZVEZEK PIŠEM ČRKE. PREPIŠI ŠE NASLOV.</a:t>
            </a:r>
          </a:p>
          <a:p>
            <a:pPr lvl="1"/>
            <a:r>
              <a:rPr lang="sl-SI" sz="2400" dirty="0"/>
              <a:t>4. DEJAVNOST: NAPIŠI BESEDILO O SVOJI ŽIVALI  V ZVEZEK PIŠEM ČRKE. POSKUSI PISATI Z malimi tiskanimi črkami.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1081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455208"/>
              </p:ext>
            </p:extLst>
          </p:nvPr>
        </p:nvGraphicFramePr>
        <p:xfrm>
          <a:off x="1556951" y="1252151"/>
          <a:ext cx="8740346" cy="43894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740346">
                  <a:extLst>
                    <a:ext uri="{9D8B030D-6E8A-4147-A177-3AD203B41FA5}">
                      <a16:colId xmlns:a16="http://schemas.microsoft.com/office/drawing/2014/main" val="2448363699"/>
                    </a:ext>
                  </a:extLst>
                </a:gridCol>
              </a:tblGrid>
              <a:tr h="4389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 marL="156210">
                        <a:spcAft>
                          <a:spcPts val="0"/>
                        </a:spcAft>
                        <a:tabLst>
                          <a:tab pos="156210" algn="l"/>
                          <a:tab pos="335915" algn="l"/>
                        </a:tabLst>
                      </a:pPr>
                      <a:r>
                        <a:rPr lang="sl-SI" sz="2000" b="1" dirty="0">
                          <a:effectLst/>
                        </a:rPr>
                        <a:t>MOJ KANARČEK</a:t>
                      </a:r>
                    </a:p>
                    <a:p>
                      <a:pPr marL="156210">
                        <a:spcAft>
                          <a:spcPts val="0"/>
                        </a:spcAft>
                        <a:tabLst>
                          <a:tab pos="156210" algn="l"/>
                          <a:tab pos="335915" algn="l"/>
                        </a:tabLst>
                      </a:pPr>
                      <a:r>
                        <a:rPr lang="sl-SI" sz="2000" b="0" dirty="0">
                          <a:effectLst/>
                        </a:rPr>
                        <a:t> </a:t>
                      </a:r>
                    </a:p>
                    <a:p>
                      <a:pPr marL="156210">
                        <a:spcAft>
                          <a:spcPts val="0"/>
                        </a:spcAft>
                        <a:tabLst>
                          <a:tab pos="156210" algn="l"/>
                          <a:tab pos="335915" algn="l"/>
                        </a:tabLst>
                      </a:pPr>
                      <a:r>
                        <a:rPr lang="sl-SI" sz="2000" b="0" dirty="0">
                          <a:effectLst/>
                        </a:rPr>
                        <a:t>ODGOVORE NAPIŠI V ZVEZEK</a:t>
                      </a:r>
                      <a:r>
                        <a:rPr lang="sl-SI" sz="2000" b="0" baseline="0" dirty="0">
                          <a:effectLst/>
                        </a:rPr>
                        <a:t> PIŠEM ČRKE</a:t>
                      </a:r>
                      <a:r>
                        <a:rPr lang="sl-SI" sz="2000" b="0" dirty="0">
                          <a:effectLst/>
                        </a:rPr>
                        <a:t>. PIŠI</a:t>
                      </a:r>
                      <a:r>
                        <a:rPr lang="sl-SI" sz="2000" b="0" baseline="0" dirty="0">
                          <a:effectLst/>
                        </a:rPr>
                        <a:t> Z malimi tiskanimi črkami.</a:t>
                      </a:r>
                      <a:endParaRPr lang="sl-SI" sz="2000" b="0" dirty="0">
                        <a:effectLst/>
                      </a:endParaRPr>
                    </a:p>
                    <a:p>
                      <a:pPr marL="156210">
                        <a:spcAft>
                          <a:spcPts val="0"/>
                        </a:spcAft>
                        <a:tabLst>
                          <a:tab pos="156210" algn="l"/>
                          <a:tab pos="335915" algn="l"/>
                        </a:tabLst>
                      </a:pPr>
                      <a:r>
                        <a:rPr lang="sl-SI" sz="2000" b="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56210" algn="l"/>
                          <a:tab pos="335915" algn="l"/>
                        </a:tabLst>
                      </a:pPr>
                      <a:r>
                        <a:rPr lang="sl-SI" sz="2000" b="0" dirty="0">
                          <a:effectLst/>
                        </a:rPr>
                        <a:t>KAJ IMA HANA?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56210" algn="l"/>
                          <a:tab pos="335915" algn="l"/>
                          <a:tab pos="457200" algn="l"/>
                        </a:tabLst>
                      </a:pPr>
                      <a:r>
                        <a:rPr lang="sl-SI" sz="2000" b="0" dirty="0">
                          <a:effectLst/>
                        </a:rPr>
                        <a:t>S ČIM IMA KANARČEK POKRITO TELO?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56210" algn="l"/>
                          <a:tab pos="335915" algn="l"/>
                          <a:tab pos="457200" algn="l"/>
                        </a:tabLst>
                      </a:pPr>
                      <a:r>
                        <a:rPr lang="sl-SI" sz="2000" b="0" dirty="0">
                          <a:effectLst/>
                        </a:rPr>
                        <a:t>KAJ MU KRASI GLAVICO?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56210" algn="l"/>
                          <a:tab pos="335915" algn="l"/>
                          <a:tab pos="457200" algn="l"/>
                        </a:tabLst>
                      </a:pPr>
                      <a:r>
                        <a:rPr lang="sl-SI" sz="2000" b="0" dirty="0">
                          <a:effectLst/>
                        </a:rPr>
                        <a:t>KJE ŽIVI KANARČEK?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56210" algn="l"/>
                          <a:tab pos="335915" algn="l"/>
                          <a:tab pos="457200" algn="l"/>
                        </a:tabLst>
                      </a:pPr>
                      <a:r>
                        <a:rPr lang="sl-SI" sz="2000" b="0" dirty="0">
                          <a:effectLst/>
                        </a:rPr>
                        <a:t>KAJ RAD JE?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56210" algn="l"/>
                          <a:tab pos="335915" algn="l"/>
                          <a:tab pos="457200" algn="l"/>
                        </a:tabLst>
                      </a:pPr>
                      <a:r>
                        <a:rPr lang="sl-SI" sz="2000" b="0" dirty="0">
                          <a:effectLst/>
                        </a:rPr>
                        <a:t>KAJ DELA KANARČEK, KO PRIDE HANA IZ ŠOLE?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</a:rPr>
                        <a:t> </a:t>
                      </a:r>
                      <a:endParaRPr lang="sl-SI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9325331"/>
                  </a:ext>
                </a:extLst>
              </a:tr>
            </a:tbl>
          </a:graphicData>
        </a:graphic>
      </p:graphicFrame>
      <p:sp>
        <p:nvSpPr>
          <p:cNvPr id="3" name="Pravokotnik 2"/>
          <p:cNvSpPr/>
          <p:nvPr/>
        </p:nvSpPr>
        <p:spPr>
          <a:xfrm>
            <a:off x="1811387" y="426994"/>
            <a:ext cx="1537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2000" b="1" i="1" dirty="0"/>
              <a:t>VPRAŠANJA</a:t>
            </a:r>
          </a:p>
        </p:txBody>
      </p:sp>
    </p:spTree>
    <p:extLst>
      <p:ext uri="{BB962C8B-B14F-4D97-AF65-F5344CB8AC3E}">
        <p14:creationId xmlns:p14="http://schemas.microsoft.com/office/powerpoint/2010/main" val="414015999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 ]]</Template>
  <TotalTime>405</TotalTime>
  <Words>174</Words>
  <Application>Microsoft Office PowerPoint</Application>
  <PresentationFormat>Širokozaslonsko</PresentationFormat>
  <Paragraphs>44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Impact</vt:lpstr>
      <vt:lpstr>Times New Roman</vt:lpstr>
      <vt:lpstr>Badge</vt:lpstr>
      <vt:lpstr>Berem, pišem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Berem, pišem</dc:title>
  <dc:creator>Marijo Biluš</dc:creator>
  <cp:lastModifiedBy>Uporabnik</cp:lastModifiedBy>
  <cp:revision>21</cp:revision>
  <dcterms:created xsi:type="dcterms:W3CDTF">2021-01-02T10:14:51Z</dcterms:created>
  <dcterms:modified xsi:type="dcterms:W3CDTF">2021-01-07T14:57:41Z</dcterms:modified>
</cp:coreProperties>
</file>