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9" autoAdjust="0"/>
    <p:restoredTop sz="94660"/>
  </p:normalViewPr>
  <p:slideViewPr>
    <p:cSldViewPr snapToGrid="0">
      <p:cViewPr varScale="1">
        <p:scale>
          <a:sx n="111" d="100"/>
          <a:sy n="111" d="100"/>
        </p:scale>
        <p:origin x="4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ja Tomažinčič" userId="acd8c4e1a40e3279" providerId="LiveId" clId="{64F8E591-BF20-4C67-AB03-06C5D2068A8C}"/>
    <pc:docChg chg="custSel modSld">
      <pc:chgData name="Mateja Tomažinčič" userId="acd8c4e1a40e3279" providerId="LiveId" clId="{64F8E591-BF20-4C67-AB03-06C5D2068A8C}" dt="2021-01-04T07:19:42.111" v="0" actId="21"/>
      <pc:docMkLst>
        <pc:docMk/>
      </pc:docMkLst>
      <pc:sldChg chg="delSp mod">
        <pc:chgData name="Mateja Tomažinčič" userId="acd8c4e1a40e3279" providerId="LiveId" clId="{64F8E591-BF20-4C67-AB03-06C5D2068A8C}" dt="2021-01-04T07:19:42.111" v="0" actId="21"/>
        <pc:sldMkLst>
          <pc:docMk/>
          <pc:sldMk cId="2870507366" sldId="256"/>
        </pc:sldMkLst>
        <pc:spChg chg="del">
          <ac:chgData name="Mateja Tomažinčič" userId="acd8c4e1a40e3279" providerId="LiveId" clId="{64F8E591-BF20-4C67-AB03-06C5D2068A8C}" dt="2021-01-04T07:19:42.111" v="0" actId="21"/>
          <ac:spMkLst>
            <pc:docMk/>
            <pc:sldMk cId="2870507366" sldId="25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sl-SI"/>
              <a:t>Uredite slog naslova matrice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sl-SI"/>
              <a:t>Kliknite ikono, če želite dodati sliko</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sl-SI"/>
              <a:t>Uredite slog naslova matrice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sl-SI"/>
              <a:t>Uredite slog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sl-SI"/>
              <a:t>Uredite slog naslova matrice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sl-SI"/>
              <a:t>Uredite slog naslova matrice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sl-SI"/>
              <a:t>Uredite slog naslova matrice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a:t>Kliknite ikono, če želite dodati sliko</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a:t>Kliknite ikono, če želite dodati sliko</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a:t>Kliknite ikono, če želite dodati sliko</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sl-SI"/>
              <a:t>Uredite slog naslova matrice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41410" y="3073397"/>
            <a:ext cx="4878391" cy="2717801"/>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3073397"/>
            <a:ext cx="4875210" cy="2717801"/>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f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8.jfif"/><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876424" y="-235382"/>
            <a:ext cx="8791575" cy="2387600"/>
          </a:xfrm>
        </p:spPr>
        <p:txBody>
          <a:bodyPr/>
          <a:lstStyle/>
          <a:p>
            <a:endParaRPr lang="sl-SI"/>
          </a:p>
        </p:txBody>
      </p:sp>
      <p:sp>
        <p:nvSpPr>
          <p:cNvPr id="3" name="Podnaslov 2"/>
          <p:cNvSpPr>
            <a:spLocks noGrp="1"/>
          </p:cNvSpPr>
          <p:nvPr>
            <p:ph type="subTitle" idx="1"/>
          </p:nvPr>
        </p:nvSpPr>
        <p:spPr/>
        <p:txBody>
          <a:bodyPr/>
          <a:lstStyle/>
          <a:p>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013" y="0"/>
            <a:ext cx="10232448" cy="6858000"/>
          </a:xfrm>
          <a:prstGeom prst="rect">
            <a:avLst/>
          </a:prstGeom>
          <a:ln>
            <a:noFill/>
          </a:ln>
          <a:effectLst>
            <a:softEdge rad="112500"/>
          </a:effectLst>
        </p:spPr>
      </p:pic>
      <p:sp>
        <p:nvSpPr>
          <p:cNvPr id="6" name="PoljeZBesedilom 5"/>
          <p:cNvSpPr txBox="1"/>
          <p:nvPr/>
        </p:nvSpPr>
        <p:spPr>
          <a:xfrm>
            <a:off x="3344275" y="2295950"/>
            <a:ext cx="6132945" cy="1569660"/>
          </a:xfrm>
          <a:prstGeom prst="rect">
            <a:avLst/>
          </a:prstGeom>
          <a:noFill/>
        </p:spPr>
        <p:txBody>
          <a:bodyPr wrap="square" rtlCol="0">
            <a:spAutoFit/>
          </a:bodyPr>
          <a:lstStyle/>
          <a:p>
            <a:r>
              <a:rPr lang="sl-SI" sz="9600" dirty="0"/>
              <a:t>ZIMA</a:t>
            </a:r>
          </a:p>
        </p:txBody>
      </p:sp>
    </p:spTree>
    <p:extLst>
      <p:ext uri="{BB962C8B-B14F-4D97-AF65-F5344CB8AC3E}">
        <p14:creationId xmlns:p14="http://schemas.microsoft.com/office/powerpoint/2010/main" val="287050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01918" y="866129"/>
            <a:ext cx="4833864" cy="5808862"/>
          </a:xfrm>
          <a:prstGeom prst="rect">
            <a:avLst/>
          </a:prstGeom>
          <a:ln>
            <a:noFill/>
          </a:ln>
          <a:effectLst>
            <a:softEdge rad="112500"/>
          </a:effectLst>
        </p:spPr>
      </p:pic>
      <p:sp>
        <p:nvSpPr>
          <p:cNvPr id="5" name="PoljeZBesedilom 4"/>
          <p:cNvSpPr txBox="1"/>
          <p:nvPr/>
        </p:nvSpPr>
        <p:spPr>
          <a:xfrm>
            <a:off x="6289964" y="378690"/>
            <a:ext cx="5043054" cy="5970865"/>
          </a:xfrm>
          <a:prstGeom prst="rect">
            <a:avLst/>
          </a:prstGeom>
          <a:noFill/>
        </p:spPr>
        <p:txBody>
          <a:bodyPr wrap="square" rtlCol="0">
            <a:spAutoFit/>
          </a:bodyPr>
          <a:lstStyle/>
          <a:p>
            <a:endParaRPr lang="sl-SI" sz="2800" dirty="0">
              <a:latin typeface="Arial" panose="020B0604020202020204" pitchFamily="34" charset="0"/>
              <a:cs typeface="Arial" panose="020B0604020202020204" pitchFamily="34" charset="0"/>
            </a:endParaRPr>
          </a:p>
          <a:p>
            <a:endParaRPr lang="sl-SI" dirty="0"/>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Kakšna je narava?</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Kaj delajo otroci?</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Kako so oblečeni?</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Kaj delajo odrasli?</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Katere živali opaziš?</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Zakaj je postavljena ptičja krmilnica?</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a:latin typeface="Arial" panose="020B0604020202020204" pitchFamily="34" charset="0"/>
                <a:cs typeface="Arial" panose="020B0604020202020204" pitchFamily="34" charset="0"/>
              </a:rPr>
              <a:t>Zakaj je hiša okrašena?</a:t>
            </a:r>
          </a:p>
        </p:txBody>
      </p:sp>
      <p:sp>
        <p:nvSpPr>
          <p:cNvPr id="6" name="PoljeZBesedilom 5"/>
          <p:cNvSpPr txBox="1"/>
          <p:nvPr/>
        </p:nvSpPr>
        <p:spPr>
          <a:xfrm>
            <a:off x="1305680" y="281354"/>
            <a:ext cx="10581520" cy="584775"/>
          </a:xfrm>
          <a:prstGeom prst="rect">
            <a:avLst/>
          </a:prstGeom>
          <a:noFill/>
        </p:spPr>
        <p:txBody>
          <a:bodyPr wrap="square" rtlCol="0">
            <a:spAutoFit/>
          </a:bodyPr>
          <a:lstStyle/>
          <a:p>
            <a:r>
              <a:rPr lang="sl-SI" sz="3200" dirty="0">
                <a:latin typeface="Arial" panose="020B0604020202020204" pitchFamily="34" charset="0"/>
                <a:cs typeface="Arial" panose="020B0604020202020204" pitchFamily="34" charset="0"/>
              </a:rPr>
              <a:t>OGLEJ SI ILUSTRACIJO IN USTNO ODGOVARJAJ</a:t>
            </a:r>
            <a:r>
              <a:rPr lang="sl-SI"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8203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ZIMA SE ZAČNE DECEMBRA. POZIMI NARAVA počiva. Dnevi so kratki in noči </a:t>
            </a:r>
            <a:r>
              <a:rPr lang="sl-SI" dirty="0" err="1"/>
              <a:t>dOlge</a:t>
            </a:r>
            <a:r>
              <a:rPr lang="sl-SI" dirty="0"/>
              <a:t>. ZUNAJ JE HLADNO. LJUDJE OGREVAMO STANOVANJA IN SMO TOPLO OBLEČENI. SKRBIMO ZA ŽIVALI.</a:t>
            </a:r>
          </a:p>
        </p:txBody>
      </p:sp>
      <p:sp>
        <p:nvSpPr>
          <p:cNvPr id="3" name="Označba mesta vsebine 2"/>
          <p:cNvSpPr>
            <a:spLocks noGrp="1"/>
          </p:cNvSpPr>
          <p:nvPr>
            <p:ph idx="1"/>
          </p:nvPr>
        </p:nvSpPr>
        <p:spPr/>
        <p:txBody>
          <a:bodyPr/>
          <a:lstStyle/>
          <a:p>
            <a:endParaRPr lang="sl-SI" dirty="0"/>
          </a:p>
          <a:p>
            <a:endParaRPr lang="sl-SI" dirty="0"/>
          </a:p>
          <a:p>
            <a:endParaRPr lang="sl-SI" dirty="0"/>
          </a:p>
        </p:txBody>
      </p:sp>
      <p:sp>
        <p:nvSpPr>
          <p:cNvPr id="4" name="AutoShape 2" descr="Zima, zima bela, je tako bolela! - RTVSLO.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5" name="AutoShape 4" descr="Zima, zima bela, je tako bolela! - RTVSLO.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PoljeZBesedilom 5"/>
          <p:cNvSpPr txBox="1"/>
          <p:nvPr/>
        </p:nvSpPr>
        <p:spPr>
          <a:xfrm>
            <a:off x="5163128" y="9206269"/>
            <a:ext cx="2792564" cy="1078496"/>
          </a:xfrm>
          <a:prstGeom prst="rect">
            <a:avLst/>
          </a:prstGeom>
          <a:noFill/>
        </p:spPr>
        <p:txBody>
          <a:bodyPr wrap="square" rtlCol="0">
            <a:spAutoFit/>
          </a:bodyPr>
          <a:lstStyle/>
          <a:p>
            <a:endParaRPr lang="sl-SI" dirty="0"/>
          </a:p>
        </p:txBody>
      </p:sp>
      <p:pic>
        <p:nvPicPr>
          <p:cNvPr id="7" name="Slika 6"/>
          <p:cNvPicPr>
            <a:picLocks noChangeAspect="1"/>
          </p:cNvPicPr>
          <p:nvPr/>
        </p:nvPicPr>
        <p:blipFill>
          <a:blip r:embed="rId2"/>
          <a:stretch>
            <a:fillRect/>
          </a:stretch>
        </p:blipFill>
        <p:spPr>
          <a:xfrm>
            <a:off x="746125" y="3319245"/>
            <a:ext cx="3032484" cy="2359170"/>
          </a:xfrm>
          <a:prstGeom prst="rect">
            <a:avLst/>
          </a:prstGeom>
          <a:ln>
            <a:noFill/>
          </a:ln>
          <a:effectLst>
            <a:softEdge rad="112500"/>
          </a:effectLst>
        </p:spPr>
      </p:pic>
      <p:pic>
        <p:nvPicPr>
          <p:cNvPr id="1030" name="Picture 6" descr="Zimski športi | HIT Alpi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201" y="2530491"/>
            <a:ext cx="3525207" cy="1787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Zimske počitnice v Avstriji"/>
          <p:cNvPicPr>
            <a:picLocks noChangeAspect="1" noChangeArrowheads="1"/>
          </p:cNvPicPr>
          <p:nvPr/>
        </p:nvPicPr>
        <p:blipFill rotWithShape="1">
          <a:blip r:embed="rId4">
            <a:extLst>
              <a:ext uri="{28A0092B-C50C-407E-A947-70E740481C1C}">
                <a14:useLocalDpi xmlns:a14="http://schemas.microsoft.com/office/drawing/2010/main" val="0"/>
              </a:ext>
            </a:extLst>
          </a:blip>
          <a:srcRect r="36168"/>
          <a:stretch/>
        </p:blipFill>
        <p:spPr bwMode="auto">
          <a:xfrm>
            <a:off x="4415459" y="4598987"/>
            <a:ext cx="2826690" cy="1738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AutoShape 10" descr="3/2016 LOVE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9" name="AutoShape 12" descr="3/2016 LOVE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0" name="AutoShape 14" descr="3/2016 LOVE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1" name="AutoShape 16" descr="3/2016 LOVEC"/>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2" name="Slika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22" y="3258038"/>
            <a:ext cx="2900808" cy="2212289"/>
          </a:xfrm>
          <a:prstGeom prst="rect">
            <a:avLst/>
          </a:prstGeom>
          <a:ln>
            <a:noFill/>
          </a:ln>
          <a:effectLst>
            <a:softEdge rad="112500"/>
          </a:effectLst>
        </p:spPr>
      </p:pic>
    </p:spTree>
    <p:extLst>
      <p:ext uri="{BB962C8B-B14F-4D97-AF65-F5344CB8AC3E}">
        <p14:creationId xmlns:p14="http://schemas.microsoft.com/office/powerpoint/2010/main" val="285876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2893925" y="1636115"/>
            <a:ext cx="5841188" cy="163435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solidFill>
                  <a:schemeClr val="tx1"/>
                </a:solidFill>
                <a:latin typeface="Arial" panose="020B0604020202020204" pitchFamily="34" charset="0"/>
                <a:cs typeface="Arial" panose="020B0604020202020204" pitchFamily="34" charset="0"/>
              </a:rPr>
              <a:t>ZIMSKI MESECI SO</a:t>
            </a:r>
          </a:p>
        </p:txBody>
      </p:sp>
      <p:cxnSp>
        <p:nvCxnSpPr>
          <p:cNvPr id="15" name="Raven puščični povezovalnik 14"/>
          <p:cNvCxnSpPr>
            <a:stCxn id="4" idx="4"/>
            <a:endCxn id="4" idx="4"/>
          </p:cNvCxnSpPr>
          <p:nvPr/>
        </p:nvCxnSpPr>
        <p:spPr>
          <a:xfrm>
            <a:off x="5814519" y="327047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a:stCxn id="4" idx="4"/>
          </p:cNvCxnSpPr>
          <p:nvPr/>
        </p:nvCxnSpPr>
        <p:spPr>
          <a:xfrm flipH="1">
            <a:off x="5709679" y="3270474"/>
            <a:ext cx="104840" cy="1131113"/>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p:cNvCxnSpPr>
            <a:stCxn id="4" idx="5"/>
          </p:cNvCxnSpPr>
          <p:nvPr/>
        </p:nvCxnSpPr>
        <p:spPr>
          <a:xfrm>
            <a:off x="7879691" y="3031128"/>
            <a:ext cx="993004" cy="614049"/>
          </a:xfrm>
          <a:prstGeom prst="straightConnector1">
            <a:avLst/>
          </a:prstGeom>
          <a:ln w="57150">
            <a:solidFill>
              <a:schemeClr val="accent4">
                <a:lumMod val="20000"/>
                <a:lumOff val="8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Raven puščični povezovalnik 21"/>
          <p:cNvCxnSpPr/>
          <p:nvPr/>
        </p:nvCxnSpPr>
        <p:spPr>
          <a:xfrm flipH="1">
            <a:off x="2161339" y="3042460"/>
            <a:ext cx="1483168" cy="602717"/>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PoljeZBesedilom 31"/>
          <p:cNvSpPr txBox="1"/>
          <p:nvPr/>
        </p:nvSpPr>
        <p:spPr>
          <a:xfrm>
            <a:off x="4706734" y="4239491"/>
            <a:ext cx="2358806" cy="646331"/>
          </a:xfrm>
          <a:prstGeom prst="rect">
            <a:avLst/>
          </a:prstGeom>
          <a:noFill/>
        </p:spPr>
        <p:txBody>
          <a:bodyPr wrap="square" rtlCol="0">
            <a:spAutoFit/>
          </a:bodyPr>
          <a:lstStyle/>
          <a:p>
            <a:r>
              <a:rPr lang="sl-SI" sz="3600" dirty="0"/>
              <a:t>JANUAR</a:t>
            </a:r>
          </a:p>
        </p:txBody>
      </p:sp>
      <p:sp>
        <p:nvSpPr>
          <p:cNvPr id="33" name="PoljeZBesedilom 32"/>
          <p:cNvSpPr txBox="1"/>
          <p:nvPr/>
        </p:nvSpPr>
        <p:spPr>
          <a:xfrm>
            <a:off x="1065676" y="3645177"/>
            <a:ext cx="2358806" cy="646331"/>
          </a:xfrm>
          <a:prstGeom prst="rect">
            <a:avLst/>
          </a:prstGeom>
          <a:noFill/>
        </p:spPr>
        <p:txBody>
          <a:bodyPr wrap="square" rtlCol="0">
            <a:spAutoFit/>
          </a:bodyPr>
          <a:lstStyle/>
          <a:p>
            <a:r>
              <a:rPr lang="sl-SI" sz="3600" dirty="0"/>
              <a:t>DECEMBER</a:t>
            </a:r>
          </a:p>
        </p:txBody>
      </p:sp>
      <p:sp>
        <p:nvSpPr>
          <p:cNvPr id="34" name="PoljeZBesedilom 33"/>
          <p:cNvSpPr txBox="1"/>
          <p:nvPr/>
        </p:nvSpPr>
        <p:spPr>
          <a:xfrm>
            <a:off x="8650863" y="3593159"/>
            <a:ext cx="2358806" cy="646331"/>
          </a:xfrm>
          <a:prstGeom prst="rect">
            <a:avLst/>
          </a:prstGeom>
          <a:noFill/>
        </p:spPr>
        <p:txBody>
          <a:bodyPr wrap="square" rtlCol="0">
            <a:spAutoFit/>
          </a:bodyPr>
          <a:lstStyle/>
          <a:p>
            <a:r>
              <a:rPr lang="sl-SI" sz="3600" dirty="0"/>
              <a:t>FEBRUAR</a:t>
            </a:r>
          </a:p>
        </p:txBody>
      </p:sp>
      <p:sp>
        <p:nvSpPr>
          <p:cNvPr id="35" name="PoljeZBesedilom 34"/>
          <p:cNvSpPr txBox="1"/>
          <p:nvPr/>
        </p:nvSpPr>
        <p:spPr>
          <a:xfrm>
            <a:off x="743578" y="4562656"/>
            <a:ext cx="1748413" cy="1717564"/>
          </a:xfrm>
          <a:prstGeom prst="rect">
            <a:avLst/>
          </a:prstGeom>
          <a:noFill/>
        </p:spPr>
        <p:txBody>
          <a:bodyPr wrap="square" rtlCol="0">
            <a:spAutoFit/>
          </a:bodyPr>
          <a:lstStyle/>
          <a:p>
            <a:endParaRPr lang="sl-SI" dirty="0"/>
          </a:p>
        </p:txBody>
      </p:sp>
      <p:sp>
        <p:nvSpPr>
          <p:cNvPr id="36" name="AutoShape 2" descr="Ispis kalendara, jedrilica, planiranje unosa na Januar 2021 - A4, A3 i A5  formatu u PDF i PNG - 7calend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7" name="Slika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93" y="4239490"/>
            <a:ext cx="2903110" cy="1940245"/>
          </a:xfrm>
          <a:prstGeom prst="rect">
            <a:avLst/>
          </a:prstGeom>
          <a:ln>
            <a:noFill/>
          </a:ln>
          <a:effectLst>
            <a:softEdge rad="112500"/>
          </a:effectLst>
        </p:spPr>
      </p:pic>
      <p:pic>
        <p:nvPicPr>
          <p:cNvPr id="38" name="Slika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049" y="5028849"/>
            <a:ext cx="2807491" cy="1633483"/>
          </a:xfrm>
          <a:prstGeom prst="rect">
            <a:avLst/>
          </a:prstGeom>
          <a:ln>
            <a:noFill/>
          </a:ln>
          <a:effectLst>
            <a:softEdge rad="112500"/>
          </a:effectLst>
        </p:spPr>
      </p:pic>
      <p:pic>
        <p:nvPicPr>
          <p:cNvPr id="39" name="Slika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526" y="4239491"/>
            <a:ext cx="3123480" cy="1729230"/>
          </a:xfrm>
          <a:prstGeom prst="rect">
            <a:avLst/>
          </a:prstGeom>
          <a:ln>
            <a:noFill/>
          </a:ln>
          <a:effectLst>
            <a:softEdge rad="112500"/>
          </a:effectLst>
        </p:spPr>
      </p:pic>
      <p:sp>
        <p:nvSpPr>
          <p:cNvPr id="60" name="PoljeZBesedilom 59"/>
          <p:cNvSpPr txBox="1"/>
          <p:nvPr/>
        </p:nvSpPr>
        <p:spPr>
          <a:xfrm>
            <a:off x="954593" y="168658"/>
            <a:ext cx="10259367" cy="1384995"/>
          </a:xfrm>
          <a:prstGeom prst="rect">
            <a:avLst/>
          </a:prstGeom>
          <a:noFill/>
        </p:spPr>
        <p:txBody>
          <a:bodyPr wrap="square" rtlCol="0">
            <a:spAutoFit/>
          </a:bodyPr>
          <a:lstStyle/>
          <a:p>
            <a:r>
              <a:rPr lang="sl-SI" sz="2800" dirty="0"/>
              <a:t>Zima se začne 21. decembra. Ta dan je NOČ najdaljša, DAN pa najkrajši. Nato se začnejo dnevi daljšati do 21. marca, ko sta DAN in NOČ enako dolga. Začne se POMLAD. </a:t>
            </a:r>
          </a:p>
        </p:txBody>
      </p:sp>
    </p:spTree>
    <p:extLst>
      <p:ext uri="{BB962C8B-B14F-4D97-AF65-F5344CB8AC3E}">
        <p14:creationId xmlns:p14="http://schemas.microsoft.com/office/powerpoint/2010/main" val="407351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p:cNvSpPr/>
          <p:nvPr/>
        </p:nvSpPr>
        <p:spPr>
          <a:xfrm>
            <a:off x="3275762" y="2371410"/>
            <a:ext cx="5436158" cy="159768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latin typeface="Arial" panose="020B0604020202020204" pitchFamily="34" charset="0"/>
                <a:cs typeface="Arial" panose="020B0604020202020204" pitchFamily="34" charset="0"/>
              </a:rPr>
              <a:t>ZNAČILNOSTI ZIME</a:t>
            </a:r>
          </a:p>
        </p:txBody>
      </p:sp>
      <p:sp>
        <p:nvSpPr>
          <p:cNvPr id="6" name="PoljeZBesedilom 5"/>
          <p:cNvSpPr txBox="1"/>
          <p:nvPr/>
        </p:nvSpPr>
        <p:spPr>
          <a:xfrm>
            <a:off x="2092571" y="4755045"/>
            <a:ext cx="1758462" cy="461665"/>
          </a:xfrm>
          <a:prstGeom prst="rect">
            <a:avLst/>
          </a:prstGeom>
          <a:noFill/>
        </p:spPr>
        <p:txBody>
          <a:bodyPr wrap="square" rtlCol="0">
            <a:spAutoFit/>
          </a:bodyPr>
          <a:lstStyle/>
          <a:p>
            <a:r>
              <a:rPr lang="sl-SI" sz="2400" dirty="0"/>
              <a:t>mraz</a:t>
            </a:r>
          </a:p>
        </p:txBody>
      </p:sp>
      <p:sp>
        <p:nvSpPr>
          <p:cNvPr id="7" name="PoljeZBesedilom 6"/>
          <p:cNvSpPr txBox="1"/>
          <p:nvPr/>
        </p:nvSpPr>
        <p:spPr>
          <a:xfrm>
            <a:off x="3708985" y="5260192"/>
            <a:ext cx="1783581" cy="830997"/>
          </a:xfrm>
          <a:prstGeom prst="rect">
            <a:avLst/>
          </a:prstGeom>
          <a:noFill/>
        </p:spPr>
        <p:txBody>
          <a:bodyPr wrap="square" rtlCol="0">
            <a:spAutoFit/>
          </a:bodyPr>
          <a:lstStyle/>
          <a:p>
            <a:r>
              <a:rPr lang="sl-SI" sz="2400" dirty="0"/>
              <a:t>sneg, led, </a:t>
            </a:r>
          </a:p>
          <a:p>
            <a:r>
              <a:rPr lang="sl-SI" sz="2400" dirty="0"/>
              <a:t>ledene sveče</a:t>
            </a:r>
          </a:p>
        </p:txBody>
      </p:sp>
      <p:sp>
        <p:nvSpPr>
          <p:cNvPr id="8" name="PoljeZBesedilom 7"/>
          <p:cNvSpPr txBox="1"/>
          <p:nvPr/>
        </p:nvSpPr>
        <p:spPr>
          <a:xfrm>
            <a:off x="9123903" y="3924048"/>
            <a:ext cx="1336431" cy="830997"/>
          </a:xfrm>
          <a:prstGeom prst="rect">
            <a:avLst/>
          </a:prstGeom>
          <a:noFill/>
        </p:spPr>
        <p:txBody>
          <a:bodyPr wrap="square" rtlCol="0">
            <a:spAutoFit/>
          </a:bodyPr>
          <a:lstStyle/>
          <a:p>
            <a:r>
              <a:rPr lang="sl-SI" sz="2400" dirty="0"/>
              <a:t>topla oblačila</a:t>
            </a:r>
          </a:p>
        </p:txBody>
      </p:sp>
      <p:sp>
        <p:nvSpPr>
          <p:cNvPr id="10" name="PoljeZBesedilom 9"/>
          <p:cNvSpPr txBox="1"/>
          <p:nvPr/>
        </p:nvSpPr>
        <p:spPr>
          <a:xfrm>
            <a:off x="9405255" y="1955911"/>
            <a:ext cx="1627833" cy="830997"/>
          </a:xfrm>
          <a:prstGeom prst="rect">
            <a:avLst/>
          </a:prstGeom>
          <a:noFill/>
        </p:spPr>
        <p:txBody>
          <a:bodyPr wrap="square" rtlCol="0">
            <a:spAutoFit/>
          </a:bodyPr>
          <a:lstStyle/>
          <a:p>
            <a:r>
              <a:rPr lang="sl-SI" sz="2400" dirty="0"/>
              <a:t>ogrevamo stanovanja</a:t>
            </a:r>
          </a:p>
        </p:txBody>
      </p:sp>
      <p:sp>
        <p:nvSpPr>
          <p:cNvPr id="11" name="PoljeZBesedilom 10"/>
          <p:cNvSpPr txBox="1"/>
          <p:nvPr/>
        </p:nvSpPr>
        <p:spPr>
          <a:xfrm>
            <a:off x="1090227" y="3469438"/>
            <a:ext cx="1969477" cy="830997"/>
          </a:xfrm>
          <a:prstGeom prst="rect">
            <a:avLst/>
          </a:prstGeom>
          <a:noFill/>
        </p:spPr>
        <p:txBody>
          <a:bodyPr wrap="square" rtlCol="0">
            <a:spAutoFit/>
          </a:bodyPr>
          <a:lstStyle/>
          <a:p>
            <a:r>
              <a:rPr lang="sl-SI" sz="2400" dirty="0"/>
              <a:t>narava</a:t>
            </a:r>
          </a:p>
          <a:p>
            <a:r>
              <a:rPr lang="sl-SI" sz="2400" dirty="0"/>
              <a:t> počiva</a:t>
            </a:r>
          </a:p>
        </p:txBody>
      </p:sp>
      <p:sp>
        <p:nvSpPr>
          <p:cNvPr id="12" name="PoljeZBesedilom 11"/>
          <p:cNvSpPr txBox="1"/>
          <p:nvPr/>
        </p:nvSpPr>
        <p:spPr>
          <a:xfrm>
            <a:off x="6388242" y="4894064"/>
            <a:ext cx="1517301" cy="830997"/>
          </a:xfrm>
          <a:prstGeom prst="rect">
            <a:avLst/>
          </a:prstGeom>
          <a:noFill/>
        </p:spPr>
        <p:txBody>
          <a:bodyPr wrap="square" rtlCol="0">
            <a:spAutoFit/>
          </a:bodyPr>
          <a:lstStyle/>
          <a:p>
            <a:r>
              <a:rPr lang="sl-SI" sz="2400" dirty="0"/>
              <a:t>krajši dan,</a:t>
            </a:r>
          </a:p>
          <a:p>
            <a:r>
              <a:rPr lang="sl-SI" sz="2400" dirty="0"/>
              <a:t>daljša noč</a:t>
            </a:r>
          </a:p>
        </p:txBody>
      </p:sp>
      <p:sp>
        <p:nvSpPr>
          <p:cNvPr id="13" name="PoljeZBesedilom 12"/>
          <p:cNvSpPr txBox="1"/>
          <p:nvPr/>
        </p:nvSpPr>
        <p:spPr>
          <a:xfrm>
            <a:off x="5031715" y="274908"/>
            <a:ext cx="1637881" cy="1200329"/>
          </a:xfrm>
          <a:prstGeom prst="rect">
            <a:avLst/>
          </a:prstGeom>
          <a:noFill/>
        </p:spPr>
        <p:txBody>
          <a:bodyPr wrap="square" rtlCol="0">
            <a:spAutoFit/>
          </a:bodyPr>
          <a:lstStyle/>
          <a:p>
            <a:r>
              <a:rPr lang="sl-SI" sz="2400" dirty="0">
                <a:latin typeface="+mj-lt"/>
                <a:cs typeface="Arial" panose="020B0604020202020204" pitchFamily="34" charset="0"/>
              </a:rPr>
              <a:t>skrb za divje živali in ptice</a:t>
            </a:r>
          </a:p>
        </p:txBody>
      </p:sp>
      <p:sp>
        <p:nvSpPr>
          <p:cNvPr id="14" name="PoljeZBesedilom 13"/>
          <p:cNvSpPr txBox="1"/>
          <p:nvPr/>
        </p:nvSpPr>
        <p:spPr>
          <a:xfrm>
            <a:off x="2092571" y="1055362"/>
            <a:ext cx="2059912" cy="830997"/>
          </a:xfrm>
          <a:prstGeom prst="rect">
            <a:avLst/>
          </a:prstGeom>
          <a:noFill/>
        </p:spPr>
        <p:txBody>
          <a:bodyPr wrap="square" rtlCol="0">
            <a:spAutoFit/>
          </a:bodyPr>
          <a:lstStyle/>
          <a:p>
            <a:r>
              <a:rPr lang="sl-SI" sz="2400" dirty="0"/>
              <a:t>zimski športi, igre na snegu</a:t>
            </a:r>
          </a:p>
        </p:txBody>
      </p:sp>
      <p:cxnSp>
        <p:nvCxnSpPr>
          <p:cNvPr id="17" name="Raven puščični povezovalnik 16"/>
          <p:cNvCxnSpPr/>
          <p:nvPr/>
        </p:nvCxnSpPr>
        <p:spPr>
          <a:xfrm flipH="1">
            <a:off x="2121463" y="3280786"/>
            <a:ext cx="1154300" cy="373948"/>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ven puščični povezovalnik 18"/>
          <p:cNvCxnSpPr>
            <a:stCxn id="5" idx="3"/>
          </p:cNvCxnSpPr>
          <p:nvPr/>
        </p:nvCxnSpPr>
        <p:spPr>
          <a:xfrm flipH="1">
            <a:off x="2713055" y="3735122"/>
            <a:ext cx="1358814" cy="1154622"/>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ven puščični povezovalnik 20"/>
          <p:cNvCxnSpPr/>
          <p:nvPr/>
        </p:nvCxnSpPr>
        <p:spPr>
          <a:xfrm flipH="1">
            <a:off x="4602145" y="3924048"/>
            <a:ext cx="429570" cy="1292661"/>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ven puščični povezovalnik 22"/>
          <p:cNvCxnSpPr/>
          <p:nvPr/>
        </p:nvCxnSpPr>
        <p:spPr>
          <a:xfrm>
            <a:off x="6641960" y="3969098"/>
            <a:ext cx="321548" cy="920646"/>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ven puščični povezovalnik 24"/>
          <p:cNvCxnSpPr/>
          <p:nvPr/>
        </p:nvCxnSpPr>
        <p:spPr>
          <a:xfrm>
            <a:off x="8400422" y="3516923"/>
            <a:ext cx="904352" cy="532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3275762" y="2390339"/>
            <a:ext cx="5436158" cy="159768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latin typeface="Arial" panose="020B0604020202020204" pitchFamily="34" charset="0"/>
                <a:cs typeface="Arial" panose="020B0604020202020204" pitchFamily="34" charset="0"/>
              </a:rPr>
              <a:t>ZNAČILNOSTI ZIME</a:t>
            </a:r>
          </a:p>
        </p:txBody>
      </p:sp>
      <p:cxnSp>
        <p:nvCxnSpPr>
          <p:cNvPr id="27" name="Raven puščični povezovalnik 26"/>
          <p:cNvCxnSpPr/>
          <p:nvPr/>
        </p:nvCxnSpPr>
        <p:spPr>
          <a:xfrm>
            <a:off x="8400422" y="3535852"/>
            <a:ext cx="904352" cy="532563"/>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ven puščični povezovalnik 28"/>
          <p:cNvCxnSpPr/>
          <p:nvPr/>
        </p:nvCxnSpPr>
        <p:spPr>
          <a:xfrm flipV="1">
            <a:off x="8490857" y="2468710"/>
            <a:ext cx="984739" cy="412738"/>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ven puščični povezovalnik 30"/>
          <p:cNvCxnSpPr/>
          <p:nvPr/>
        </p:nvCxnSpPr>
        <p:spPr>
          <a:xfrm flipV="1">
            <a:off x="5998866" y="1655526"/>
            <a:ext cx="80387" cy="63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aven puščični povezovalnik 32"/>
          <p:cNvCxnSpPr>
            <a:stCxn id="5" idx="1"/>
            <a:endCxn id="26" idx="1"/>
          </p:cNvCxnSpPr>
          <p:nvPr/>
        </p:nvCxnSpPr>
        <p:spPr>
          <a:xfrm>
            <a:off x="4071869" y="2605386"/>
            <a:ext cx="0" cy="1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aven puščični povezovalnik 34"/>
          <p:cNvCxnSpPr>
            <a:stCxn id="26" idx="1"/>
          </p:cNvCxnSpPr>
          <p:nvPr/>
        </p:nvCxnSpPr>
        <p:spPr>
          <a:xfrm flipH="1" flipV="1">
            <a:off x="3386295" y="1886359"/>
            <a:ext cx="685574" cy="737956"/>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aven puščični povezovalnik 35"/>
          <p:cNvCxnSpPr/>
          <p:nvPr/>
        </p:nvCxnSpPr>
        <p:spPr>
          <a:xfrm flipH="1" flipV="1">
            <a:off x="5581019" y="1392702"/>
            <a:ext cx="38287" cy="978708"/>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ven puščični povezovalnik 36"/>
          <p:cNvCxnSpPr/>
          <p:nvPr/>
        </p:nvCxnSpPr>
        <p:spPr>
          <a:xfrm flipH="1" flipV="1">
            <a:off x="3366198" y="1886357"/>
            <a:ext cx="685574" cy="737956"/>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Slika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683" y="975063"/>
            <a:ext cx="2122912" cy="1415276"/>
          </a:xfrm>
          <a:prstGeom prst="rect">
            <a:avLst/>
          </a:prstGeom>
          <a:ln>
            <a:noFill/>
          </a:ln>
          <a:effectLst>
            <a:softEdge rad="112500"/>
          </a:effectLst>
        </p:spPr>
      </p:pic>
      <p:pic>
        <p:nvPicPr>
          <p:cNvPr id="39" name="Slika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84" y="159784"/>
            <a:ext cx="1964450" cy="1311076"/>
          </a:xfrm>
          <a:prstGeom prst="rect">
            <a:avLst/>
          </a:prstGeom>
          <a:ln>
            <a:noFill/>
          </a:ln>
          <a:effectLst>
            <a:softEdge rad="112500"/>
          </a:effectLst>
        </p:spPr>
      </p:pic>
      <p:pic>
        <p:nvPicPr>
          <p:cNvPr id="40" name="Slika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1" y="1955910"/>
            <a:ext cx="2246885" cy="1513527"/>
          </a:xfrm>
          <a:prstGeom prst="rect">
            <a:avLst/>
          </a:prstGeom>
          <a:ln>
            <a:noFill/>
          </a:ln>
          <a:effectLst>
            <a:softEdge rad="112500"/>
          </a:effectLst>
        </p:spPr>
      </p:pic>
      <p:pic>
        <p:nvPicPr>
          <p:cNvPr id="41" name="Slika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787" y="5175790"/>
            <a:ext cx="2054246" cy="1540685"/>
          </a:xfrm>
          <a:prstGeom prst="rect">
            <a:avLst/>
          </a:prstGeom>
          <a:ln>
            <a:noFill/>
          </a:ln>
          <a:effectLst>
            <a:softEdge rad="112500"/>
          </a:effectLst>
        </p:spPr>
      </p:pic>
      <p:pic>
        <p:nvPicPr>
          <p:cNvPr id="42" name="Slika 41"/>
          <p:cNvPicPr>
            <a:picLocks noChangeAspect="1"/>
          </p:cNvPicPr>
          <p:nvPr/>
        </p:nvPicPr>
        <p:blipFill rotWithShape="1">
          <a:blip r:embed="rId6">
            <a:extLst>
              <a:ext uri="{28A0092B-C50C-407E-A947-70E740481C1C}">
                <a14:useLocalDpi xmlns:a14="http://schemas.microsoft.com/office/drawing/2010/main" val="0"/>
              </a:ext>
            </a:extLst>
          </a:blip>
          <a:srcRect r="47167" b="49158"/>
          <a:stretch/>
        </p:blipFill>
        <p:spPr>
          <a:xfrm>
            <a:off x="7790924" y="5335675"/>
            <a:ext cx="1340847" cy="1290337"/>
          </a:xfrm>
          <a:prstGeom prst="rect">
            <a:avLst/>
          </a:prstGeom>
        </p:spPr>
      </p:pic>
      <p:pic>
        <p:nvPicPr>
          <p:cNvPr id="43" name="Slika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1564" y="3516923"/>
            <a:ext cx="1776128" cy="1899139"/>
          </a:xfrm>
          <a:prstGeom prst="rect">
            <a:avLst/>
          </a:prstGeom>
          <a:ln>
            <a:noFill/>
          </a:ln>
          <a:effectLst>
            <a:softEdge rad="112500"/>
          </a:effectLst>
        </p:spPr>
      </p:pic>
      <p:pic>
        <p:nvPicPr>
          <p:cNvPr id="44" name="Slika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7241" y="125784"/>
            <a:ext cx="2059908" cy="1859155"/>
          </a:xfrm>
          <a:prstGeom prst="rect">
            <a:avLst/>
          </a:prstGeom>
          <a:ln>
            <a:noFill/>
          </a:ln>
          <a:effectLst>
            <a:softEdge rad="112500"/>
          </a:effectLst>
        </p:spPr>
      </p:pic>
    </p:spTree>
    <p:extLst>
      <p:ext uri="{BB962C8B-B14F-4D97-AF65-F5344CB8AC3E}">
        <p14:creationId xmlns:p14="http://schemas.microsoft.com/office/powerpoint/2010/main" val="369903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3476729" y="535242"/>
            <a:ext cx="4160018" cy="135652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600" dirty="0">
                <a:latin typeface="Arial" panose="020B0604020202020204" pitchFamily="34" charset="0"/>
                <a:cs typeface="Arial" panose="020B0604020202020204" pitchFamily="34" charset="0"/>
              </a:rPr>
              <a:t>PRAZNIKI</a:t>
            </a:r>
          </a:p>
        </p:txBody>
      </p:sp>
      <p:sp>
        <p:nvSpPr>
          <p:cNvPr id="5" name="PoljeZBesedilom 4"/>
          <p:cNvSpPr txBox="1"/>
          <p:nvPr/>
        </p:nvSpPr>
        <p:spPr>
          <a:xfrm>
            <a:off x="723481" y="2752689"/>
            <a:ext cx="2713055" cy="738664"/>
          </a:xfrm>
          <a:prstGeom prst="rect">
            <a:avLst/>
          </a:prstGeom>
          <a:noFill/>
        </p:spPr>
        <p:txBody>
          <a:bodyPr wrap="square" rtlCol="0">
            <a:spAutoFit/>
          </a:bodyPr>
          <a:lstStyle/>
          <a:p>
            <a:r>
              <a:rPr lang="sl-SI" sz="2400" dirty="0">
                <a:latin typeface="Arial" panose="020B0604020202020204" pitchFamily="34" charset="0"/>
                <a:cs typeface="Arial" panose="020B0604020202020204" pitchFamily="34" charset="0"/>
              </a:rPr>
              <a:t>     </a:t>
            </a:r>
            <a:r>
              <a:rPr lang="sl-SI" sz="2400" b="1" dirty="0">
                <a:latin typeface="Arial" panose="020B0604020202020204" pitchFamily="34" charset="0"/>
                <a:cs typeface="Arial" panose="020B0604020202020204" pitchFamily="34" charset="0"/>
              </a:rPr>
              <a:t>BOŽIČ</a:t>
            </a:r>
          </a:p>
          <a:p>
            <a:r>
              <a:rPr lang="sl-SI" dirty="0"/>
              <a:t>    </a:t>
            </a:r>
            <a:r>
              <a:rPr lang="sl-SI" dirty="0">
                <a:latin typeface="Arial" panose="020B0604020202020204" pitchFamily="34" charset="0"/>
                <a:cs typeface="Arial" panose="020B0604020202020204" pitchFamily="34" charset="0"/>
              </a:rPr>
              <a:t>25. december</a:t>
            </a:r>
          </a:p>
        </p:txBody>
      </p:sp>
      <p:sp>
        <p:nvSpPr>
          <p:cNvPr id="6" name="PoljeZBesedilom 5"/>
          <p:cNvSpPr txBox="1"/>
          <p:nvPr/>
        </p:nvSpPr>
        <p:spPr>
          <a:xfrm>
            <a:off x="3842321" y="3662625"/>
            <a:ext cx="3853544" cy="1107996"/>
          </a:xfrm>
          <a:prstGeom prst="rect">
            <a:avLst/>
          </a:prstGeom>
          <a:noFill/>
        </p:spPr>
        <p:txBody>
          <a:bodyPr wrap="square" rtlCol="0">
            <a:spAutoFit/>
          </a:bodyPr>
          <a:lstStyle/>
          <a:p>
            <a:r>
              <a:rPr lang="sl-SI" sz="2400" b="1" dirty="0">
                <a:latin typeface="Arial" panose="020B0604020202020204" pitchFamily="34" charset="0"/>
                <a:cs typeface="Arial" panose="020B0604020202020204" pitchFamily="34" charset="0"/>
              </a:rPr>
              <a:t>DAN SAMOSTOJNOSTI </a:t>
            </a:r>
          </a:p>
          <a:p>
            <a:r>
              <a:rPr lang="sl-SI" sz="2400" b="1" dirty="0">
                <a:latin typeface="Arial" panose="020B0604020202020204" pitchFamily="34" charset="0"/>
                <a:cs typeface="Arial" panose="020B0604020202020204" pitchFamily="34" charset="0"/>
              </a:rPr>
              <a:t>       IN ENOTNOSTI</a:t>
            </a:r>
          </a:p>
          <a:p>
            <a:r>
              <a:rPr lang="sl-SI" dirty="0">
                <a:latin typeface="Arial" panose="020B0604020202020204" pitchFamily="34" charset="0"/>
                <a:cs typeface="Arial" panose="020B0604020202020204" pitchFamily="34" charset="0"/>
              </a:rPr>
              <a:t>               26. december</a:t>
            </a:r>
          </a:p>
        </p:txBody>
      </p:sp>
      <p:sp>
        <p:nvSpPr>
          <p:cNvPr id="8" name="PoljeZBesedilom 7"/>
          <p:cNvSpPr txBox="1"/>
          <p:nvPr/>
        </p:nvSpPr>
        <p:spPr>
          <a:xfrm>
            <a:off x="9194242" y="2291024"/>
            <a:ext cx="2210637" cy="738664"/>
          </a:xfrm>
          <a:prstGeom prst="rect">
            <a:avLst/>
          </a:prstGeom>
          <a:noFill/>
        </p:spPr>
        <p:txBody>
          <a:bodyPr wrap="square" rtlCol="0">
            <a:spAutoFit/>
          </a:bodyPr>
          <a:lstStyle/>
          <a:p>
            <a:r>
              <a:rPr lang="sl-SI" sz="2400" b="1" dirty="0">
                <a:latin typeface="Arial" panose="020B0604020202020204" pitchFamily="34" charset="0"/>
                <a:cs typeface="Arial" panose="020B0604020202020204" pitchFamily="34" charset="0"/>
              </a:rPr>
              <a:t>NOVO LETO</a:t>
            </a:r>
          </a:p>
          <a:p>
            <a:r>
              <a:rPr lang="sl-SI" dirty="0">
                <a:latin typeface="Arial" panose="020B0604020202020204" pitchFamily="34" charset="0"/>
                <a:cs typeface="Arial" panose="020B0604020202020204" pitchFamily="34" charset="0"/>
              </a:rPr>
              <a:t>    1. januar</a:t>
            </a:r>
          </a:p>
        </p:txBody>
      </p:sp>
      <p:cxnSp>
        <p:nvCxnSpPr>
          <p:cNvPr id="10" name="Raven puščični povezovalnik 9"/>
          <p:cNvCxnSpPr/>
          <p:nvPr/>
        </p:nvCxnSpPr>
        <p:spPr>
          <a:xfrm flipH="1">
            <a:off x="2259412" y="1647930"/>
            <a:ext cx="1530594" cy="1352172"/>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a:stCxn id="4" idx="4"/>
          </p:cNvCxnSpPr>
          <p:nvPr/>
        </p:nvCxnSpPr>
        <p:spPr>
          <a:xfrm flipH="1">
            <a:off x="5556737" y="1891769"/>
            <a:ext cx="1" cy="1654740"/>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p:cNvCxnSpPr>
            <a:stCxn id="4" idx="6"/>
          </p:cNvCxnSpPr>
          <p:nvPr/>
        </p:nvCxnSpPr>
        <p:spPr>
          <a:xfrm>
            <a:off x="7636747" y="1213506"/>
            <a:ext cx="1766731" cy="1110510"/>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Slika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68" y="3546509"/>
            <a:ext cx="2748246" cy="1809262"/>
          </a:xfrm>
          <a:prstGeom prst="rect">
            <a:avLst/>
          </a:prstGeom>
          <a:ln>
            <a:noFill/>
          </a:ln>
          <a:effectLst>
            <a:softEdge rad="112500"/>
          </a:effectLst>
        </p:spPr>
      </p:pic>
      <p:pic>
        <p:nvPicPr>
          <p:cNvPr id="17" name="Slika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062" y="3104941"/>
            <a:ext cx="3163765" cy="1992499"/>
          </a:xfrm>
          <a:prstGeom prst="rect">
            <a:avLst/>
          </a:prstGeom>
          <a:ln>
            <a:noFill/>
          </a:ln>
          <a:effectLst>
            <a:softEdge rad="112500"/>
          </a:effectLst>
        </p:spPr>
      </p:pic>
      <p:pic>
        <p:nvPicPr>
          <p:cNvPr id="18" name="Slika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601" y="4755548"/>
            <a:ext cx="3174985" cy="1785929"/>
          </a:xfrm>
          <a:prstGeom prst="rect">
            <a:avLst/>
          </a:prstGeom>
          <a:ln>
            <a:noFill/>
          </a:ln>
          <a:effectLst>
            <a:softEdge rad="112500"/>
          </a:effectLst>
        </p:spPr>
      </p:pic>
    </p:spTree>
    <p:extLst>
      <p:ext uri="{BB962C8B-B14F-4D97-AF65-F5344CB8AC3E}">
        <p14:creationId xmlns:p14="http://schemas.microsoft.com/office/powerpoint/2010/main" val="3784053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zj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TM04033919[[fn=Vezje]]</Template>
  <TotalTime>231</TotalTime>
  <Words>173</Words>
  <Application>Microsoft Office PowerPoint</Application>
  <PresentationFormat>Širokozaslonsko</PresentationFormat>
  <Paragraphs>45</Paragraphs>
  <Slides>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vt:i4>
      </vt:variant>
    </vt:vector>
  </HeadingPairs>
  <TitlesOfParts>
    <vt:vector size="10" baseType="lpstr">
      <vt:lpstr>Arial</vt:lpstr>
      <vt:lpstr>Courier New</vt:lpstr>
      <vt:lpstr>Tw Cen MT</vt:lpstr>
      <vt:lpstr>Vezje</vt:lpstr>
      <vt:lpstr>PowerPointova predstavitev</vt:lpstr>
      <vt:lpstr>PowerPointova predstavitev</vt:lpstr>
      <vt:lpstr>ZIMA SE ZAČNE DECEMBRA. POZIMI NARAVA počiva. Dnevi so kratki in noči dOlge. ZUNAJ JE HLADNO. LJUDJE OGREVAMO STANOVANJA IN SMO TOPLO OBLEČENI. SKRBIMO ZA ŽIVALI.</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Mateja Tomažinčič</cp:lastModifiedBy>
  <cp:revision>43</cp:revision>
  <dcterms:created xsi:type="dcterms:W3CDTF">2020-12-08T09:19:45Z</dcterms:created>
  <dcterms:modified xsi:type="dcterms:W3CDTF">2021-01-04T07:19:43Z</dcterms:modified>
</cp:coreProperties>
</file>